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hMXfO3j9ERP6tYVgSo/rnXwRIG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" name="Google Shape;11;p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Brookes Logo" id="12" name="Google Shape;1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33306" y="207119"/>
            <a:ext cx="2224517" cy="88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4"/>
          <p:cNvSpPr txBox="1"/>
          <p:nvPr>
            <p:ph idx="1" type="body"/>
          </p:nvPr>
        </p:nvSpPr>
        <p:spPr>
          <a:xfrm>
            <a:off x="311700" y="1536633"/>
            <a:ext cx="8520600" cy="48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" name="Google Shape;1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715125"/>
            <a:ext cx="9144000" cy="14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" name="Google Shape;2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715125"/>
            <a:ext cx="9144000" cy="14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26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6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2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" name="Google Shape;2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715125"/>
            <a:ext cx="9144000" cy="14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715125"/>
            <a:ext cx="9144000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7"/>
          <p:cNvSpPr/>
          <p:nvPr>
            <p:ph idx="2" type="pic"/>
          </p:nvPr>
        </p:nvSpPr>
        <p:spPr>
          <a:xfrm>
            <a:off x="311150" y="1565275"/>
            <a:ext cx="8521700" cy="46529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28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2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6" name="Google Shape;3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715125"/>
            <a:ext cx="9144000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8"/>
          <p:cNvSpPr/>
          <p:nvPr>
            <p:ph idx="2" type="pic"/>
          </p:nvPr>
        </p:nvSpPr>
        <p:spPr>
          <a:xfrm>
            <a:off x="3509963" y="741363"/>
            <a:ext cx="5345112" cy="535146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2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2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2" name="Google Shape;42;p2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3" name="Google Shape;4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715125"/>
            <a:ext cx="9144000" cy="14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6" name="Google Shape;46;p3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7" name="Google Shape;4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715125"/>
            <a:ext cx="9144000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0"/>
          <p:cNvSpPr/>
          <p:nvPr>
            <p:ph idx="2" type="pic"/>
          </p:nvPr>
        </p:nvSpPr>
        <p:spPr>
          <a:xfrm>
            <a:off x="311150" y="739052"/>
            <a:ext cx="8521700" cy="46529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3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3" name="Google Shape;53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715125"/>
            <a:ext cx="9144000" cy="14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3F3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311700" y="1536633"/>
            <a:ext cx="8520600" cy="48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brookes.ac.uk/library" TargetMode="External"/><Relationship Id="rId4" Type="http://schemas.openxmlformats.org/officeDocument/2006/relationships/hyperlink" Target="http://www.brookes.ac.uk/library" TargetMode="External"/><Relationship Id="rId5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radar.brookes.ac.uk/radar" TargetMode="External"/><Relationship Id="rId4" Type="http://schemas.openxmlformats.org/officeDocument/2006/relationships/hyperlink" Target="https://www.brookes.ac.uk/library/resources-and-services/for-researchers/theses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osf.io/preprints" TargetMode="External"/><Relationship Id="rId4" Type="http://schemas.openxmlformats.org/officeDocument/2006/relationships/hyperlink" Target="https://www.preprints.org/" TargetMode="External"/><Relationship Id="rId5" Type="http://schemas.openxmlformats.org/officeDocument/2006/relationships/hyperlink" Target="https://www.ssrn.com/index.cfm/en/" TargetMode="External"/><Relationship Id="rId6" Type="http://schemas.openxmlformats.org/officeDocument/2006/relationships/hyperlink" Target="https://www.brookes.ac.uk/library/resources-and-services/for-researchers/keeping-up-to-date#articles" TargetMode="External"/><Relationship Id="rId7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google.co.uk/advanced_search" TargetMode="External"/><Relationship Id="rId4" Type="http://schemas.openxmlformats.org/officeDocument/2006/relationships/hyperlink" Target="https://www.gov.uk/" TargetMode="External"/><Relationship Id="rId5" Type="http://schemas.openxmlformats.org/officeDocument/2006/relationships/hyperlink" Target="https://publicadministration.un.org/egovkb/en-us/Resources/Country-URLs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policycommons.net/" TargetMode="External"/><Relationship Id="rId4" Type="http://schemas.openxmlformats.org/officeDocument/2006/relationships/hyperlink" Target="https://www.google.co.uk/advanced_search" TargetMode="External"/><Relationship Id="rId5" Type="http://schemas.openxmlformats.org/officeDocument/2006/relationships/hyperlink" Target="https://www.tripdatabase.com/" TargetMode="External"/><Relationship Id="rId6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brookes.ac.uk/library/collections/statistics" TargetMode="External"/><Relationship Id="rId4" Type="http://schemas.openxmlformats.org/officeDocument/2006/relationships/hyperlink" Target="https://www.ons.gov.uk/" TargetMode="External"/><Relationship Id="rId5" Type="http://schemas.openxmlformats.org/officeDocument/2006/relationships/hyperlink" Target="https://www.gov.uk/search/research-and-statistics" TargetMode="External"/><Relationship Id="rId6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brookes.ac.uk/library/collections/news-sources" TargetMode="External"/><Relationship Id="rId4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researchgate.net/" TargetMode="External"/><Relationship Id="rId4" Type="http://schemas.openxmlformats.org/officeDocument/2006/relationships/hyperlink" Target="https://www.academia.edu/" TargetMode="External"/><Relationship Id="rId5" Type="http://schemas.openxmlformats.org/officeDocument/2006/relationships/hyperlink" Target="https://www.linkedin.com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who.int/" TargetMode="External"/><Relationship Id="rId4" Type="http://schemas.openxmlformats.org/officeDocument/2006/relationships/hyperlink" Target="https://ukhsalibrary.koha-ptfs.co.uk/greylit/" TargetMode="External"/><Relationship Id="rId5" Type="http://schemas.openxmlformats.org/officeDocument/2006/relationships/hyperlink" Target="https://www.scie.org.uk/" TargetMode="External"/><Relationship Id="rId6" Type="http://schemas.openxmlformats.org/officeDocument/2006/relationships/hyperlink" Target="https://www.kingsfund.org.uk/" TargetMode="External"/><Relationship Id="rId7" Type="http://schemas.openxmlformats.org/officeDocument/2006/relationships/hyperlink" Target="https://trialsearch.who.int/" TargetMode="External"/><Relationship Id="rId8" Type="http://schemas.openxmlformats.org/officeDocument/2006/relationships/hyperlink" Target="https://clinicaltrials.gov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brookes.ac.uk/library/resources-and-services/course-resource-help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scholar.google.com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scholar.google.co.uk/" TargetMode="External"/><Relationship Id="rId4" Type="http://schemas.openxmlformats.org/officeDocument/2006/relationships/hyperlink" Target="https://www.brookes.ac.uk/library/resources-and-services/course-resource-help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br>
              <a:rPr lang="en-GB" sz="4400">
                <a:latin typeface="Arial"/>
                <a:ea typeface="Arial"/>
                <a:cs typeface="Arial"/>
                <a:sym typeface="Arial"/>
              </a:rPr>
            </a:br>
            <a:br>
              <a:rPr lang="en-GB" sz="4400">
                <a:latin typeface="Arial"/>
                <a:ea typeface="Arial"/>
                <a:cs typeface="Arial"/>
                <a:sym typeface="Arial"/>
              </a:rPr>
            </a:br>
            <a:br>
              <a:rPr lang="en-GB" sz="4400">
                <a:latin typeface="Arial"/>
                <a:ea typeface="Arial"/>
                <a:cs typeface="Arial"/>
                <a:sym typeface="Arial"/>
              </a:rPr>
            </a:br>
            <a:br>
              <a:rPr lang="en-GB" sz="4400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Grey literature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 sz="1800">
                <a:latin typeface="Arial"/>
                <a:ea typeface="Arial"/>
                <a:cs typeface="Arial"/>
                <a:sym typeface="Arial"/>
              </a:rPr>
            </a:br>
            <a:r>
              <a:rPr lang="en-GB" sz="4400"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GB" sz="3200"/>
              <a:t>What, Why, How</a:t>
            </a:r>
            <a:br>
              <a:rPr lang="en-GB" sz="3200"/>
            </a:br>
            <a:br>
              <a:rPr lang="en-GB" sz="4000"/>
            </a:br>
            <a:r>
              <a:rPr lang="en-GB" sz="2800"/>
              <a:t>Helen Whittaker</a:t>
            </a:r>
            <a:br>
              <a:rPr lang="en-GB"/>
            </a:br>
            <a:br>
              <a:rPr lang="en-GB" sz="2800">
                <a:latin typeface="Arial"/>
                <a:ea typeface="Arial"/>
                <a:cs typeface="Arial"/>
                <a:sym typeface="Arial"/>
              </a:rPr>
            </a:br>
            <a:br>
              <a:rPr lang="en-GB" sz="1000">
                <a:latin typeface="Arial"/>
                <a:ea typeface="Arial"/>
                <a:cs typeface="Arial"/>
                <a:sym typeface="Arial"/>
              </a:rPr>
            </a:br>
            <a:r>
              <a:rPr lang="en-GB" sz="1000"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</a:t>
            </a:r>
            <a:br>
              <a:rPr lang="en-GB"/>
            </a:br>
            <a:br>
              <a:rPr lang="en-GB"/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Theses</a:t>
            </a:r>
            <a:endParaRPr/>
          </a:p>
        </p:txBody>
      </p:sp>
      <p:sp>
        <p:nvSpPr>
          <p:cNvPr id="127" name="Google Shape;127;p10"/>
          <p:cNvSpPr txBox="1"/>
          <p:nvPr>
            <p:ph idx="1" type="body"/>
          </p:nvPr>
        </p:nvSpPr>
        <p:spPr>
          <a:xfrm>
            <a:off x="311700" y="1470212"/>
            <a:ext cx="8520600" cy="49012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Theses are extended pieces of academic writing detailing an author’s research findings. They may not be formally published but can be available through open access sources and repositories.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LibrarySearch – </a:t>
            </a:r>
            <a:r>
              <a:rPr lang="en-GB" sz="1600" u="sng">
                <a:solidFill>
                  <a:schemeClr val="hlink"/>
                </a:solidFill>
                <a:hlinkClick r:id="rId3"/>
              </a:rPr>
              <a:t>www.brookes.ac.uk/librar</a:t>
            </a:r>
            <a:r>
              <a:rPr lang="en-GB" u="sng">
                <a:solidFill>
                  <a:schemeClr val="hlink"/>
                </a:solidFill>
                <a:hlinkClick r:id="rId4"/>
              </a:rPr>
              <a:t>y</a:t>
            </a:r>
            <a:r>
              <a:rPr lang="en-GB"/>
              <a:t> includes Oxford Brookes theses. Carry out a search and refine your results by selecting ‘Thesis, Dissertation’ below ‘Format’ and ‘Books’.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28" name="Google Shape;12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56623" y="3920822"/>
            <a:ext cx="6975677" cy="2343811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Theses</a:t>
            </a:r>
            <a:endParaRPr/>
          </a:p>
        </p:txBody>
      </p:sp>
      <p:sp>
        <p:nvSpPr>
          <p:cNvPr id="134" name="Google Shape;134;p11"/>
          <p:cNvSpPr txBox="1"/>
          <p:nvPr>
            <p:ph idx="1" type="body"/>
          </p:nvPr>
        </p:nvSpPr>
        <p:spPr>
          <a:xfrm>
            <a:off x="311700" y="1470212"/>
            <a:ext cx="8520600" cy="49012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Our Institutional Repository RADAR </a:t>
            </a:r>
            <a:r>
              <a:rPr lang="en-GB" sz="1600" u="sng">
                <a:solidFill>
                  <a:schemeClr val="hlink"/>
                </a:solidFill>
                <a:hlinkClick r:id="rId3"/>
              </a:rPr>
              <a:t>https://radar.brookes.ac.uk/radar</a:t>
            </a:r>
            <a:r>
              <a:rPr lang="en-GB" sz="1600"/>
              <a:t> </a:t>
            </a:r>
            <a:r>
              <a:rPr lang="en-GB"/>
              <a:t>also contains details of our online theses: Select ‘Student Research’ and ‘eTheses’. Browse all or by faculty, department, year.</a:t>
            </a: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The Library’s Theses webpages contain links to a number of resources to help you find worldwide theses, eg ProQuest Dissertations, Ebsco Open Dissertations</a:t>
            </a:r>
            <a:br>
              <a:rPr lang="en-GB"/>
            </a:br>
            <a:br>
              <a:rPr lang="en-GB" sz="300"/>
            </a:br>
            <a:r>
              <a:rPr lang="en-GB"/>
              <a:t> </a:t>
            </a:r>
            <a:r>
              <a:rPr lang="en-GB" sz="1600" u="sng">
                <a:solidFill>
                  <a:schemeClr val="hlink"/>
                </a:solidFill>
                <a:hlinkClick r:id="rId4"/>
              </a:rPr>
              <a:t>https://www.brookes.ac.uk/library/resources-and-services/for-researchers/theses</a:t>
            </a:r>
            <a:r>
              <a:rPr lang="en-GB" sz="1600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35" name="Google Shape;13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89120" y="4939345"/>
            <a:ext cx="4754880" cy="154543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6" name="Google Shape;136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89120" y="2273427"/>
            <a:ext cx="4754880" cy="1155573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/>
          <p:nvPr>
            <p:ph type="title"/>
          </p:nvPr>
        </p:nvSpPr>
        <p:spPr>
          <a:xfrm>
            <a:off x="311700" y="2571964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br>
              <a:rPr lang="en-GB" sz="4400">
                <a:latin typeface="Arial"/>
                <a:ea typeface="Arial"/>
                <a:cs typeface="Arial"/>
                <a:sym typeface="Arial"/>
              </a:rPr>
            </a:br>
            <a:br>
              <a:rPr lang="en-GB" sz="4400">
                <a:latin typeface="Arial"/>
                <a:ea typeface="Arial"/>
                <a:cs typeface="Arial"/>
                <a:sym typeface="Arial"/>
              </a:rPr>
            </a:br>
            <a:br>
              <a:rPr lang="en-GB" sz="4400">
                <a:latin typeface="Arial"/>
                <a:ea typeface="Arial"/>
                <a:cs typeface="Arial"/>
                <a:sym typeface="Arial"/>
              </a:rPr>
            </a:br>
            <a:r>
              <a:rPr lang="en-GB" sz="2800">
                <a:latin typeface="Arial"/>
                <a:ea typeface="Arial"/>
                <a:cs typeface="Arial"/>
                <a:sym typeface="Arial"/>
              </a:rPr>
              <a:t>Preprint articles</a:t>
            </a:r>
            <a:br>
              <a:rPr lang="en-GB" sz="2800">
                <a:latin typeface="Arial"/>
                <a:ea typeface="Arial"/>
                <a:cs typeface="Arial"/>
                <a:sym typeface="Arial"/>
              </a:rPr>
            </a:br>
            <a:br>
              <a:rPr lang="en-GB" sz="1400">
                <a:latin typeface="Arial"/>
                <a:ea typeface="Arial"/>
                <a:cs typeface="Arial"/>
                <a:sym typeface="Arial"/>
              </a:rPr>
            </a:br>
            <a:r>
              <a:rPr lang="en-GB" sz="2800">
                <a:latin typeface="Arial"/>
                <a:ea typeface="Arial"/>
                <a:cs typeface="Arial"/>
                <a:sym typeface="Arial"/>
              </a:rPr>
              <a:t>Policy documents and guidelines</a:t>
            </a:r>
            <a:br>
              <a:rPr lang="en-GB" sz="2800">
                <a:latin typeface="Arial"/>
                <a:ea typeface="Arial"/>
                <a:cs typeface="Arial"/>
                <a:sym typeface="Arial"/>
              </a:rPr>
            </a:br>
            <a:br>
              <a:rPr lang="en-GB" sz="1400">
                <a:latin typeface="Arial"/>
                <a:ea typeface="Arial"/>
                <a:cs typeface="Arial"/>
                <a:sym typeface="Arial"/>
              </a:rPr>
            </a:br>
            <a:r>
              <a:rPr lang="en-GB" sz="2800">
                <a:latin typeface="Arial"/>
                <a:ea typeface="Arial"/>
                <a:cs typeface="Arial"/>
                <a:sym typeface="Arial"/>
              </a:rPr>
              <a:t>Government, Organisational, Statistics resources</a:t>
            </a:r>
            <a:br>
              <a:rPr lang="en-GB" sz="4400">
                <a:latin typeface="Arial"/>
                <a:ea typeface="Arial"/>
                <a:cs typeface="Arial"/>
                <a:sym typeface="Arial"/>
              </a:rPr>
            </a:br>
            <a:r>
              <a:rPr lang="en-GB" sz="4400">
                <a:latin typeface="Arial"/>
                <a:ea typeface="Arial"/>
                <a:cs typeface="Arial"/>
                <a:sym typeface="Arial"/>
              </a:rPr>
              <a:t>  </a:t>
            </a:r>
            <a:br>
              <a:rPr lang="en-GB"/>
            </a:br>
            <a:br>
              <a:rPr lang="en-GB"/>
            </a:b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Preprints</a:t>
            </a:r>
            <a:br>
              <a:rPr lang="en-GB"/>
            </a:br>
            <a:endParaRPr/>
          </a:p>
        </p:txBody>
      </p:sp>
      <p:sp>
        <p:nvSpPr>
          <p:cNvPr id="147" name="Google Shape;147;p13"/>
          <p:cNvSpPr txBox="1"/>
          <p:nvPr>
            <p:ph idx="1" type="body"/>
          </p:nvPr>
        </p:nvSpPr>
        <p:spPr>
          <a:xfrm>
            <a:off x="311700" y="1536633"/>
            <a:ext cx="8520600" cy="48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 preprint is a full draft research paper that is shared publicly before it has been peer reviewed, enabling researchers to share their results quickly and freely.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Examples of preprint services include: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 OSF Preprints – access to preprints in a range of subjects: </a:t>
            </a:r>
            <a:r>
              <a:rPr lang="en-GB" sz="1600" u="sng">
                <a:solidFill>
                  <a:schemeClr val="hlink"/>
                </a:solidFill>
                <a:hlinkClick r:id="rId3"/>
              </a:rPr>
              <a:t>https://osf.io/preprints</a:t>
            </a:r>
            <a:r>
              <a:rPr lang="en-GB" sz="1600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 Preprints - a multidisciplinary preprint platform:   </a:t>
            </a:r>
            <a:r>
              <a:rPr lang="en-GB" sz="1600" u="sng">
                <a:solidFill>
                  <a:schemeClr val="hlink"/>
                </a:solidFill>
                <a:hlinkClick r:id="rId4"/>
              </a:rPr>
              <a:t>https://www.preprints.org/</a:t>
            </a:r>
            <a:r>
              <a:rPr lang="en-GB" sz="1600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 SSRN - multidisciplinary platform, with preprints:  </a:t>
            </a:r>
            <a:r>
              <a:rPr lang="en-GB" sz="1600" u="sng">
                <a:solidFill>
                  <a:schemeClr val="hlink"/>
                </a:solidFill>
                <a:hlinkClick r:id="rId5"/>
              </a:rPr>
              <a:t>https://www.ssrn.com/index.cfm/en/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 sz="1600"/>
              <a:t> Web of Science database includes the Preprint Index</a:t>
            </a:r>
            <a:br>
              <a:rPr lang="en-GB" sz="1600"/>
            </a:b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 sz="1600"/>
              <a:t>Details of more preprint services are on our webpages:</a:t>
            </a:r>
            <a:br>
              <a:rPr lang="en-GB" sz="1600"/>
            </a:br>
            <a:br>
              <a:rPr lang="en-GB" sz="500"/>
            </a:br>
            <a:r>
              <a:rPr lang="en-GB" sz="1400" u="sng">
                <a:solidFill>
                  <a:schemeClr val="hlink"/>
                </a:solidFill>
                <a:hlinkClick r:id="rId6"/>
              </a:rPr>
              <a:t>https://www.brookes.ac.uk/library/resources-and-services/for-researchers/keeping-up-to-date#articles</a:t>
            </a:r>
            <a:r>
              <a:rPr lang="en-GB" sz="1400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1600"/>
          </a:p>
        </p:txBody>
      </p:sp>
      <p:pic>
        <p:nvPicPr>
          <p:cNvPr id="148" name="Google Shape;148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06353" y="4482353"/>
            <a:ext cx="3056965" cy="1452282"/>
          </a:xfrm>
          <a:prstGeom prst="rect">
            <a:avLst/>
          </a:prstGeom>
          <a:noFill/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49" name="Google Shape;149;p13"/>
          <p:cNvCxnSpPr/>
          <p:nvPr/>
        </p:nvCxnSpPr>
        <p:spPr>
          <a:xfrm>
            <a:off x="8139953" y="4975412"/>
            <a:ext cx="152400" cy="0"/>
          </a:xfrm>
          <a:prstGeom prst="straightConnector1">
            <a:avLst/>
          </a:prstGeom>
          <a:noFill/>
          <a:ln cap="flat" cmpd="sng" w="38100">
            <a:solidFill>
              <a:srgbClr val="D1007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0" name="Google Shape;150;p13"/>
          <p:cNvCxnSpPr/>
          <p:nvPr/>
        </p:nvCxnSpPr>
        <p:spPr>
          <a:xfrm rot="10800000">
            <a:off x="7830671" y="5836024"/>
            <a:ext cx="385482" cy="0"/>
          </a:xfrm>
          <a:prstGeom prst="straightConnector1">
            <a:avLst/>
          </a:prstGeom>
          <a:noFill/>
          <a:ln cap="flat" cmpd="sng" w="38100">
            <a:solidFill>
              <a:srgbClr val="D1007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"/>
          <p:cNvSpPr txBox="1"/>
          <p:nvPr>
            <p:ph type="title"/>
          </p:nvPr>
        </p:nvSpPr>
        <p:spPr>
          <a:xfrm>
            <a:off x="311700" y="387179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Government and Organisational documents</a:t>
            </a:r>
            <a:endParaRPr/>
          </a:p>
        </p:txBody>
      </p:sp>
      <p:sp>
        <p:nvSpPr>
          <p:cNvPr id="156" name="Google Shape;156;p14"/>
          <p:cNvSpPr txBox="1"/>
          <p:nvPr>
            <p:ph idx="1" type="body"/>
          </p:nvPr>
        </p:nvSpPr>
        <p:spPr>
          <a:xfrm>
            <a:off x="311700" y="1536633"/>
            <a:ext cx="8520600" cy="48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Governments, Departments and Organisations can provide access to policy documents, standards, guidelines, consultations, legislation and statistics. </a:t>
            </a:r>
            <a:br>
              <a:rPr lang="en-GB"/>
            </a:b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Use internet search engines to find relevant resources, eg Google advanced, to search for topics and type of document </a:t>
            </a:r>
            <a:r>
              <a:rPr lang="en-GB" sz="1600" u="sng">
                <a:solidFill>
                  <a:schemeClr val="hlink"/>
                </a:solidFill>
                <a:hlinkClick r:id="rId3"/>
              </a:rPr>
              <a:t>https://www.google.co.uk/advanced_search</a:t>
            </a:r>
            <a:r>
              <a:rPr lang="en-GB" sz="1600"/>
              <a:t> </a:t>
            </a:r>
            <a:br>
              <a:rPr lang="en-GB" sz="1600"/>
            </a:b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Examples of specific sites: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-  GOV.UK - the UK government’s website providing access to government</a:t>
            </a:r>
            <a:br>
              <a:rPr lang="en-GB"/>
            </a:br>
            <a:r>
              <a:rPr lang="en-GB"/>
              <a:t>     departments, services and information </a:t>
            </a:r>
            <a:r>
              <a:rPr lang="en-GB" sz="1600" u="sng">
                <a:solidFill>
                  <a:schemeClr val="hlink"/>
                </a:solidFill>
                <a:hlinkClick r:id="rId4"/>
              </a:rPr>
              <a:t>https://www.gov.uk/</a:t>
            </a:r>
            <a:r>
              <a:rPr lang="en-GB" sz="1600"/>
              <a:t>    </a:t>
            </a:r>
            <a:br>
              <a:rPr lang="en-GB" sz="1600"/>
            </a:b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-  UN E-Government Knowledgebase – provides links to worldwide government</a:t>
            </a:r>
            <a:br>
              <a:rPr lang="en-GB"/>
            </a:br>
            <a:r>
              <a:rPr lang="en-GB"/>
              <a:t>     websites </a:t>
            </a:r>
            <a:r>
              <a:rPr lang="en-GB" sz="1600" u="sng">
                <a:solidFill>
                  <a:schemeClr val="hlink"/>
                </a:solidFill>
                <a:hlinkClick r:id="rId5"/>
              </a:rPr>
              <a:t>https://publicadministration.un.org/egovkb/en-us/Resources/Country-URLs</a:t>
            </a:r>
            <a:r>
              <a:rPr lang="en-GB" sz="1600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Policy documents and guidelines</a:t>
            </a:r>
            <a:endParaRPr/>
          </a:p>
        </p:txBody>
      </p:sp>
      <p:sp>
        <p:nvSpPr>
          <p:cNvPr id="162" name="Google Shape;162;p15"/>
          <p:cNvSpPr txBox="1"/>
          <p:nvPr>
            <p:ph idx="1" type="body"/>
          </p:nvPr>
        </p:nvSpPr>
        <p:spPr>
          <a:xfrm>
            <a:off x="311700" y="1536633"/>
            <a:ext cx="8520600" cy="48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000"/>
              <a:t>Policy Commons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https://policycommons.net/</a:t>
            </a:r>
            <a:br>
              <a:rPr lang="en-GB"/>
            </a:br>
            <a:br>
              <a:rPr lang="en-GB" sz="800"/>
            </a:br>
            <a:r>
              <a:rPr lang="en-GB"/>
              <a:t>- </a:t>
            </a:r>
            <a:r>
              <a:rPr lang="en-GB" sz="800"/>
              <a:t>    </a:t>
            </a:r>
            <a:r>
              <a:rPr lang="en-GB"/>
              <a:t>Provides access to policy reports, analyses and working papers from thousands</a:t>
            </a:r>
            <a:br>
              <a:rPr lang="en-GB"/>
            </a:br>
            <a:r>
              <a:rPr lang="en-GB"/>
              <a:t>    of worldwide policy organizations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en-GB"/>
              <a:t>Register to access the content.</a:t>
            </a:r>
            <a:br>
              <a:rPr lang="en-GB"/>
            </a:b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Internet searching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-  If you need to use the internet, google advanced search provides more of a </a:t>
            </a:r>
            <a:br>
              <a:rPr lang="en-GB"/>
            </a:br>
            <a:r>
              <a:rPr lang="en-GB"/>
              <a:t>    structure to frame your search  </a:t>
            </a:r>
            <a:r>
              <a:rPr lang="en-GB" sz="1600" u="sng">
                <a:solidFill>
                  <a:schemeClr val="hlink"/>
                </a:solidFill>
                <a:hlinkClick r:id="rId4"/>
              </a:rPr>
              <a:t>https://www.google.co.uk/advanced_search</a:t>
            </a:r>
            <a:r>
              <a:rPr lang="en-GB" sz="1600"/>
              <a:t>   </a:t>
            </a:r>
            <a:br>
              <a:rPr lang="en-GB" sz="1600"/>
            </a:b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-GB"/>
              <a:t>Trip database – healthcare </a:t>
            </a:r>
            <a:r>
              <a:rPr lang="en-GB" sz="1600" u="sng">
                <a:solidFill>
                  <a:schemeClr val="hlink"/>
                </a:solidFill>
                <a:hlinkClick r:id="rId5"/>
              </a:rPr>
              <a:t>https://www.tripdatabase.com/</a:t>
            </a:r>
            <a:r>
              <a:rPr lang="en-GB" sz="1600"/>
              <a:t> </a:t>
            </a:r>
            <a:br>
              <a:rPr lang="en-GB"/>
            </a:br>
            <a:br>
              <a:rPr lang="en-GB" sz="500"/>
            </a:br>
            <a:r>
              <a:rPr lang="en-GB"/>
              <a:t>-  Includes health related guidelines, policy documents, patient leaflets  </a:t>
            </a:r>
            <a:endParaRPr/>
          </a:p>
        </p:txBody>
      </p:sp>
      <p:pic>
        <p:nvPicPr>
          <p:cNvPr id="163" name="Google Shape;16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61280" y="2510699"/>
            <a:ext cx="3982720" cy="1339942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Statistics sources</a:t>
            </a:r>
            <a:endParaRPr/>
          </a:p>
        </p:txBody>
      </p:sp>
      <p:sp>
        <p:nvSpPr>
          <p:cNvPr id="169" name="Google Shape;169;p16"/>
          <p:cNvSpPr txBox="1"/>
          <p:nvPr>
            <p:ph idx="1" type="body"/>
          </p:nvPr>
        </p:nvSpPr>
        <p:spPr>
          <a:xfrm>
            <a:off x="311700" y="1536633"/>
            <a:ext cx="8520600" cy="48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The library’s Statistics webpage provides UK and international sources:</a:t>
            </a:r>
            <a:r>
              <a:rPr lang="en-GB" sz="1600"/>
              <a:t> </a:t>
            </a:r>
            <a:r>
              <a:rPr lang="en-GB" sz="1600" u="sng">
                <a:solidFill>
                  <a:schemeClr val="hlink"/>
                </a:solidFill>
                <a:hlinkClick r:id="rId3"/>
              </a:rPr>
              <a:t>https://www.brookes.ac.uk/library/collections/statistics</a:t>
            </a:r>
            <a:r>
              <a:rPr lang="en-GB" sz="1600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Including UK sources &amp; datasets, Global statistical sources,</a:t>
            </a:r>
            <a:br>
              <a:rPr lang="en-GB"/>
            </a:br>
            <a:r>
              <a:rPr lang="en-GB"/>
              <a:t>  International  datasets, Statistics by country or area</a:t>
            </a:r>
            <a:br>
              <a:rPr lang="en-GB"/>
            </a:b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Key UK sources: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Office for National Statistics (ONS)</a:t>
            </a:r>
            <a:r>
              <a:rPr lang="en-GB" sz="1600"/>
              <a:t> - </a:t>
            </a:r>
            <a:r>
              <a:rPr lang="en-GB" sz="1600" u="sng">
                <a:solidFill>
                  <a:schemeClr val="hlink"/>
                </a:solidFill>
                <a:hlinkClick r:id="rId4"/>
              </a:rPr>
              <a:t>https://www.ons.gov.uk/</a:t>
            </a:r>
            <a:r>
              <a:rPr lang="en-GB" sz="1600"/>
              <a:t> </a:t>
            </a:r>
            <a:br>
              <a:rPr lang="en-GB" sz="1600"/>
            </a:br>
            <a:r>
              <a:rPr lang="en-GB" sz="1600"/>
              <a:t>  O</a:t>
            </a:r>
            <a:r>
              <a:rPr lang="en-GB"/>
              <a:t>fficial statistics on a wide range of topics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Gov.uk: Statistics </a:t>
            </a:r>
            <a:r>
              <a:rPr lang="en-GB" sz="1600" u="sng">
                <a:solidFill>
                  <a:schemeClr val="hlink"/>
                </a:solidFill>
                <a:hlinkClick r:id="rId5"/>
              </a:rPr>
              <a:t>https://www.gov.uk/search/research-and-statistics</a:t>
            </a:r>
            <a:r>
              <a:rPr lang="en-GB" sz="1600"/>
              <a:t>  </a:t>
            </a:r>
            <a:r>
              <a:rPr lang="en-GB"/>
              <a:t>provides access to statistics from UK government departments and other agencies and public bodies.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br>
              <a:rPr lang="en-GB" sz="500"/>
            </a:b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70" name="Google Shape;170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44235" y="2045149"/>
            <a:ext cx="2402541" cy="1917251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/>
          <p:nvPr>
            <p:ph type="title"/>
          </p:nvPr>
        </p:nvSpPr>
        <p:spPr>
          <a:xfrm>
            <a:off x="311700" y="2571964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br>
              <a:rPr lang="en-GB" sz="4400">
                <a:latin typeface="Arial"/>
                <a:ea typeface="Arial"/>
                <a:cs typeface="Arial"/>
                <a:sym typeface="Arial"/>
              </a:rPr>
            </a:br>
            <a:br>
              <a:rPr lang="en-GB" sz="4400">
                <a:latin typeface="Arial"/>
                <a:ea typeface="Arial"/>
                <a:cs typeface="Arial"/>
                <a:sym typeface="Arial"/>
              </a:rPr>
            </a:br>
            <a:br>
              <a:rPr lang="en-GB" sz="4400">
                <a:latin typeface="Arial"/>
                <a:ea typeface="Arial"/>
                <a:cs typeface="Arial"/>
                <a:sym typeface="Arial"/>
              </a:rPr>
            </a:br>
            <a:r>
              <a:rPr lang="en-GB" sz="2800">
                <a:latin typeface="Arial"/>
                <a:ea typeface="Arial"/>
                <a:cs typeface="Arial"/>
                <a:sym typeface="Arial"/>
              </a:rPr>
              <a:t>News sources</a:t>
            </a:r>
            <a:br>
              <a:rPr lang="en-GB" sz="2800">
                <a:latin typeface="Arial"/>
                <a:ea typeface="Arial"/>
                <a:cs typeface="Arial"/>
                <a:sym typeface="Arial"/>
              </a:rPr>
            </a:br>
            <a:br>
              <a:rPr lang="en-GB" sz="1200">
                <a:latin typeface="Arial"/>
                <a:ea typeface="Arial"/>
                <a:cs typeface="Arial"/>
                <a:sym typeface="Arial"/>
              </a:rPr>
            </a:br>
            <a:r>
              <a:rPr lang="en-GB" sz="2800">
                <a:latin typeface="Arial"/>
                <a:ea typeface="Arial"/>
                <a:cs typeface="Arial"/>
                <a:sym typeface="Arial"/>
              </a:rPr>
              <a:t>Social media</a:t>
            </a:r>
            <a:br>
              <a:rPr lang="en-GB" sz="2800">
                <a:latin typeface="Arial"/>
                <a:ea typeface="Arial"/>
                <a:cs typeface="Arial"/>
                <a:sym typeface="Arial"/>
              </a:rPr>
            </a:br>
            <a:br>
              <a:rPr lang="en-GB" sz="1200">
                <a:latin typeface="Arial"/>
                <a:ea typeface="Arial"/>
                <a:cs typeface="Arial"/>
                <a:sym typeface="Arial"/>
              </a:rPr>
            </a:br>
            <a:r>
              <a:rPr lang="en-GB" sz="2800">
                <a:latin typeface="Arial"/>
                <a:ea typeface="Arial"/>
                <a:cs typeface="Arial"/>
                <a:sym typeface="Arial"/>
              </a:rPr>
              <a:t>Health related grey literature resources</a:t>
            </a:r>
            <a:br>
              <a:rPr lang="en-GB" sz="4400">
                <a:latin typeface="Arial"/>
                <a:ea typeface="Arial"/>
                <a:cs typeface="Arial"/>
                <a:sym typeface="Arial"/>
              </a:rPr>
            </a:br>
            <a:r>
              <a:rPr lang="en-GB" sz="4400">
                <a:latin typeface="Arial"/>
                <a:ea typeface="Arial"/>
                <a:cs typeface="Arial"/>
                <a:sym typeface="Arial"/>
              </a:rPr>
              <a:t>  </a:t>
            </a:r>
            <a:br>
              <a:rPr lang="en-GB"/>
            </a:br>
            <a:br>
              <a:rPr lang="en-GB"/>
            </a:b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News sources</a:t>
            </a:r>
            <a:endParaRPr/>
          </a:p>
        </p:txBody>
      </p:sp>
      <p:sp>
        <p:nvSpPr>
          <p:cNvPr id="181" name="Google Shape;181;p18"/>
          <p:cNvSpPr txBox="1"/>
          <p:nvPr>
            <p:ph idx="1" type="body"/>
          </p:nvPr>
        </p:nvSpPr>
        <p:spPr>
          <a:xfrm>
            <a:off x="311700" y="1536633"/>
            <a:ext cx="8520600" cy="48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GB" sz="600"/>
            </a:br>
            <a:r>
              <a:rPr lang="en-GB"/>
              <a:t>News sources are not considered as grey literature in some subjects but they can be useful sources for finding it, highlighting new research, reports or policies.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The library’s News source webpage provides useful links: </a:t>
            </a:r>
            <a:r>
              <a:rPr lang="en-GB" sz="1600" u="sng">
                <a:solidFill>
                  <a:schemeClr val="hlink"/>
                </a:solidFill>
                <a:hlinkClick r:id="rId3"/>
              </a:rPr>
              <a:t>https://www.brookes.ac.uk/library/collections/news-sources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 sz="1600"/>
              <a:t>There are two key databases which provide access to news sources, access and guides are available from the link above, via ‘Databases for current news sources’.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 sz="1600"/>
              <a:t>- Factiva is an international news database covering national and local newspapers, web</a:t>
            </a:r>
            <a:br>
              <a:rPr lang="en-GB" sz="1600"/>
            </a:br>
            <a:r>
              <a:rPr lang="en-GB" sz="1600"/>
              <a:t>  sources, trade and professional journals and company financial details.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 sz="1600"/>
              <a:t>- Lexis+ is primarily a legal database which includes a collection of UK newspapers, </a:t>
            </a:r>
            <a:br>
              <a:rPr lang="en-GB" sz="1600"/>
            </a:br>
            <a:r>
              <a:rPr lang="en-GB" sz="1600"/>
              <a:t>  broadsheets, tabloids and regional sources.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82" name="Google Shape;18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0777" y="2539788"/>
            <a:ext cx="2294965" cy="113634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Social Media</a:t>
            </a:r>
            <a:endParaRPr/>
          </a:p>
        </p:txBody>
      </p:sp>
      <p:sp>
        <p:nvSpPr>
          <p:cNvPr id="188" name="Google Shape;188;p19"/>
          <p:cNvSpPr txBox="1"/>
          <p:nvPr>
            <p:ph idx="1" type="body"/>
          </p:nvPr>
        </p:nvSpPr>
        <p:spPr>
          <a:xfrm>
            <a:off x="311700" y="1536633"/>
            <a:ext cx="8520600" cy="48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Social Media such as blogs, social networking sites, email discussion lists can be useful sources of grey literature as well as networks for scholarly collaboration.</a:t>
            </a:r>
            <a:br>
              <a:rPr lang="en-GB"/>
            </a:b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Examples include: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ResearchGate:  </a:t>
            </a:r>
            <a:r>
              <a:rPr lang="en-GB" sz="1600" u="sng">
                <a:solidFill>
                  <a:schemeClr val="hlink"/>
                </a:solidFill>
                <a:hlinkClick r:id="rId3"/>
              </a:rPr>
              <a:t>https://www.researchgate.net/</a:t>
            </a:r>
            <a:r>
              <a:rPr lang="en-GB" sz="1600"/>
              <a:t> </a:t>
            </a:r>
            <a:r>
              <a:rPr lang="en-GB"/>
              <a:t>academic social network for science and research. Connect, collaborate, find scientific publications</a:t>
            </a:r>
            <a:br>
              <a:rPr lang="en-GB"/>
            </a:br>
            <a:br>
              <a:rPr lang="en-GB" sz="900"/>
            </a:br>
            <a:r>
              <a:rPr lang="en-GB"/>
              <a:t>Academia </a:t>
            </a:r>
            <a:r>
              <a:rPr lang="en-GB" sz="1600" u="sng">
                <a:solidFill>
                  <a:schemeClr val="hlink"/>
                </a:solidFill>
                <a:hlinkClick r:id="rId4"/>
              </a:rPr>
              <a:t>https://www.academia.edu/</a:t>
            </a:r>
            <a:r>
              <a:rPr lang="en-GB" sz="1600"/>
              <a:t> </a:t>
            </a:r>
            <a:r>
              <a:rPr lang="en-GB"/>
              <a:t>find new research, track impact, publish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-GB"/>
              <a:t>LinkedIn </a:t>
            </a:r>
            <a:r>
              <a:rPr lang="en-GB" sz="1600" u="sng">
                <a:solidFill>
                  <a:schemeClr val="hlink"/>
                </a:solidFill>
                <a:hlinkClick r:id="rId5"/>
              </a:rPr>
              <a:t>https://www.linkedin.com/</a:t>
            </a:r>
            <a:r>
              <a:rPr lang="en-GB" sz="1600"/>
              <a:t> </a:t>
            </a:r>
            <a:r>
              <a:rPr lang="en-GB"/>
              <a:t>Connect with professional community, </a:t>
            </a:r>
            <a:r>
              <a:rPr lang="en-GB"/>
              <a:t>find collaborative</a:t>
            </a:r>
            <a:r>
              <a:rPr lang="en-GB"/>
              <a:t> research</a:t>
            </a:r>
            <a:br>
              <a:rPr lang="en-GB"/>
            </a:br>
            <a:br>
              <a:rPr lang="en-GB"/>
            </a:br>
            <a:r>
              <a:rPr lang="en-GB"/>
              <a:t>X (formerly Twitter) social networking site to share news, ideas, research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What is Grey literature</a:t>
            </a:r>
            <a:endParaRPr/>
          </a:p>
        </p:txBody>
      </p:sp>
      <p:sp>
        <p:nvSpPr>
          <p:cNvPr id="64" name="Google Shape;64;p2"/>
          <p:cNvSpPr txBox="1"/>
          <p:nvPr>
            <p:ph idx="1" type="body"/>
          </p:nvPr>
        </p:nvSpPr>
        <p:spPr>
          <a:xfrm>
            <a:off x="311700" y="1536633"/>
            <a:ext cx="8520600" cy="48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Grey literature is resources and materials that are produced outside of traditional academic or commercial channels. </a:t>
            </a:r>
            <a:br>
              <a:rPr lang="en-GB"/>
            </a:br>
            <a:br>
              <a:rPr lang="en-GB"/>
            </a:br>
            <a:r>
              <a:rPr lang="en-GB"/>
              <a:t>Grey literature includes: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-GB"/>
              <a:t>-  Reports, government documents, working papers</a:t>
            </a:r>
            <a:br>
              <a:rPr lang="en-GB"/>
            </a:br>
            <a:br>
              <a:rPr lang="en-GB" sz="600"/>
            </a:br>
            <a:r>
              <a:rPr lang="en-GB"/>
              <a:t>-  Conference papers and proceedings</a:t>
            </a:r>
            <a:br>
              <a:rPr lang="en-GB"/>
            </a:br>
            <a:br>
              <a:rPr lang="en-GB" sz="800"/>
            </a:br>
            <a:r>
              <a:rPr lang="en-GB"/>
              <a:t>-  </a:t>
            </a:r>
            <a:r>
              <a:rPr lang="en-GB" sz="300"/>
              <a:t> </a:t>
            </a:r>
            <a:r>
              <a:rPr lang="en-GB"/>
              <a:t>Dissertations and theses</a:t>
            </a:r>
            <a:br>
              <a:rPr lang="en-GB"/>
            </a:br>
            <a:br>
              <a:rPr lang="en-GB" sz="800"/>
            </a:br>
            <a:r>
              <a:rPr lang="en-GB"/>
              <a:t>-  Policy documents and guidelines</a:t>
            </a:r>
            <a:br>
              <a:rPr lang="en-GB"/>
            </a:br>
            <a:br>
              <a:rPr lang="en-GB" sz="800"/>
            </a:br>
            <a:r>
              <a:rPr lang="en-GB"/>
              <a:t>-  Clinical trials</a:t>
            </a:r>
            <a:br>
              <a:rPr lang="en-GB"/>
            </a:br>
            <a:br>
              <a:rPr lang="en-GB" sz="800"/>
            </a:br>
            <a:r>
              <a:rPr lang="en-GB"/>
              <a:t>-  Preprint articles</a:t>
            </a:r>
            <a:br>
              <a:rPr lang="en-GB"/>
            </a:br>
            <a:br>
              <a:rPr lang="en-GB" sz="800"/>
            </a:br>
            <a:r>
              <a:rPr lang="en-GB"/>
              <a:t>-  Social media</a:t>
            </a:r>
            <a:endParaRPr/>
          </a:p>
        </p:txBody>
      </p:sp>
      <p:pic>
        <p:nvPicPr>
          <p:cNvPr id="65" name="Google Shape;6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3760" y="2094753"/>
            <a:ext cx="1920240" cy="1481567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Health research – grey literature resources</a:t>
            </a:r>
            <a:endParaRPr/>
          </a:p>
        </p:txBody>
      </p:sp>
      <p:sp>
        <p:nvSpPr>
          <p:cNvPr id="194" name="Google Shape;194;p20"/>
          <p:cNvSpPr txBox="1"/>
          <p:nvPr>
            <p:ph idx="1" type="body"/>
          </p:nvPr>
        </p:nvSpPr>
        <p:spPr>
          <a:xfrm>
            <a:off x="311700" y="1536633"/>
            <a:ext cx="8520600" cy="48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In addition to the sources already detailed, the following resources can be useful:</a:t>
            </a:r>
            <a:br>
              <a:rPr lang="en-GB"/>
            </a:br>
            <a:endParaRPr sz="1200"/>
          </a:p>
          <a:p>
            <a:pPr indent="-342900" lvl="0" marL="3429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Arial"/>
              <a:buChar char="-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World Health Organisation </a:t>
            </a:r>
            <a:r>
              <a:rPr lang="en-GB" sz="16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https://www.who.int/</a:t>
            </a:r>
            <a:r>
              <a:rPr lang="en-GB" sz="160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links to health topics, information by country, data, and publications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endParaRPr sz="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-"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UK Health Security Agency Grey literature index </a:t>
            </a:r>
            <a:r>
              <a:rPr lang="en-GB" sz="16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https://ukhsalibrary.koha-ptfs.co.uk/greylit/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-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Social Care Institute for Excellence</a:t>
            </a:r>
            <a:r>
              <a:rPr lang="en-GB" sz="16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https://www.scie.org.uk/</a:t>
            </a:r>
            <a:br>
              <a:rPr lang="en-GB" sz="16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-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The King’s Fund </a:t>
            </a:r>
            <a:r>
              <a:rPr lang="en-GB" sz="16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https://www.kingsfund.org.uk/</a:t>
            </a:r>
            <a:r>
              <a:rPr lang="en-GB" sz="16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independent charity working to improve Health and Social Care 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endParaRPr sz="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-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International Clinical Trials Registry Platform (ICTRP) </a:t>
            </a:r>
            <a:r>
              <a:rPr lang="en-GB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https://trialsearch.who.int/</a:t>
            </a:r>
            <a:r>
              <a:rPr lang="en-GB" sz="160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GB" sz="1600">
                <a:latin typeface="Arial"/>
                <a:ea typeface="Arial"/>
                <a:cs typeface="Arial"/>
                <a:sym typeface="Arial"/>
              </a:rPr>
            </a:b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-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ClinicalTrials.gov </a:t>
            </a:r>
            <a:r>
              <a:rPr lang="en-GB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https://clinicaltrials.gov/</a:t>
            </a:r>
            <a:r>
              <a:rPr lang="en-GB" sz="160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information on clinical research studies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br>
              <a:rPr lang="en-GB" sz="1600">
                <a:latin typeface="Arial"/>
                <a:ea typeface="Arial"/>
                <a:cs typeface="Arial"/>
                <a:sym typeface="Arial"/>
              </a:rPr>
            </a:b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 txBox="1"/>
          <p:nvPr>
            <p:ph type="title"/>
          </p:nvPr>
        </p:nvSpPr>
        <p:spPr>
          <a:xfrm>
            <a:off x="311700" y="2571964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br>
              <a:rPr lang="en-GB" sz="4400">
                <a:latin typeface="Arial"/>
                <a:ea typeface="Arial"/>
                <a:cs typeface="Arial"/>
                <a:sym typeface="Arial"/>
              </a:rPr>
            </a:br>
            <a:br>
              <a:rPr lang="en-GB" sz="4400">
                <a:latin typeface="Arial"/>
                <a:ea typeface="Arial"/>
                <a:cs typeface="Arial"/>
                <a:sym typeface="Arial"/>
              </a:rPr>
            </a:br>
            <a:br>
              <a:rPr lang="en-GB" sz="4400">
                <a:latin typeface="Arial"/>
                <a:ea typeface="Arial"/>
                <a:cs typeface="Arial"/>
                <a:sym typeface="Arial"/>
              </a:rPr>
            </a:br>
            <a:r>
              <a:rPr lang="en-GB" sz="2800">
                <a:latin typeface="Arial"/>
                <a:ea typeface="Arial"/>
                <a:cs typeface="Arial"/>
                <a:sym typeface="Arial"/>
              </a:rPr>
              <a:t>For further help contact your Librarian</a:t>
            </a:r>
            <a:br>
              <a:rPr lang="en-GB" sz="2800">
                <a:latin typeface="Arial"/>
                <a:ea typeface="Arial"/>
                <a:cs typeface="Arial"/>
                <a:sym typeface="Arial"/>
              </a:rPr>
            </a:br>
            <a:br>
              <a:rPr lang="en-GB" sz="2400">
                <a:latin typeface="Arial"/>
                <a:ea typeface="Arial"/>
                <a:cs typeface="Arial"/>
                <a:sym typeface="Arial"/>
              </a:rPr>
            </a:br>
            <a:r>
              <a:rPr lang="en-GB" sz="2800" u="sng">
                <a:solidFill>
                  <a:schemeClr val="hlink"/>
                </a:solidFill>
                <a:hlinkClick r:id="rId3"/>
              </a:rPr>
              <a:t>https://www.brookes.ac.uk/library/resources-and-services/course-resource-help</a:t>
            </a:r>
            <a:r>
              <a:rPr lang="en-GB" sz="2800"/>
              <a:t> </a:t>
            </a:r>
            <a:br>
              <a:rPr lang="en-GB" sz="4400">
                <a:latin typeface="Arial"/>
                <a:ea typeface="Arial"/>
                <a:cs typeface="Arial"/>
                <a:sym typeface="Arial"/>
              </a:rPr>
            </a:br>
            <a:r>
              <a:rPr lang="en-GB" sz="4400">
                <a:latin typeface="Arial"/>
                <a:ea typeface="Arial"/>
                <a:cs typeface="Arial"/>
                <a:sym typeface="Arial"/>
              </a:rPr>
              <a:t>  </a:t>
            </a:r>
            <a:br>
              <a:rPr lang="en-GB"/>
            </a:br>
            <a:br>
              <a:rPr lang="en-GB"/>
            </a:b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Why use Grey Literature</a:t>
            </a:r>
            <a:br>
              <a:rPr lang="en-GB"/>
            </a:br>
            <a:endParaRPr/>
          </a:p>
        </p:txBody>
      </p:sp>
      <p:sp>
        <p:nvSpPr>
          <p:cNvPr id="71" name="Google Shape;71;p3"/>
          <p:cNvSpPr txBox="1"/>
          <p:nvPr>
            <p:ph idx="1" type="body"/>
          </p:nvPr>
        </p:nvSpPr>
        <p:spPr>
          <a:xfrm>
            <a:off x="311700" y="1536633"/>
            <a:ext cx="8520600" cy="48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Grey literature can be more current than formally published research, such as articles and books which go through a lengthier peer review or editorial process.</a:t>
            </a:r>
            <a:br>
              <a:rPr lang="en-GB"/>
            </a:b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It can identify forthcoming or more niche research.</a:t>
            </a:r>
            <a:br>
              <a:rPr lang="en-GB"/>
            </a:b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Not everyone is able to publish with mainstream publishers. </a:t>
            </a:r>
            <a:br>
              <a:rPr lang="en-GB"/>
            </a:br>
            <a:br>
              <a:rPr lang="en-GB"/>
            </a:br>
            <a:r>
              <a:rPr lang="en-GB"/>
              <a:t>Grey literature provides researchers with alternative methods of publication.</a:t>
            </a:r>
            <a:br>
              <a:rPr lang="en-GB"/>
            </a:b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It can enable you to find research not found in your database searches. </a:t>
            </a:r>
            <a:br>
              <a:rPr lang="en-GB"/>
            </a:b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As with any resource, assess for reliability, currency, potential bias and authority. Keep a record of what you find and where you searched.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72" name="Google Shape;7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6869" y="2460810"/>
            <a:ext cx="1159897" cy="1501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Information tools to help you find Grey Literature</a:t>
            </a:r>
            <a:endParaRPr/>
          </a:p>
        </p:txBody>
      </p:sp>
      <p:sp>
        <p:nvSpPr>
          <p:cNvPr id="78" name="Google Shape;78;p4"/>
          <p:cNvSpPr txBox="1"/>
          <p:nvPr>
            <p:ph idx="1" type="body"/>
          </p:nvPr>
        </p:nvSpPr>
        <p:spPr>
          <a:xfrm>
            <a:off x="311700" y="1536633"/>
            <a:ext cx="8520600" cy="48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There are a number of information and research tools that can help you find grey literature.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Key tools include: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-  Databases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-  Library Catalogues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-  Organisational websites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-  Government websites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-  Statistical websites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-  Internet search engines, eg Google Scholar 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https://scholar.google.com</a:t>
            </a:r>
            <a:r>
              <a:rPr lang="en-GB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79" name="Google Shape;7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14565" y="2339788"/>
            <a:ext cx="2528047" cy="2178423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br>
              <a:rPr lang="en-GB" sz="4400">
                <a:latin typeface="Arial"/>
                <a:ea typeface="Arial"/>
                <a:cs typeface="Arial"/>
                <a:sym typeface="Arial"/>
              </a:rPr>
            </a:br>
            <a:br>
              <a:rPr lang="en-GB" sz="4400">
                <a:latin typeface="Arial"/>
                <a:ea typeface="Arial"/>
                <a:cs typeface="Arial"/>
                <a:sym typeface="Arial"/>
              </a:rPr>
            </a:br>
            <a:br>
              <a:rPr lang="en-GB" sz="4400">
                <a:latin typeface="Arial"/>
                <a:ea typeface="Arial"/>
                <a:cs typeface="Arial"/>
                <a:sym typeface="Arial"/>
              </a:rPr>
            </a:br>
            <a:r>
              <a:rPr lang="en-GB" sz="3200">
                <a:latin typeface="Arial"/>
                <a:ea typeface="Arial"/>
                <a:cs typeface="Arial"/>
                <a:sym typeface="Arial"/>
              </a:rPr>
              <a:t>Specific resources to find Grey literature: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 sz="1800">
                <a:latin typeface="Arial"/>
                <a:ea typeface="Arial"/>
                <a:cs typeface="Arial"/>
                <a:sym typeface="Arial"/>
              </a:rPr>
            </a:br>
            <a:r>
              <a:rPr lang="en-GB" sz="3200">
                <a:latin typeface="Arial"/>
                <a:ea typeface="Arial"/>
                <a:cs typeface="Arial"/>
                <a:sym typeface="Arial"/>
              </a:rPr>
              <a:t>Conferences</a:t>
            </a:r>
            <a:br>
              <a:rPr lang="en-GB" sz="3200">
                <a:latin typeface="Arial"/>
                <a:ea typeface="Arial"/>
                <a:cs typeface="Arial"/>
                <a:sym typeface="Arial"/>
              </a:rPr>
            </a:br>
            <a:r>
              <a:rPr lang="en-GB" sz="3200">
                <a:latin typeface="Arial"/>
                <a:ea typeface="Arial"/>
                <a:cs typeface="Arial"/>
                <a:sym typeface="Arial"/>
              </a:rPr>
              <a:t>Theses</a:t>
            </a:r>
            <a:br>
              <a:rPr lang="en-GB" sz="4400">
                <a:latin typeface="Arial"/>
                <a:ea typeface="Arial"/>
                <a:cs typeface="Arial"/>
                <a:sym typeface="Arial"/>
              </a:rPr>
            </a:br>
            <a:r>
              <a:rPr lang="en-GB" sz="4400">
                <a:latin typeface="Arial"/>
                <a:ea typeface="Arial"/>
                <a:cs typeface="Arial"/>
                <a:sym typeface="Arial"/>
              </a:rPr>
              <a:t>  </a:t>
            </a:r>
            <a:br>
              <a:rPr lang="en-GB"/>
            </a:br>
            <a:br>
              <a:rPr lang="en-GB"/>
            </a:b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Conference proceedings - what are they </a:t>
            </a:r>
            <a:br>
              <a:rPr lang="en-GB"/>
            </a:br>
            <a:endParaRPr/>
          </a:p>
        </p:txBody>
      </p:sp>
      <p:sp>
        <p:nvSpPr>
          <p:cNvPr id="90" name="Google Shape;90;p6"/>
          <p:cNvSpPr txBox="1"/>
          <p:nvPr>
            <p:ph idx="1" type="body"/>
          </p:nvPr>
        </p:nvSpPr>
        <p:spPr>
          <a:xfrm>
            <a:off x="311700" y="1536633"/>
            <a:ext cx="8520600" cy="48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Conferences are a major source of current research. At conferences, researchers present a paper on their research. </a:t>
            </a:r>
            <a:br>
              <a:rPr lang="en-GB"/>
            </a:b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There is no standard way to publish them. They may be presented as a brief online paper, as articles within a journal, or as books of conference proceedings. </a:t>
            </a:r>
            <a:br>
              <a:rPr lang="en-GB"/>
            </a:b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Sometimes they are not published and may only be available from the authors.</a:t>
            </a:r>
            <a:br>
              <a:rPr lang="en-GB"/>
            </a:b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Conferences can also be called meetings, seminars, congresses or workshops.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Conference proceedings - how to find them</a:t>
            </a:r>
            <a:endParaRPr/>
          </a:p>
        </p:txBody>
      </p:sp>
      <p:sp>
        <p:nvSpPr>
          <p:cNvPr id="96" name="Google Shape;96;p7"/>
          <p:cNvSpPr txBox="1"/>
          <p:nvPr>
            <p:ph idx="1" type="body"/>
          </p:nvPr>
        </p:nvSpPr>
        <p:spPr>
          <a:xfrm>
            <a:off x="311699" y="1429833"/>
            <a:ext cx="8509571" cy="48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Web of Science - access from the Databases list on the library webpages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-  A multidisciplinary database, contains Conference proceedings. Refine your</a:t>
            </a:r>
            <a:br>
              <a:rPr lang="en-GB"/>
            </a:br>
            <a:r>
              <a:rPr lang="en-GB"/>
              <a:t>  search results from the list of document types on the left of your results.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Google Scholar - 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https://scholar.google.co.uk/</a:t>
            </a:r>
            <a:r>
              <a:rPr lang="en-GB"/>
              <a:t>   </a:t>
            </a:r>
            <a:br>
              <a:rPr lang="en-GB"/>
            </a:br>
            <a:br>
              <a:rPr lang="en-GB" sz="800"/>
            </a:br>
            <a:r>
              <a:rPr lang="en-GB"/>
              <a:t>-  includes conference papers. Search by keyword and add the word conference</a:t>
            </a:r>
            <a:br>
              <a:rPr lang="en-GB"/>
            </a:br>
            <a:r>
              <a:rPr lang="en-GB"/>
              <a:t>   to your search and a date if needed, eg conference diabetes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Databases</a:t>
            </a:r>
            <a:br>
              <a:rPr lang="en-GB"/>
            </a:br>
            <a:br>
              <a:rPr lang="en-GB" sz="800"/>
            </a:br>
            <a:r>
              <a:rPr lang="en-GB"/>
              <a:t>-  Other databases include some conference papers. Search  by keyword and </a:t>
            </a:r>
            <a:br>
              <a:rPr lang="en-GB"/>
            </a:br>
            <a:r>
              <a:rPr lang="en-GB"/>
              <a:t>   add the word conference, eg “climate change” and conference</a:t>
            </a:r>
            <a:br>
              <a:rPr lang="en-GB"/>
            </a:br>
            <a:br>
              <a:rPr lang="en-GB" sz="500"/>
            </a:br>
            <a:r>
              <a:rPr lang="en-GB"/>
              <a:t>-  Go the Course resource webpages for relevant databases for your subject area</a:t>
            </a:r>
            <a:br>
              <a:rPr lang="en-GB"/>
            </a:br>
            <a:r>
              <a:rPr lang="en-GB"/>
              <a:t>      </a:t>
            </a:r>
            <a:r>
              <a:rPr lang="en-GB" sz="1600" u="sng">
                <a:solidFill>
                  <a:schemeClr val="hlink"/>
                </a:solidFill>
                <a:hlinkClick r:id="rId4"/>
              </a:rPr>
              <a:t>https://www.brookes.ac.uk/library/resources-and-services/course-resource-help</a:t>
            </a:r>
            <a:r>
              <a:rPr lang="en-GB" sz="1600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/>
          <p:nvPr/>
        </p:nvSpPr>
        <p:spPr>
          <a:xfrm>
            <a:off x="307376" y="199465"/>
            <a:ext cx="5286599" cy="74228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access Web of Science, go to the library homepage at www.brookes.ac.uk/library</a:t>
            </a:r>
            <a:endParaRPr/>
          </a:p>
        </p:txBody>
      </p:sp>
      <p:pic>
        <p:nvPicPr>
          <p:cNvPr id="102" name="Google Shape;10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376" y="1435702"/>
            <a:ext cx="6980929" cy="245498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3" name="Google Shape;10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7376" y="4463073"/>
            <a:ext cx="7523186" cy="206380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4" name="Google Shape;104;p8"/>
          <p:cNvSpPr/>
          <p:nvPr/>
        </p:nvSpPr>
        <p:spPr>
          <a:xfrm>
            <a:off x="3926540" y="1532963"/>
            <a:ext cx="1963271" cy="618565"/>
          </a:xfrm>
          <a:prstGeom prst="roundRect">
            <a:avLst>
              <a:gd fmla="val 16667" name="adj"/>
            </a:avLst>
          </a:prstGeom>
          <a:solidFill>
            <a:srgbClr val="F7E59B"/>
          </a:solidFill>
          <a:ln cap="flat" cmpd="sng" w="25400">
            <a:solidFill>
              <a:srgbClr val="A587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Databases above the search box</a:t>
            </a:r>
            <a:endParaRPr/>
          </a:p>
        </p:txBody>
      </p:sp>
      <p:sp>
        <p:nvSpPr>
          <p:cNvPr id="105" name="Google Shape;105;p8"/>
          <p:cNvSpPr/>
          <p:nvPr/>
        </p:nvSpPr>
        <p:spPr>
          <a:xfrm>
            <a:off x="2441597" y="3146613"/>
            <a:ext cx="1305649" cy="717175"/>
          </a:xfrm>
          <a:prstGeom prst="roundRect">
            <a:avLst>
              <a:gd fmla="val 35417" name="adj"/>
            </a:avLst>
          </a:prstGeom>
          <a:solidFill>
            <a:srgbClr val="F7E59B"/>
          </a:solidFill>
          <a:ln cap="flat" cmpd="sng" w="25400">
            <a:solidFill>
              <a:srgbClr val="A587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the A-Z list, select W</a:t>
            </a:r>
            <a:endParaRPr/>
          </a:p>
        </p:txBody>
      </p:sp>
      <p:cxnSp>
        <p:nvCxnSpPr>
          <p:cNvPr id="106" name="Google Shape;106;p8"/>
          <p:cNvCxnSpPr/>
          <p:nvPr/>
        </p:nvCxnSpPr>
        <p:spPr>
          <a:xfrm flipH="1">
            <a:off x="3667852" y="1751405"/>
            <a:ext cx="259976" cy="143433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7" name="Google Shape;107;p8"/>
          <p:cNvCxnSpPr/>
          <p:nvPr/>
        </p:nvCxnSpPr>
        <p:spPr>
          <a:xfrm flipH="1">
            <a:off x="2241177" y="3585883"/>
            <a:ext cx="200420" cy="14343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8" name="Google Shape;108;p8"/>
          <p:cNvSpPr/>
          <p:nvPr/>
        </p:nvSpPr>
        <p:spPr>
          <a:xfrm>
            <a:off x="1313438" y="5236416"/>
            <a:ext cx="1743527" cy="699247"/>
          </a:xfrm>
          <a:prstGeom prst="roundRect">
            <a:avLst>
              <a:gd fmla="val 23077" name="adj"/>
            </a:avLst>
          </a:prstGeom>
          <a:solidFill>
            <a:srgbClr val="F7E59B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next screen, select Web of Science</a:t>
            </a:r>
            <a:endParaRPr/>
          </a:p>
        </p:txBody>
      </p:sp>
      <p:cxnSp>
        <p:nvCxnSpPr>
          <p:cNvPr id="109" name="Google Shape;109;p8"/>
          <p:cNvCxnSpPr/>
          <p:nvPr/>
        </p:nvCxnSpPr>
        <p:spPr>
          <a:xfrm flipH="1">
            <a:off x="1156448" y="5316071"/>
            <a:ext cx="156990" cy="106227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0" name="Google Shape;110;p8"/>
          <p:cNvSpPr/>
          <p:nvPr/>
        </p:nvSpPr>
        <p:spPr>
          <a:xfrm>
            <a:off x="4063027" y="5236416"/>
            <a:ext cx="1299882" cy="806825"/>
          </a:xfrm>
          <a:prstGeom prst="roundRect">
            <a:avLst>
              <a:gd fmla="val 16667" name="adj"/>
            </a:avLst>
          </a:prstGeom>
          <a:solidFill>
            <a:srgbClr val="F7E59B"/>
          </a:solidFill>
          <a:ln cap="flat" cmpd="sng" w="25400">
            <a:solidFill>
              <a:srgbClr val="A587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Search Collection…</a:t>
            </a:r>
            <a:endParaRPr/>
          </a:p>
        </p:txBody>
      </p:sp>
      <p:cxnSp>
        <p:nvCxnSpPr>
          <p:cNvPr id="111" name="Google Shape;111;p8"/>
          <p:cNvCxnSpPr/>
          <p:nvPr/>
        </p:nvCxnSpPr>
        <p:spPr>
          <a:xfrm>
            <a:off x="5100918" y="6060141"/>
            <a:ext cx="251011" cy="268941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282" y="295835"/>
            <a:ext cx="7718612" cy="2792367"/>
          </a:xfrm>
          <a:prstGeom prst="rect">
            <a:avLst/>
          </a:prstGeom>
          <a:noFill/>
          <a:ln cap="flat" cmpd="sng" w="190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7" name="Google Shape;11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282" y="3612775"/>
            <a:ext cx="7718612" cy="2792367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8" name="Google Shape;118;p9"/>
          <p:cNvSpPr/>
          <p:nvPr/>
        </p:nvSpPr>
        <p:spPr>
          <a:xfrm>
            <a:off x="4715434" y="1783976"/>
            <a:ext cx="1837765" cy="62521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9802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 your search into the search box</a:t>
            </a:r>
            <a:endParaRPr/>
          </a:p>
        </p:txBody>
      </p:sp>
      <p:sp>
        <p:nvSpPr>
          <p:cNvPr id="119" name="Google Shape;119;p9"/>
          <p:cNvSpPr/>
          <p:nvPr/>
        </p:nvSpPr>
        <p:spPr>
          <a:xfrm>
            <a:off x="2398060" y="5372032"/>
            <a:ext cx="4114800" cy="77096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9802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Refine your results from the list of  options, eg by Document type and Proceeding paper</a:t>
            </a:r>
            <a: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cxnSp>
        <p:nvCxnSpPr>
          <p:cNvPr id="120" name="Google Shape;120;p9"/>
          <p:cNvCxnSpPr/>
          <p:nvPr/>
        </p:nvCxnSpPr>
        <p:spPr>
          <a:xfrm rot="10800000">
            <a:off x="4195486" y="1990165"/>
            <a:ext cx="519948" cy="16801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1" name="Google Shape;121;p9"/>
          <p:cNvCxnSpPr/>
          <p:nvPr/>
        </p:nvCxnSpPr>
        <p:spPr>
          <a:xfrm rot="10800000">
            <a:off x="1120588" y="4580966"/>
            <a:ext cx="1277472" cy="851647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Brookes (Light-Pink)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D10373"/>
      </a:accent1>
      <a:accent2>
        <a:srgbClr val="212121"/>
      </a:accent2>
      <a:accent3>
        <a:srgbClr val="78909C"/>
      </a:accent3>
      <a:accent4>
        <a:srgbClr val="F49103"/>
      </a:accent4>
      <a:accent5>
        <a:srgbClr val="0085A1"/>
      </a:accent5>
      <a:accent6>
        <a:srgbClr val="E3BA12"/>
      </a:accent6>
      <a:hlink>
        <a:srgbClr val="6A215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2022-05-26T08:08:23Z</dcterms:created>
  <dc:creator>Helen Whittaker</dc:creator>
</cp:coreProperties>
</file>