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60" r:id="rId3"/>
    <p:sldId id="273" r:id="rId4"/>
    <p:sldId id="261" r:id="rId5"/>
    <p:sldId id="262" r:id="rId6"/>
    <p:sldId id="272" r:id="rId7"/>
    <p:sldId id="271" r:id="rId8"/>
    <p:sldId id="263" r:id="rId9"/>
    <p:sldId id="278" r:id="rId10"/>
    <p:sldId id="264" r:id="rId11"/>
    <p:sldId id="276" r:id="rId12"/>
    <p:sldId id="274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B2BB1E"/>
    <a:srgbClr val="455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howGuides="1">
      <p:cViewPr>
        <p:scale>
          <a:sx n="62" d="100"/>
          <a:sy n="62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4389A-69F0-4F37-97EF-FAEA60AD3E8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8FA2A4-F47C-45D4-A967-AB022ED5AE7E}">
      <dgm:prSet phldrT="[Text]"/>
      <dgm:spPr>
        <a:xfrm>
          <a:off x="7309" y="1521213"/>
          <a:ext cx="2184866" cy="1310919"/>
        </a:xfrm>
        <a:prstGeom prst="roundRect">
          <a:avLst>
            <a:gd name="adj" fmla="val 1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000000"/>
              </a:solidFill>
              <a:latin typeface="Arial"/>
              <a:ea typeface="ＭＳ Ｐゴシック"/>
              <a:cs typeface="+mn-cs"/>
            </a:rPr>
            <a:t>Potential/Future impact (Pathways to Impact)</a:t>
          </a:r>
          <a:endParaRPr lang="en-GB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gm:t>
    </dgm:pt>
    <dgm:pt modelId="{76BF4216-77A6-4325-8CB3-F4B8D475696D}" type="parTrans" cxnId="{94F7D8E2-0DDF-472A-8EB0-35BF9025F94E}">
      <dgm:prSet/>
      <dgm:spPr/>
      <dgm:t>
        <a:bodyPr/>
        <a:lstStyle/>
        <a:p>
          <a:endParaRPr lang="en-GB"/>
        </a:p>
      </dgm:t>
    </dgm:pt>
    <dgm:pt modelId="{FCD10572-2A7E-4548-95EC-79BA9168FEB9}" type="sibTrans" cxnId="{94F7D8E2-0DDF-472A-8EB0-35BF9025F94E}">
      <dgm:prSet/>
      <dgm:spPr>
        <a:xfrm>
          <a:off x="2410662" y="1905750"/>
          <a:ext cx="463191" cy="541846"/>
        </a:xfrm>
        <a:prstGeom prst="rightArrow">
          <a:avLst>
            <a:gd name="adj1" fmla="val 60000"/>
            <a:gd name="adj2" fmla="val 50000"/>
          </a:avLst>
        </a:prstGeom>
        <a:solidFill>
          <a:srgbClr val="BBE0E3">
            <a:tint val="60000"/>
            <a:hueOff val="0"/>
            <a:satOff val="0"/>
            <a:lumOff val="0"/>
            <a:alphaOff val="0"/>
          </a:srgbClr>
        </a:solidFill>
        <a:ln w="47625">
          <a:solidFill>
            <a:srgbClr val="BBE0E3"/>
          </a:solidFill>
        </a:ln>
        <a:effectLst/>
      </dgm:spPr>
      <dgm:t>
        <a:bodyPr/>
        <a:lstStyle/>
        <a:p>
          <a:endParaRPr lang="en-GB">
            <a:solidFill>
              <a:srgbClr val="FFFFFF"/>
            </a:solidFill>
            <a:latin typeface="Arial"/>
            <a:ea typeface="ＭＳ Ｐゴシック"/>
            <a:cs typeface="+mn-cs"/>
          </a:endParaRPr>
        </a:p>
      </dgm:t>
    </dgm:pt>
    <dgm:pt modelId="{3EB49191-083F-4252-9573-31F581CBF264}">
      <dgm:prSet phldrT="[Text]"/>
      <dgm:spPr>
        <a:xfrm>
          <a:off x="3066122" y="1521213"/>
          <a:ext cx="2184866" cy="1310919"/>
        </a:xfrm>
        <a:prstGeom prst="roundRect">
          <a:avLst>
            <a:gd name="adj" fmla="val 1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000000"/>
              </a:solidFill>
              <a:latin typeface="Arial"/>
              <a:ea typeface="ＭＳ Ｐゴシック"/>
              <a:cs typeface="+mn-cs"/>
            </a:rPr>
            <a:t>Knowledge Exchange (Maximising Impact)</a:t>
          </a:r>
          <a:endParaRPr lang="en-GB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gm:t>
    </dgm:pt>
    <dgm:pt modelId="{691C3BBA-1C1C-4733-907E-F03D0110B76D}" type="parTrans" cxnId="{2863468A-D8C9-4F88-8752-85A617083492}">
      <dgm:prSet/>
      <dgm:spPr/>
      <dgm:t>
        <a:bodyPr/>
        <a:lstStyle/>
        <a:p>
          <a:endParaRPr lang="en-GB"/>
        </a:p>
      </dgm:t>
    </dgm:pt>
    <dgm:pt modelId="{56B6AA67-8AF2-463A-B816-B9F4E8C610F6}" type="sibTrans" cxnId="{2863468A-D8C9-4F88-8752-85A617083492}">
      <dgm:prSet/>
      <dgm:spPr>
        <a:xfrm>
          <a:off x="5469475" y="1905750"/>
          <a:ext cx="463191" cy="541846"/>
        </a:xfrm>
        <a:prstGeom prst="rightArrow">
          <a:avLst>
            <a:gd name="adj1" fmla="val 60000"/>
            <a:gd name="adj2" fmla="val 50000"/>
          </a:avLst>
        </a:prstGeom>
        <a:solidFill>
          <a:srgbClr val="BBE0E3">
            <a:tint val="60000"/>
            <a:hueOff val="0"/>
            <a:satOff val="0"/>
            <a:lumOff val="0"/>
            <a:alphaOff val="0"/>
          </a:srgbClr>
        </a:solidFill>
        <a:ln w="47625">
          <a:solidFill>
            <a:srgbClr val="BBE0E3"/>
          </a:solidFill>
        </a:ln>
        <a:effectLst/>
      </dgm:spPr>
      <dgm:t>
        <a:bodyPr/>
        <a:lstStyle/>
        <a:p>
          <a:endParaRPr lang="en-GB">
            <a:solidFill>
              <a:srgbClr val="FFFFFF"/>
            </a:solidFill>
            <a:latin typeface="Arial"/>
            <a:ea typeface="ＭＳ Ｐゴシック"/>
            <a:cs typeface="+mn-cs"/>
          </a:endParaRPr>
        </a:p>
      </dgm:t>
    </dgm:pt>
    <dgm:pt modelId="{2FBC0073-0764-4991-BA74-BA0CF8C23B60}">
      <dgm:prSet phldrT="[Text]"/>
      <dgm:spPr>
        <a:xfrm>
          <a:off x="6124934" y="1521213"/>
          <a:ext cx="2184866" cy="1310919"/>
        </a:xfrm>
        <a:prstGeom prst="roundRect">
          <a:avLst>
            <a:gd name="adj" fmla="val 1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000000"/>
              </a:solidFill>
              <a:latin typeface="Arial"/>
              <a:ea typeface="ＭＳ Ｐゴシック"/>
              <a:cs typeface="+mn-cs"/>
            </a:rPr>
            <a:t>Reporting on impact of previous research (REF Impact)</a:t>
          </a:r>
          <a:endParaRPr lang="en-GB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gm:t>
    </dgm:pt>
    <dgm:pt modelId="{33C42C51-B5C4-488F-B710-F04DF122C2B9}" type="parTrans" cxnId="{02574FDE-1077-4580-B1B4-6B74F4586A62}">
      <dgm:prSet/>
      <dgm:spPr/>
      <dgm:t>
        <a:bodyPr/>
        <a:lstStyle/>
        <a:p>
          <a:endParaRPr lang="en-GB"/>
        </a:p>
      </dgm:t>
    </dgm:pt>
    <dgm:pt modelId="{8D0F2BA1-2D95-413C-8F10-DC4B9A7AF48B}" type="sibTrans" cxnId="{02574FDE-1077-4580-B1B4-6B74F4586A62}">
      <dgm:prSet/>
      <dgm:spPr>
        <a:ln w="47625"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15AA0CBD-86ED-4264-8C9E-0DFC58ED5C69}" type="pres">
      <dgm:prSet presAssocID="{4C34389A-69F0-4F37-97EF-FAEA60AD3E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175F88-F131-4DAC-A979-C35F1CF01CFC}" type="pres">
      <dgm:prSet presAssocID="{378FA2A4-F47C-45D4-A967-AB022ED5AE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16E1D0-7579-4829-8D25-919252B9AA23}" type="pres">
      <dgm:prSet presAssocID="{FCD10572-2A7E-4548-95EC-79BA9168FEB9}" presName="sibTrans" presStyleLbl="sibTrans2D1" presStyleIdx="0" presStyleCnt="2"/>
      <dgm:spPr/>
      <dgm:t>
        <a:bodyPr/>
        <a:lstStyle/>
        <a:p>
          <a:endParaRPr lang="en-GB"/>
        </a:p>
      </dgm:t>
    </dgm:pt>
    <dgm:pt modelId="{44F48492-471A-4010-BC06-D4911EF07722}" type="pres">
      <dgm:prSet presAssocID="{FCD10572-2A7E-4548-95EC-79BA9168FEB9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4CB3804B-1192-4D52-88FB-6A3F562B3052}" type="pres">
      <dgm:prSet presAssocID="{3EB49191-083F-4252-9573-31F581CBF2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E48757-E154-4845-A16A-1AB2E2AEADAF}" type="pres">
      <dgm:prSet presAssocID="{56B6AA67-8AF2-463A-B816-B9F4E8C610F6}" presName="sibTrans" presStyleLbl="sibTrans2D1" presStyleIdx="1" presStyleCnt="2"/>
      <dgm:spPr/>
      <dgm:t>
        <a:bodyPr/>
        <a:lstStyle/>
        <a:p>
          <a:endParaRPr lang="en-GB"/>
        </a:p>
      </dgm:t>
    </dgm:pt>
    <dgm:pt modelId="{B49A2938-AD77-4864-9F17-16B4028239C1}" type="pres">
      <dgm:prSet presAssocID="{56B6AA67-8AF2-463A-B816-B9F4E8C610F6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74CB6C37-A305-45C9-AA30-0D657CCF3420}" type="pres">
      <dgm:prSet presAssocID="{2FBC0073-0764-4991-BA74-BA0CF8C23B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CA5566-96F7-4DCD-9EE1-074FCDCD5972}" type="presOf" srcId="{3EB49191-083F-4252-9573-31F581CBF264}" destId="{4CB3804B-1192-4D52-88FB-6A3F562B3052}" srcOrd="0" destOrd="0" presId="urn:microsoft.com/office/officeart/2005/8/layout/process1"/>
    <dgm:cxn modelId="{92ED7096-33BB-4D40-A4CA-8F3C92927CC6}" type="presOf" srcId="{2FBC0073-0764-4991-BA74-BA0CF8C23B60}" destId="{74CB6C37-A305-45C9-AA30-0D657CCF3420}" srcOrd="0" destOrd="0" presId="urn:microsoft.com/office/officeart/2005/8/layout/process1"/>
    <dgm:cxn modelId="{02574FDE-1077-4580-B1B4-6B74F4586A62}" srcId="{4C34389A-69F0-4F37-97EF-FAEA60AD3E85}" destId="{2FBC0073-0764-4991-BA74-BA0CF8C23B60}" srcOrd="2" destOrd="0" parTransId="{33C42C51-B5C4-488F-B710-F04DF122C2B9}" sibTransId="{8D0F2BA1-2D95-413C-8F10-DC4B9A7AF48B}"/>
    <dgm:cxn modelId="{6613CAFC-8DF3-4887-B002-F1639177AD5C}" type="presOf" srcId="{56B6AA67-8AF2-463A-B816-B9F4E8C610F6}" destId="{B49A2938-AD77-4864-9F17-16B4028239C1}" srcOrd="1" destOrd="0" presId="urn:microsoft.com/office/officeart/2005/8/layout/process1"/>
    <dgm:cxn modelId="{5F8E3B73-B776-46C3-974E-4964BDBDF362}" type="presOf" srcId="{56B6AA67-8AF2-463A-B816-B9F4E8C610F6}" destId="{ECE48757-E154-4845-A16A-1AB2E2AEADAF}" srcOrd="0" destOrd="0" presId="urn:microsoft.com/office/officeart/2005/8/layout/process1"/>
    <dgm:cxn modelId="{0F13BD65-3DDD-4B79-83F4-FE3F23C6C63F}" type="presOf" srcId="{378FA2A4-F47C-45D4-A967-AB022ED5AE7E}" destId="{50175F88-F131-4DAC-A979-C35F1CF01CFC}" srcOrd="0" destOrd="0" presId="urn:microsoft.com/office/officeart/2005/8/layout/process1"/>
    <dgm:cxn modelId="{82A55B75-B967-4705-9AC5-D0EF4ADF535C}" type="presOf" srcId="{4C34389A-69F0-4F37-97EF-FAEA60AD3E85}" destId="{15AA0CBD-86ED-4264-8C9E-0DFC58ED5C69}" srcOrd="0" destOrd="0" presId="urn:microsoft.com/office/officeart/2005/8/layout/process1"/>
    <dgm:cxn modelId="{94F7D8E2-0DDF-472A-8EB0-35BF9025F94E}" srcId="{4C34389A-69F0-4F37-97EF-FAEA60AD3E85}" destId="{378FA2A4-F47C-45D4-A967-AB022ED5AE7E}" srcOrd="0" destOrd="0" parTransId="{76BF4216-77A6-4325-8CB3-F4B8D475696D}" sibTransId="{FCD10572-2A7E-4548-95EC-79BA9168FEB9}"/>
    <dgm:cxn modelId="{2863468A-D8C9-4F88-8752-85A617083492}" srcId="{4C34389A-69F0-4F37-97EF-FAEA60AD3E85}" destId="{3EB49191-083F-4252-9573-31F581CBF264}" srcOrd="1" destOrd="0" parTransId="{691C3BBA-1C1C-4733-907E-F03D0110B76D}" sibTransId="{56B6AA67-8AF2-463A-B816-B9F4E8C610F6}"/>
    <dgm:cxn modelId="{8A57662E-4C63-4172-B3AF-6B062B3B10BF}" type="presOf" srcId="{FCD10572-2A7E-4548-95EC-79BA9168FEB9}" destId="{44F48492-471A-4010-BC06-D4911EF07722}" srcOrd="1" destOrd="0" presId="urn:microsoft.com/office/officeart/2005/8/layout/process1"/>
    <dgm:cxn modelId="{545ECEE9-1E0E-499B-95E9-8126434519A1}" type="presOf" srcId="{FCD10572-2A7E-4548-95EC-79BA9168FEB9}" destId="{8516E1D0-7579-4829-8D25-919252B9AA23}" srcOrd="0" destOrd="0" presId="urn:microsoft.com/office/officeart/2005/8/layout/process1"/>
    <dgm:cxn modelId="{C4084AA5-B499-4658-8A19-045A4BE05058}" type="presParOf" srcId="{15AA0CBD-86ED-4264-8C9E-0DFC58ED5C69}" destId="{50175F88-F131-4DAC-A979-C35F1CF01CFC}" srcOrd="0" destOrd="0" presId="urn:microsoft.com/office/officeart/2005/8/layout/process1"/>
    <dgm:cxn modelId="{7340D14C-A17F-4583-B160-0F5C762B5C65}" type="presParOf" srcId="{15AA0CBD-86ED-4264-8C9E-0DFC58ED5C69}" destId="{8516E1D0-7579-4829-8D25-919252B9AA23}" srcOrd="1" destOrd="0" presId="urn:microsoft.com/office/officeart/2005/8/layout/process1"/>
    <dgm:cxn modelId="{2F55D0A6-0A26-4EBC-A385-11C605810EA7}" type="presParOf" srcId="{8516E1D0-7579-4829-8D25-919252B9AA23}" destId="{44F48492-471A-4010-BC06-D4911EF07722}" srcOrd="0" destOrd="0" presId="urn:microsoft.com/office/officeart/2005/8/layout/process1"/>
    <dgm:cxn modelId="{A9F159B7-9BAA-4EC5-8099-1E0882A5012F}" type="presParOf" srcId="{15AA0CBD-86ED-4264-8C9E-0DFC58ED5C69}" destId="{4CB3804B-1192-4D52-88FB-6A3F562B3052}" srcOrd="2" destOrd="0" presId="urn:microsoft.com/office/officeart/2005/8/layout/process1"/>
    <dgm:cxn modelId="{10AAFCF6-A6E2-43D8-A5E1-5A980D3A52E5}" type="presParOf" srcId="{15AA0CBD-86ED-4264-8C9E-0DFC58ED5C69}" destId="{ECE48757-E154-4845-A16A-1AB2E2AEADAF}" srcOrd="3" destOrd="0" presId="urn:microsoft.com/office/officeart/2005/8/layout/process1"/>
    <dgm:cxn modelId="{DCF4511C-3119-463E-8469-62AE3B523B5C}" type="presParOf" srcId="{ECE48757-E154-4845-A16A-1AB2E2AEADAF}" destId="{B49A2938-AD77-4864-9F17-16B4028239C1}" srcOrd="0" destOrd="0" presId="urn:microsoft.com/office/officeart/2005/8/layout/process1"/>
    <dgm:cxn modelId="{9042B590-5DAD-4E15-A70E-56CDBFFFDA6B}" type="presParOf" srcId="{15AA0CBD-86ED-4264-8C9E-0DFC58ED5C69}" destId="{74CB6C37-A305-45C9-AA30-0D657CCF3420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75F88-F131-4DAC-A979-C35F1CF01CFC}">
      <dsp:nvSpPr>
        <dsp:cNvPr id="0" name=""/>
        <dsp:cNvSpPr/>
      </dsp:nvSpPr>
      <dsp:spPr>
        <a:xfrm>
          <a:off x="7309" y="1521213"/>
          <a:ext cx="2184866" cy="1310919"/>
        </a:xfrm>
        <a:prstGeom prst="roundRect">
          <a:avLst>
            <a:gd name="adj" fmla="val 1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000000"/>
              </a:solidFill>
              <a:latin typeface="Arial"/>
              <a:ea typeface="ＭＳ Ｐゴシック"/>
              <a:cs typeface="+mn-cs"/>
            </a:rPr>
            <a:t>Potential/Future impact (Pathways to Impact)</a:t>
          </a:r>
          <a:endParaRPr lang="en-GB" sz="1900" kern="1200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sp:txBody>
      <dsp:txXfrm>
        <a:off x="45705" y="1559609"/>
        <a:ext cx="2108074" cy="1234127"/>
      </dsp:txXfrm>
    </dsp:sp>
    <dsp:sp modelId="{8516E1D0-7579-4829-8D25-919252B9AA23}">
      <dsp:nvSpPr>
        <dsp:cNvPr id="0" name=""/>
        <dsp:cNvSpPr/>
      </dsp:nvSpPr>
      <dsp:spPr>
        <a:xfrm>
          <a:off x="2410662" y="1905750"/>
          <a:ext cx="463191" cy="541846"/>
        </a:xfrm>
        <a:prstGeom prst="rightArrow">
          <a:avLst>
            <a:gd name="adj1" fmla="val 60000"/>
            <a:gd name="adj2" fmla="val 50000"/>
          </a:avLst>
        </a:prstGeom>
        <a:solidFill>
          <a:srgbClr val="BBE0E3">
            <a:tint val="60000"/>
            <a:hueOff val="0"/>
            <a:satOff val="0"/>
            <a:lumOff val="0"/>
            <a:alphaOff val="0"/>
          </a:srgbClr>
        </a:solidFill>
        <a:ln w="47625">
          <a:solidFill>
            <a:srgbClr val="BBE0E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>
            <a:solidFill>
              <a:srgbClr val="FFFFFF"/>
            </a:solidFill>
            <a:latin typeface="Arial"/>
            <a:ea typeface="ＭＳ Ｐゴシック"/>
            <a:cs typeface="+mn-cs"/>
          </a:endParaRPr>
        </a:p>
      </dsp:txBody>
      <dsp:txXfrm>
        <a:off x="2410662" y="2014119"/>
        <a:ext cx="324234" cy="325108"/>
      </dsp:txXfrm>
    </dsp:sp>
    <dsp:sp modelId="{4CB3804B-1192-4D52-88FB-6A3F562B3052}">
      <dsp:nvSpPr>
        <dsp:cNvPr id="0" name=""/>
        <dsp:cNvSpPr/>
      </dsp:nvSpPr>
      <dsp:spPr>
        <a:xfrm>
          <a:off x="3066122" y="1521213"/>
          <a:ext cx="2184866" cy="1310919"/>
        </a:xfrm>
        <a:prstGeom prst="roundRect">
          <a:avLst>
            <a:gd name="adj" fmla="val 1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000000"/>
              </a:solidFill>
              <a:latin typeface="Arial"/>
              <a:ea typeface="ＭＳ Ｐゴシック"/>
              <a:cs typeface="+mn-cs"/>
            </a:rPr>
            <a:t>Knowledge Exchange (Maximising Impact)</a:t>
          </a:r>
          <a:endParaRPr lang="en-GB" sz="1900" kern="1200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sp:txBody>
      <dsp:txXfrm>
        <a:off x="3104518" y="1559609"/>
        <a:ext cx="2108074" cy="1234127"/>
      </dsp:txXfrm>
    </dsp:sp>
    <dsp:sp modelId="{ECE48757-E154-4845-A16A-1AB2E2AEADAF}">
      <dsp:nvSpPr>
        <dsp:cNvPr id="0" name=""/>
        <dsp:cNvSpPr/>
      </dsp:nvSpPr>
      <dsp:spPr>
        <a:xfrm>
          <a:off x="5469475" y="1905750"/>
          <a:ext cx="463191" cy="541846"/>
        </a:xfrm>
        <a:prstGeom prst="rightArrow">
          <a:avLst>
            <a:gd name="adj1" fmla="val 60000"/>
            <a:gd name="adj2" fmla="val 50000"/>
          </a:avLst>
        </a:prstGeom>
        <a:solidFill>
          <a:srgbClr val="BBE0E3">
            <a:tint val="60000"/>
            <a:hueOff val="0"/>
            <a:satOff val="0"/>
            <a:lumOff val="0"/>
            <a:alphaOff val="0"/>
          </a:srgbClr>
        </a:solidFill>
        <a:ln w="47625">
          <a:solidFill>
            <a:srgbClr val="BBE0E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>
            <a:solidFill>
              <a:srgbClr val="FFFFFF"/>
            </a:solidFill>
            <a:latin typeface="Arial"/>
            <a:ea typeface="ＭＳ Ｐゴシック"/>
            <a:cs typeface="+mn-cs"/>
          </a:endParaRPr>
        </a:p>
      </dsp:txBody>
      <dsp:txXfrm>
        <a:off x="5469475" y="2014119"/>
        <a:ext cx="324234" cy="325108"/>
      </dsp:txXfrm>
    </dsp:sp>
    <dsp:sp modelId="{74CB6C37-A305-45C9-AA30-0D657CCF3420}">
      <dsp:nvSpPr>
        <dsp:cNvPr id="0" name=""/>
        <dsp:cNvSpPr/>
      </dsp:nvSpPr>
      <dsp:spPr>
        <a:xfrm>
          <a:off x="6124934" y="1521213"/>
          <a:ext cx="2184866" cy="1310919"/>
        </a:xfrm>
        <a:prstGeom prst="roundRect">
          <a:avLst>
            <a:gd name="adj" fmla="val 1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000000"/>
              </a:solidFill>
              <a:latin typeface="Arial"/>
              <a:ea typeface="ＭＳ Ｐゴシック"/>
              <a:cs typeface="+mn-cs"/>
            </a:rPr>
            <a:t>Reporting on impact of previous research (REF Impact)</a:t>
          </a:r>
          <a:endParaRPr lang="en-GB" sz="1900" kern="1200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sp:txBody>
      <dsp:txXfrm>
        <a:off x="6163330" y="1559609"/>
        <a:ext cx="2108074" cy="1234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CEC78-F62B-4622-9C7D-B7B751B46B22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6ACC2-3185-4AEE-9276-6030909B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9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fld id="{6F06162A-ABB8-4469-9654-AF7B5CEB9F7E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12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6ACC2-3185-4AEE-9276-6030909BC1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6ACC2-3185-4AEE-9276-6030909BC1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6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fld id="{127D0C8F-706E-4EA8-AD97-792FC30FC76A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12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fld id="{9053F13B-A9B2-431A-A48A-885C746A2D17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12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6ACC2-3185-4AEE-9276-6030909BC1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4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6ACC2-3185-4AEE-9276-6030909BC1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72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6ACC2-3185-4AEE-9276-6030909BC1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8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6ACC2-3185-4AEE-9276-6030909BC1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6ACC2-3185-4AEE-9276-6030909BC1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9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16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4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4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0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6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71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2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18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665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046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61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44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17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89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685800"/>
            <a:ext cx="18288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3340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7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92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8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0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91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49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99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73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OB PPT banner 1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26463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2pPr>
      <a:lvl3pPr algn="l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3pPr>
      <a:lvl4pPr algn="l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4pPr>
      <a:lvl5pPr algn="l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5pPr>
      <a:lvl6pPr marL="457200" algn="l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6pPr>
      <a:lvl7pPr marL="914400" algn="l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7pPr>
      <a:lvl8pPr marL="1371600" algn="l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8pPr>
      <a:lvl9pPr marL="1828800" algn="l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OB PPT logo white 1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647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lnSpc>
          <a:spcPct val="65000"/>
        </a:lnSpc>
        <a:spcBef>
          <a:spcPct val="0"/>
        </a:spcBef>
        <a:spcAft>
          <a:spcPct val="0"/>
        </a:spcAft>
        <a:defRPr sz="2000">
          <a:solidFill>
            <a:srgbClr val="B2BB1E"/>
          </a:solidFill>
          <a:latin typeface="+mj-lt"/>
          <a:ea typeface="+mj-ea"/>
          <a:cs typeface="+mj-cs"/>
        </a:defRPr>
      </a:lvl1pPr>
      <a:lvl2pPr algn="l" rtl="0" fontAlgn="base">
        <a:lnSpc>
          <a:spcPct val="65000"/>
        </a:lnSpc>
        <a:spcBef>
          <a:spcPct val="0"/>
        </a:spcBef>
        <a:spcAft>
          <a:spcPct val="0"/>
        </a:spcAft>
        <a:defRPr sz="2000">
          <a:solidFill>
            <a:srgbClr val="B2BB1E"/>
          </a:solidFill>
          <a:latin typeface="Arial Black" pitchFamily="124" charset="0"/>
          <a:ea typeface="ＭＳ Ｐゴシック" pitchFamily="124" charset="-128"/>
        </a:defRPr>
      </a:lvl2pPr>
      <a:lvl3pPr algn="l" rtl="0" fontAlgn="base">
        <a:lnSpc>
          <a:spcPct val="65000"/>
        </a:lnSpc>
        <a:spcBef>
          <a:spcPct val="0"/>
        </a:spcBef>
        <a:spcAft>
          <a:spcPct val="0"/>
        </a:spcAft>
        <a:defRPr sz="2000">
          <a:solidFill>
            <a:srgbClr val="B2BB1E"/>
          </a:solidFill>
          <a:latin typeface="Arial Black" pitchFamily="124" charset="0"/>
          <a:ea typeface="ＭＳ Ｐゴシック" pitchFamily="124" charset="-128"/>
        </a:defRPr>
      </a:lvl3pPr>
      <a:lvl4pPr algn="l" rtl="0" fontAlgn="base">
        <a:lnSpc>
          <a:spcPct val="65000"/>
        </a:lnSpc>
        <a:spcBef>
          <a:spcPct val="0"/>
        </a:spcBef>
        <a:spcAft>
          <a:spcPct val="0"/>
        </a:spcAft>
        <a:defRPr sz="2000">
          <a:solidFill>
            <a:srgbClr val="B2BB1E"/>
          </a:solidFill>
          <a:latin typeface="Arial Black" pitchFamily="124" charset="0"/>
          <a:ea typeface="ＭＳ Ｐゴシック" pitchFamily="124" charset="-128"/>
        </a:defRPr>
      </a:lvl4pPr>
      <a:lvl5pPr algn="l" rtl="0" fontAlgn="base">
        <a:lnSpc>
          <a:spcPct val="65000"/>
        </a:lnSpc>
        <a:spcBef>
          <a:spcPct val="0"/>
        </a:spcBef>
        <a:spcAft>
          <a:spcPct val="0"/>
        </a:spcAft>
        <a:defRPr sz="2000">
          <a:solidFill>
            <a:srgbClr val="B2BB1E"/>
          </a:solidFill>
          <a:latin typeface="Arial Black" pitchFamily="124" charset="0"/>
          <a:ea typeface="ＭＳ Ｐゴシック" pitchFamily="124" charset="-128"/>
        </a:defRPr>
      </a:lvl5pPr>
      <a:lvl6pPr marL="457200" algn="l" rtl="0" fontAlgn="base">
        <a:lnSpc>
          <a:spcPct val="65000"/>
        </a:lnSpc>
        <a:spcBef>
          <a:spcPct val="0"/>
        </a:spcBef>
        <a:spcAft>
          <a:spcPct val="0"/>
        </a:spcAft>
        <a:defRPr sz="2000">
          <a:solidFill>
            <a:srgbClr val="B2BB1E"/>
          </a:solidFill>
          <a:latin typeface="Arial Black" pitchFamily="124" charset="0"/>
          <a:ea typeface="ＭＳ Ｐゴシック" pitchFamily="124" charset="-128"/>
        </a:defRPr>
      </a:lvl6pPr>
      <a:lvl7pPr marL="914400" algn="l" rtl="0" fontAlgn="base">
        <a:lnSpc>
          <a:spcPct val="65000"/>
        </a:lnSpc>
        <a:spcBef>
          <a:spcPct val="0"/>
        </a:spcBef>
        <a:spcAft>
          <a:spcPct val="0"/>
        </a:spcAft>
        <a:defRPr sz="2000">
          <a:solidFill>
            <a:srgbClr val="B2BB1E"/>
          </a:solidFill>
          <a:latin typeface="Arial Black" pitchFamily="124" charset="0"/>
          <a:ea typeface="ＭＳ Ｐゴシック" pitchFamily="124" charset="-128"/>
        </a:defRPr>
      </a:lvl7pPr>
      <a:lvl8pPr marL="1371600" algn="l" rtl="0" fontAlgn="base">
        <a:lnSpc>
          <a:spcPct val="65000"/>
        </a:lnSpc>
        <a:spcBef>
          <a:spcPct val="0"/>
        </a:spcBef>
        <a:spcAft>
          <a:spcPct val="0"/>
        </a:spcAft>
        <a:defRPr sz="2000">
          <a:solidFill>
            <a:srgbClr val="B2BB1E"/>
          </a:solidFill>
          <a:latin typeface="Arial Black" pitchFamily="124" charset="0"/>
          <a:ea typeface="ＭＳ Ｐゴシック" pitchFamily="124" charset="-128"/>
        </a:defRPr>
      </a:lvl8pPr>
      <a:lvl9pPr marL="1828800" algn="l" rtl="0" fontAlgn="base">
        <a:lnSpc>
          <a:spcPct val="65000"/>
        </a:lnSpc>
        <a:spcBef>
          <a:spcPct val="0"/>
        </a:spcBef>
        <a:spcAft>
          <a:spcPct val="0"/>
        </a:spcAft>
        <a:defRPr sz="2000">
          <a:solidFill>
            <a:srgbClr val="B2BB1E"/>
          </a:solidFill>
          <a:latin typeface="Arial Black" pitchFamily="124" charset="0"/>
          <a:ea typeface="ＭＳ Ｐゴシック" pitchFamily="124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B2BB1E"/>
        </a:buClr>
        <a:buFont typeface="Wingdings" pitchFamily="124" charset="2"/>
        <a:defRPr sz="1600">
          <a:solidFill>
            <a:srgbClr val="455560"/>
          </a:solidFill>
          <a:latin typeface="+mn-lt"/>
          <a:ea typeface="+mn-ea"/>
          <a:cs typeface="+mn-cs"/>
        </a:defRPr>
      </a:lvl1pPr>
      <a:lvl2pPr marL="385763" indent="-188913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B2BB1E"/>
          </a:solidFill>
          <a:latin typeface="+mn-lt"/>
          <a:ea typeface="+mn-ea"/>
        </a:defRPr>
      </a:lvl2pPr>
      <a:lvl3pPr marL="671513" indent="-179388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3pPr>
      <a:lvl4pPr marL="966788" indent="-1968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B2BB1E"/>
          </a:solidFill>
          <a:latin typeface="+mn-lt"/>
          <a:ea typeface="+mn-ea"/>
        </a:defRPr>
      </a:lvl4pPr>
      <a:lvl5pPr marL="1254125" indent="-1968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5pPr>
      <a:lvl6pPr marL="1711325" indent="-1968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6pPr>
      <a:lvl7pPr marL="2168525" indent="-1968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7pPr>
      <a:lvl8pPr marL="2625725" indent="-1968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8pPr>
      <a:lvl9pPr marL="3082925" indent="-1968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Impact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076" name="Picture 16" descr="http://www.exeter.ac.uk/media/universityofexeter/research/impactawards/impactdefinition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132013"/>
            <a:ext cx="69945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basic tenets of a ‘REF impact case study’*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7315200" cy="457200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Underpinning research undertaken at the submitting institution and be judged at least 2*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Impact must have occurred within the REF period, and be accompanied by supporting evidence.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link between the research and the impact must be explicit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Impact does not travel</a:t>
            </a:r>
          </a:p>
          <a:p>
            <a:endParaRPr lang="en-GB" sz="2400" dirty="0" smtClean="0"/>
          </a:p>
          <a:p>
            <a:pPr algn="r"/>
            <a:r>
              <a:rPr lang="en-GB" dirty="0" smtClean="0"/>
              <a:t>*Should the rules stay the same…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2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REF ‘impact’ case study submission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7315200" cy="4572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More than 40 case studies to 17 Units of Assessment (6975 total submitted across WHOLE SECTOR)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Hi-lights</a:t>
            </a:r>
          </a:p>
          <a:p>
            <a:pPr marL="671513" lvl="1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4D4D4F"/>
                </a:solidFill>
              </a:rPr>
              <a:t>The Duckworth/Lewis Method (Business &amp; Management Studies)</a:t>
            </a:r>
          </a:p>
          <a:p>
            <a:pPr marL="671513" lvl="1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4D4D4F"/>
                </a:solidFill>
              </a:rPr>
              <a:t>Immunoassays for prenatal screening of Downs Syndrome (Biological Sciences)</a:t>
            </a:r>
          </a:p>
          <a:p>
            <a:pPr marL="671513" lvl="1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4D4D4F"/>
                </a:solidFill>
              </a:rPr>
              <a:t>Political Reception of Puccini (Music)</a:t>
            </a:r>
            <a:endParaRPr lang="en-GB" sz="2400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dirty="0" smtClean="0"/>
              <a:t>We take our impact seriously!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Prof Anne-Marie </a:t>
            </a:r>
            <a:r>
              <a:rPr lang="en-GB" dirty="0" err="1" smtClean="0"/>
              <a:t>Kilday</a:t>
            </a:r>
            <a:r>
              <a:rPr lang="en-GB" dirty="0" smtClean="0"/>
              <a:t>, PVC (Impact), Dean Humanities &amp; Social Science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University strategy for impact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PVC remit not just about research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68" y="2420888"/>
            <a:ext cx="23812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8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is defined as…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sz="2800" dirty="0" smtClean="0"/>
              <a:t>… an effect on, change or benefit to the:</a:t>
            </a:r>
          </a:p>
          <a:p>
            <a:pPr marL="0" indent="0">
              <a:spcBef>
                <a:spcPct val="0"/>
              </a:spcBef>
            </a:pPr>
            <a:r>
              <a:rPr lang="en-US" sz="2800" dirty="0" smtClean="0"/>
              <a:t>	society</a:t>
            </a:r>
          </a:p>
          <a:p>
            <a:pPr marL="0" indent="0">
              <a:spcBef>
                <a:spcPct val="0"/>
              </a:spcBef>
            </a:pPr>
            <a:r>
              <a:rPr lang="en-US" sz="2800" dirty="0" smtClean="0"/>
              <a:t>	culture</a:t>
            </a:r>
          </a:p>
          <a:p>
            <a:pPr marL="0" indent="0">
              <a:spcBef>
                <a:spcPct val="0"/>
              </a:spcBef>
            </a:pPr>
            <a:r>
              <a:rPr lang="en-US" sz="2800" dirty="0" smtClean="0"/>
              <a:t>	economy</a:t>
            </a:r>
          </a:p>
          <a:p>
            <a:pPr marL="0" indent="0">
              <a:spcBef>
                <a:spcPct val="0"/>
              </a:spcBef>
            </a:pPr>
            <a:r>
              <a:rPr lang="en-US" sz="2800" dirty="0" smtClean="0"/>
              <a:t>	public policy or services</a:t>
            </a:r>
          </a:p>
          <a:p>
            <a:pPr marL="0" indent="0">
              <a:spcBef>
                <a:spcPct val="0"/>
              </a:spcBef>
            </a:pPr>
            <a:r>
              <a:rPr lang="en-US" sz="2800" dirty="0" smtClean="0"/>
              <a:t>	health</a:t>
            </a:r>
          </a:p>
          <a:p>
            <a:pPr marL="0" indent="0">
              <a:spcBef>
                <a:spcPct val="0"/>
              </a:spcBef>
            </a:pPr>
            <a:r>
              <a:rPr lang="en-US" sz="2800" dirty="0" smtClean="0"/>
              <a:t>	education</a:t>
            </a:r>
          </a:p>
          <a:p>
            <a:pPr marL="0" indent="0">
              <a:spcBef>
                <a:spcPct val="0"/>
              </a:spcBef>
            </a:pPr>
            <a:r>
              <a:rPr lang="en-US" sz="2800" dirty="0" smtClean="0"/>
              <a:t>	the environment</a:t>
            </a:r>
          </a:p>
          <a:p>
            <a:pPr marL="0" indent="0">
              <a:spcBef>
                <a:spcPct val="0"/>
              </a:spcBef>
            </a:pPr>
            <a:r>
              <a:rPr lang="en-US" sz="2800" dirty="0" smtClean="0"/>
              <a:t>	or quality of life</a:t>
            </a:r>
          </a:p>
          <a:p>
            <a:pPr marL="0" indent="0">
              <a:spcBef>
                <a:spcPct val="0"/>
              </a:spcBef>
            </a:pPr>
            <a:endParaRPr lang="en-US" sz="2800" dirty="0" smtClean="0"/>
          </a:p>
          <a:p>
            <a:pPr marL="0" indent="0">
              <a:spcBef>
                <a:spcPct val="0"/>
              </a:spcBef>
            </a:pPr>
            <a:r>
              <a:rPr lang="en-US" sz="2800" dirty="0" smtClean="0"/>
              <a:t>				… beyond academia</a:t>
            </a:r>
          </a:p>
        </p:txBody>
      </p:sp>
    </p:spTree>
    <p:extLst>
      <p:ext uri="{BB962C8B-B14F-4D97-AF65-F5344CB8AC3E}">
        <p14:creationId xmlns:p14="http://schemas.microsoft.com/office/powerpoint/2010/main" val="20440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4D4D4F"/>
                </a:solidFill>
                <a:ea typeface="ＭＳ Ｐゴシック" pitchFamily="1" charset="-128"/>
              </a:rPr>
              <a:t>Impact helps to demonstrate that research is important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800" dirty="0">
              <a:solidFill>
                <a:srgbClr val="4D4D4F"/>
              </a:solidFill>
              <a:ea typeface="ＭＳ Ｐゴシック" pitchFamily="1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4D4D4F"/>
                </a:solidFill>
                <a:ea typeface="ＭＳ Ｐゴシック" pitchFamily="1" charset="-128"/>
              </a:rPr>
              <a:t>That it is worth using and investing in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800" dirty="0">
              <a:solidFill>
                <a:srgbClr val="4D4D4F"/>
              </a:solidFill>
              <a:ea typeface="ＭＳ Ｐゴシック" pitchFamily="1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4D4D4F"/>
                </a:solidFill>
                <a:ea typeface="ＭＳ Ｐゴシック" pitchFamily="1" charset="-128"/>
              </a:rPr>
              <a:t>Benefits to your research</a:t>
            </a:r>
          </a:p>
          <a:p>
            <a:endParaRPr lang="en-GB" sz="28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make an impact…</a:t>
            </a:r>
          </a:p>
        </p:txBody>
      </p:sp>
      <p:sp>
        <p:nvSpPr>
          <p:cNvPr id="5124" name="AutoShape 2" descr="http://s2.madeformums.com/uploads/images/large/27646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750" y="2695575"/>
            <a:ext cx="777716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ea typeface="ＭＳ Ｐゴシック" pitchFamily="1" charset="-128"/>
              </a:rPr>
              <a:t>Impact </a:t>
            </a:r>
            <a:r>
              <a:rPr lang="en-GB" sz="2800" dirty="0">
                <a:solidFill>
                  <a:schemeClr val="bg1"/>
                </a:solidFill>
                <a:ea typeface="ＭＳ Ｐゴシック" pitchFamily="1" charset="-128"/>
              </a:rPr>
              <a:t>helps to demonstrate that research is important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ea typeface="ＭＳ Ｐゴシック" pitchFamily="1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ea typeface="ＭＳ Ｐゴシック" pitchFamily="1" charset="-128"/>
              </a:rPr>
              <a:t>That it is worth using and investing in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ea typeface="ＭＳ Ｐゴシック" pitchFamily="1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ea typeface="ＭＳ Ｐゴシック" pitchFamily="1" charset="-128"/>
              </a:rPr>
              <a:t>Benefits to your research</a:t>
            </a:r>
          </a:p>
        </p:txBody>
      </p:sp>
    </p:spTree>
    <p:extLst>
      <p:ext uri="{BB962C8B-B14F-4D97-AF65-F5344CB8AC3E}">
        <p14:creationId xmlns:p14="http://schemas.microsoft.com/office/powerpoint/2010/main" val="21106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287127"/>
              </p:ext>
            </p:extLst>
          </p:nvPr>
        </p:nvGraphicFramePr>
        <p:xfrm>
          <a:off x="539552" y="1556792"/>
          <a:ext cx="8317111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through the research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6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429"/>
            <a:ext cx="73644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76540" y="807095"/>
            <a:ext cx="232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</a:rPr>
              <a:t>Impact ‘types’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7647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</a:rPr>
              <a:t>KE Routes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92080" y="1700808"/>
            <a:ext cx="432048" cy="395882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292080" y="2961110"/>
            <a:ext cx="432048" cy="395882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292080" y="4473278"/>
            <a:ext cx="432048" cy="395882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6660232" y="2204864"/>
            <a:ext cx="324036" cy="432048"/>
          </a:xfrm>
          <a:prstGeom prst="upDown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6660232" y="3573016"/>
            <a:ext cx="324036" cy="432048"/>
          </a:xfrm>
          <a:prstGeom prst="upDown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Up-Down Arrow 12"/>
          <p:cNvSpPr/>
          <p:nvPr/>
        </p:nvSpPr>
        <p:spPr>
          <a:xfrm>
            <a:off x="7704348" y="2060848"/>
            <a:ext cx="324036" cy="2376264"/>
          </a:xfrm>
          <a:prstGeom prst="upDown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915816" y="2132856"/>
            <a:ext cx="720080" cy="360040"/>
          </a:xfrm>
          <a:prstGeom prst="left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2915816" y="3068960"/>
            <a:ext cx="720080" cy="360040"/>
          </a:xfrm>
          <a:prstGeom prst="left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2915816" y="4077072"/>
            <a:ext cx="720080" cy="360040"/>
          </a:xfrm>
          <a:prstGeom prst="left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Maximising impact….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84784"/>
            <a:ext cx="7315200" cy="49466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z="2200" dirty="0" smtClean="0"/>
              <a:t>Established networks and relationships with research users</a:t>
            </a:r>
          </a:p>
          <a:p>
            <a:pPr>
              <a:buFont typeface="Arial" charset="0"/>
              <a:buChar char="•"/>
            </a:pPr>
            <a:endParaRPr lang="en-GB" sz="2200" dirty="0" smtClean="0"/>
          </a:p>
          <a:p>
            <a:pPr>
              <a:buFont typeface="Arial" charset="0"/>
              <a:buChar char="•"/>
            </a:pPr>
            <a:r>
              <a:rPr lang="en-GB" sz="2200" dirty="0" smtClean="0"/>
              <a:t>Involving users at all stages of the research</a:t>
            </a:r>
          </a:p>
          <a:p>
            <a:pPr>
              <a:buFont typeface="Arial" charset="0"/>
              <a:buChar char="•"/>
            </a:pPr>
            <a:endParaRPr lang="en-GB" sz="2200" dirty="0" smtClean="0"/>
          </a:p>
          <a:p>
            <a:pPr>
              <a:buFont typeface="Arial" charset="0"/>
              <a:buChar char="•"/>
            </a:pPr>
            <a:r>
              <a:rPr lang="en-GB" sz="2200" dirty="0" smtClean="0"/>
              <a:t>Well-planned public engagement* and knowledge exchange strategies</a:t>
            </a:r>
          </a:p>
          <a:p>
            <a:pPr>
              <a:buFont typeface="Arial" charset="0"/>
              <a:buChar char="•"/>
            </a:pPr>
            <a:endParaRPr lang="en-GB" sz="2200" dirty="0" smtClean="0"/>
          </a:p>
          <a:p>
            <a:pPr>
              <a:buFont typeface="Arial" charset="0"/>
              <a:buChar char="•"/>
            </a:pPr>
            <a:r>
              <a:rPr lang="en-GB" sz="2200" dirty="0" smtClean="0"/>
              <a:t>Portfolios of research activity that build up reputations with research users</a:t>
            </a:r>
          </a:p>
          <a:p>
            <a:pPr>
              <a:buFont typeface="Arial" charset="0"/>
              <a:buChar char="•"/>
            </a:pPr>
            <a:endParaRPr lang="en-GB" sz="2200" dirty="0" smtClean="0"/>
          </a:p>
          <a:p>
            <a:pPr>
              <a:buFont typeface="Arial" charset="0"/>
              <a:buChar char="•"/>
            </a:pPr>
            <a:r>
              <a:rPr lang="en-GB" sz="2200" dirty="0" smtClean="0"/>
              <a:t>Retain evidence of when/how/where impact occurs</a:t>
            </a:r>
          </a:p>
          <a:p>
            <a:pPr>
              <a:buFont typeface="Arial" charset="0"/>
              <a:buChar char="•"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7628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65039"/>
            <a:ext cx="7827963" cy="947737"/>
          </a:xfrm>
        </p:spPr>
        <p:txBody>
          <a:bodyPr/>
          <a:lstStyle/>
          <a:p>
            <a:r>
              <a:rPr lang="en-GB" dirty="0" smtClean="0"/>
              <a:t>A short Exercise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1821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26035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1484784"/>
            <a:ext cx="3024336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/>
                </a:solidFill>
              </a:rPr>
              <a:t>What ‘impacts’ did his work have on society?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/>
                </a:solidFill>
              </a:rPr>
              <a:t>What insights does the obituary offer into how he achieved these impacts?</a:t>
            </a:r>
          </a:p>
          <a:p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7" y="5738351"/>
            <a:ext cx="27003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5-10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2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 &amp; RCUK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990600" y="1556792"/>
            <a:ext cx="3581400" cy="4572000"/>
          </a:xfrm>
        </p:spPr>
        <p:txBody>
          <a:bodyPr>
            <a:normAutofit lnSpcReduction="10000"/>
          </a:bodyPr>
          <a:lstStyle/>
          <a:p>
            <a:pPr marL="0" indent="0">
              <a:defRPr/>
            </a:pPr>
            <a:r>
              <a:rPr lang="en-GB" sz="2400" b="1" dirty="0" smtClean="0">
                <a:solidFill>
                  <a:srgbClr val="4D4D4F"/>
                </a:solidFill>
              </a:rPr>
              <a:t>REF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4D4D4F"/>
                </a:solidFill>
              </a:rPr>
              <a:t>Impact forms 20% of overall quality profile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4D4D4F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4D4D4F"/>
                </a:solidFill>
              </a:rPr>
              <a:t>Case studies &amp; statement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4D4D4F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4D4D4F"/>
                </a:solidFill>
              </a:rPr>
              <a:t>Retrospective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4D4D4F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4D4D4F"/>
                </a:solidFill>
              </a:rPr>
              <a:t>(broadly) 1 case study per 10 FTE + 1 in </a:t>
            </a:r>
            <a:r>
              <a:rPr lang="en-GB" sz="2400" dirty="0" err="1" smtClean="0">
                <a:solidFill>
                  <a:srgbClr val="4D4D4F"/>
                </a:solidFill>
              </a:rPr>
              <a:t>UoA</a:t>
            </a:r>
            <a:endParaRPr lang="en-GB" sz="2400" dirty="0">
              <a:solidFill>
                <a:srgbClr val="4D4D4F"/>
              </a:solidFill>
            </a:endParaRPr>
          </a:p>
        </p:txBody>
      </p:sp>
      <p:sp>
        <p:nvSpPr>
          <p:cNvPr id="7172" name="Content Placeholder 8"/>
          <p:cNvSpPr>
            <a:spLocks noGrp="1"/>
          </p:cNvSpPr>
          <p:nvPr>
            <p:ph sz="half" idx="4294967295"/>
          </p:nvPr>
        </p:nvSpPr>
        <p:spPr>
          <a:xfrm>
            <a:off x="5023048" y="1521296"/>
            <a:ext cx="3581400" cy="45720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GB" sz="2400" b="1" dirty="0" smtClean="0">
                <a:solidFill>
                  <a:srgbClr val="4D4D4F"/>
                </a:solidFill>
              </a:rPr>
              <a:t>RCUK</a:t>
            </a:r>
          </a:p>
          <a:p>
            <a:pPr marL="0" indent="0">
              <a:buFontTx/>
              <a:buChar char="•"/>
            </a:pPr>
            <a:r>
              <a:rPr lang="en-GB" sz="2400" dirty="0" smtClean="0">
                <a:solidFill>
                  <a:srgbClr val="4D4D4F"/>
                </a:solidFill>
              </a:rPr>
              <a:t>‘Pathways to Impact’ &amp; Impact statement</a:t>
            </a:r>
          </a:p>
          <a:p>
            <a:pPr marL="0" indent="0">
              <a:buFontTx/>
              <a:buChar char="•"/>
            </a:pPr>
            <a:endParaRPr lang="en-GB" sz="2400" dirty="0" smtClean="0">
              <a:solidFill>
                <a:srgbClr val="4D4D4F"/>
              </a:solidFill>
            </a:endParaRPr>
          </a:p>
          <a:p>
            <a:pPr marL="0" indent="0">
              <a:buFontTx/>
              <a:buChar char="•"/>
            </a:pPr>
            <a:r>
              <a:rPr lang="en-GB" sz="2400" dirty="0" smtClean="0">
                <a:solidFill>
                  <a:srgbClr val="4D4D4F"/>
                </a:solidFill>
              </a:rPr>
              <a:t>Routes and mechanisms to achieve impact</a:t>
            </a:r>
          </a:p>
          <a:p>
            <a:pPr marL="0" indent="0">
              <a:buFontTx/>
              <a:buChar char="•"/>
            </a:pPr>
            <a:endParaRPr lang="en-GB" sz="2400" dirty="0" smtClean="0">
              <a:solidFill>
                <a:srgbClr val="4D4D4F"/>
              </a:solidFill>
            </a:endParaRPr>
          </a:p>
          <a:p>
            <a:pPr marL="0" indent="0">
              <a:buFontTx/>
              <a:buChar char="•"/>
            </a:pPr>
            <a:r>
              <a:rPr lang="en-GB" sz="2400" dirty="0" smtClean="0">
                <a:solidFill>
                  <a:srgbClr val="4D4D4F"/>
                </a:solidFill>
              </a:rPr>
              <a:t>Prospective</a:t>
            </a:r>
          </a:p>
          <a:p>
            <a:pPr marL="0" indent="0">
              <a:buFontTx/>
              <a:buChar char="•"/>
            </a:pPr>
            <a:endParaRPr lang="en-GB" sz="2400" dirty="0" smtClean="0">
              <a:solidFill>
                <a:srgbClr val="4D4D4F"/>
              </a:solidFill>
            </a:endParaRPr>
          </a:p>
          <a:p>
            <a:pPr marL="0" indent="0">
              <a:buFontTx/>
              <a:buChar char="•"/>
            </a:pPr>
            <a:r>
              <a:rPr lang="en-GB" sz="2400" dirty="0" smtClean="0">
                <a:solidFill>
                  <a:srgbClr val="4D4D4F"/>
                </a:solidFill>
              </a:rPr>
              <a:t>Each grant application</a:t>
            </a:r>
          </a:p>
        </p:txBody>
      </p:sp>
    </p:spTree>
    <p:extLst>
      <p:ext uri="{BB962C8B-B14F-4D97-AF65-F5344CB8AC3E}">
        <p14:creationId xmlns:p14="http://schemas.microsoft.com/office/powerpoint/2010/main" val="4914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template">
  <a:themeElements>
    <a:clrScheme name="OxfordBrookes_slide1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xfordBrookes_slide1a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OxfordBrookes_slide1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xfordBrookes_slide4">
  <a:themeElements>
    <a:clrScheme name="OxfordBrookes_slide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xfordBrookes_slide4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OxfordBrookes_slide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OBtemplate</Template>
  <TotalTime>921</TotalTime>
  <Words>375</Words>
  <Application>Microsoft Office PowerPoint</Application>
  <PresentationFormat>On-screen Show (4:3)</PresentationFormat>
  <Paragraphs>96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OBtemplate</vt:lpstr>
      <vt:lpstr>OxfordBrookes_slide4</vt:lpstr>
      <vt:lpstr>Research Impact</vt:lpstr>
      <vt:lpstr>We take our impact seriously!</vt:lpstr>
      <vt:lpstr>Impact is defined as…</vt:lpstr>
      <vt:lpstr>Why make an impact…</vt:lpstr>
      <vt:lpstr>Impact through the research process</vt:lpstr>
      <vt:lpstr>PowerPoint Presentation</vt:lpstr>
      <vt:lpstr>Maximising impact….</vt:lpstr>
      <vt:lpstr>A short Exercise</vt:lpstr>
      <vt:lpstr>REF &amp; RCUK</vt:lpstr>
      <vt:lpstr>Four basic tenets of a ‘REF impact case study’*</vt:lpstr>
      <vt:lpstr>Our REF ‘impact’ case study submission</vt:lpstr>
    </vt:vector>
  </TitlesOfParts>
  <Company>Oxford Brookes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BROWN, EMILY</dc:creator>
  <cp:lastModifiedBy>Administrator</cp:lastModifiedBy>
  <cp:revision>24</cp:revision>
  <cp:lastPrinted>2014-06-11T09:50:25Z</cp:lastPrinted>
  <dcterms:created xsi:type="dcterms:W3CDTF">2013-06-11T08:51:49Z</dcterms:created>
  <dcterms:modified xsi:type="dcterms:W3CDTF">2015-02-18T13:20:33Z</dcterms:modified>
</cp:coreProperties>
</file>