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61" r:id="rId5"/>
    <p:sldId id="262" r:id="rId6"/>
    <p:sldId id="277" r:id="rId7"/>
    <p:sldId id="266" r:id="rId8"/>
    <p:sldId id="271" r:id="rId9"/>
    <p:sldId id="269" r:id="rId10"/>
    <p:sldId id="270" r:id="rId11"/>
    <p:sldId id="273" r:id="rId12"/>
    <p:sldId id="272" r:id="rId13"/>
    <p:sldId id="268" r:id="rId14"/>
    <p:sldId id="267" r:id="rId15"/>
    <p:sldId id="274" r:id="rId16"/>
    <p:sldId id="276" r:id="rId17"/>
    <p:sldId id="27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560"/>
    <a:srgbClr val="4D4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howGuides="1">
      <p:cViewPr>
        <p:scale>
          <a:sx n="75" d="100"/>
          <a:sy n="75" d="100"/>
        </p:scale>
        <p:origin x="264" y="-72"/>
      </p:cViewPr>
      <p:guideLst>
        <p:guide orient="horz" pos="197"/>
        <p:guide orient="horz" pos="572"/>
        <p:guide orient="horz" pos="1389"/>
        <p:guide orient="horz" pos="1525"/>
        <p:guide orient="horz" pos="799"/>
        <p:guide orient="horz" pos="4123"/>
        <p:guide pos="657"/>
        <p:guide pos="5239"/>
        <p:guide pos="195"/>
        <p:guide pos="29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82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A6619C-9F65-4277-9ACE-0D62D1860763}" type="datetimeFigureOut">
              <a:rPr lang="en-US"/>
              <a:pPr>
                <a:defRPr/>
              </a:pPr>
              <a:t>2/18/2015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3F3D7E-3153-4F38-891B-6AE8360C76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245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56A7B1A-1364-4FF3-A30F-89F356942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94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2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B077A1-F603-4932-BD61-DE20420BE13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7EFDCF-2D6F-4D04-A17A-D9125C8CD19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3D220-85AA-48C5-A4DE-B460706E3FB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OB PPT banner white 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" y="304800"/>
            <a:ext cx="85280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987" y="2071678"/>
            <a:ext cx="7813675" cy="4473585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38880" y="312738"/>
            <a:ext cx="7772400" cy="152694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455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OB PPT banner 15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3213"/>
            <a:ext cx="8534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38880" y="312738"/>
            <a:ext cx="7772400" cy="1526948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3" y="2071678"/>
            <a:ext cx="8105549" cy="4054485"/>
          </a:xfrm>
        </p:spPr>
        <p:txBody>
          <a:bodyPr/>
          <a:lstStyle>
            <a:lvl1pPr marL="180975" indent="-180975">
              <a:spcBef>
                <a:spcPts val="1500"/>
              </a:spcBef>
              <a:defRPr b="0"/>
            </a:lvl1pPr>
            <a:lvl2pPr marL="449263" indent="-177800">
              <a:spcBef>
                <a:spcPts val="300"/>
              </a:spcBef>
              <a:defRPr sz="1600"/>
            </a:lvl2pPr>
            <a:lvl3pPr marL="715963" indent="-182563">
              <a:spcBef>
                <a:spcPts val="300"/>
              </a:spcBef>
              <a:defRPr sz="1600"/>
            </a:lvl3pPr>
            <a:lvl4pPr marL="982663" indent="-177800">
              <a:spcBef>
                <a:spcPts val="300"/>
              </a:spcBef>
              <a:defRPr sz="1600"/>
            </a:lvl4pPr>
            <a:lvl5pPr marL="1258888" indent="-180975">
              <a:spcBef>
                <a:spcPts val="3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7" y="1959429"/>
            <a:ext cx="3622675" cy="4166734"/>
          </a:xfrm>
        </p:spPr>
        <p:txBody>
          <a:bodyPr>
            <a:normAutofit/>
          </a:bodyPr>
          <a:lstStyle>
            <a:lvl1pPr marL="0" indent="0">
              <a:buNone/>
              <a:defRPr sz="1600" b="1"/>
            </a:lvl1pPr>
            <a:lvl2pPr marL="271463" indent="-271463">
              <a:defRPr sz="1600"/>
            </a:lvl2pPr>
            <a:lvl3pPr marL="533400" indent="-261938">
              <a:defRPr sz="1600"/>
            </a:lvl3pPr>
            <a:lvl4pPr marL="804863" indent="-271463">
              <a:defRPr sz="1600"/>
            </a:lvl4pPr>
            <a:lvl5pPr marL="1077913" indent="-27305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656" y="1959429"/>
            <a:ext cx="3622675" cy="4166734"/>
          </a:xfrm>
        </p:spPr>
        <p:txBody>
          <a:bodyPr>
            <a:normAutofit/>
          </a:bodyPr>
          <a:lstStyle>
            <a:lvl1pPr marL="0" indent="0">
              <a:buNone/>
              <a:defRPr sz="1600" b="1"/>
            </a:lvl1pPr>
            <a:lvl2pPr marL="271463" indent="-271463">
              <a:defRPr sz="1600"/>
            </a:lvl2pPr>
            <a:lvl3pPr marL="533400" indent="-261938">
              <a:defRPr sz="1600"/>
            </a:lvl3pPr>
            <a:lvl4pPr marL="804863" indent="-271463">
              <a:defRPr sz="1600"/>
            </a:lvl4pPr>
            <a:lvl5pPr marL="1077913" indent="-27305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30" descr="OB PPT logo white 150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304800"/>
            <a:ext cx="85280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338138"/>
            <a:ext cx="7827963" cy="947737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7250" y="2071688"/>
            <a:ext cx="782955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48" r:id="rId3"/>
    <p:sldLayoutId id="2147483749" r:id="rId4"/>
    <p:sldLayoutId id="2147483750" r:id="rId5"/>
    <p:sldLayoutId id="2147483751" r:id="rId6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124" charset="-128"/>
        </a:defRPr>
      </a:lvl9pPr>
    </p:titleStyle>
    <p:bodyStyle>
      <a:lvl1pPr marL="180975" indent="-180975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2"/>
          </a:solidFill>
          <a:latin typeface="+mn-lt"/>
          <a:ea typeface="+mn-ea"/>
          <a:cs typeface="+mn-cs"/>
        </a:defRPr>
      </a:lvl1pPr>
      <a:lvl2pPr marL="630238" indent="-173038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077913" indent="-163513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527175" indent="-155575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2"/>
          </a:solidFill>
          <a:latin typeface="+mn-lt"/>
          <a:ea typeface="+mn-ea"/>
          <a:cs typeface="+mn-cs"/>
        </a:defRPr>
      </a:lvl4pPr>
      <a:lvl5pPr marL="1974850" indent="-1460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55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38225" y="312738"/>
            <a:ext cx="7772400" cy="15271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Research at Oxford Brookes</a:t>
            </a:r>
            <a:endParaRPr lang="en-US" dirty="0" smtClean="0"/>
          </a:p>
        </p:txBody>
      </p:sp>
      <p:pic>
        <p:nvPicPr>
          <p:cNvPr id="3" name="Picture 14" descr="lab"/>
          <p:cNvPicPr>
            <a:picLocks noChangeAspect="1" noChangeArrowheads="1"/>
          </p:cNvPicPr>
          <p:nvPr/>
        </p:nvPicPr>
        <p:blipFill>
          <a:blip r:embed="rId3" cstate="print"/>
          <a:srcRect t="12849" b="7375"/>
          <a:stretch>
            <a:fillRect/>
          </a:stretch>
        </p:blipFill>
        <p:spPr bwMode="auto">
          <a:xfrm>
            <a:off x="323850" y="2011363"/>
            <a:ext cx="85344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– what do all these </a:t>
            </a:r>
            <a:br>
              <a:rPr lang="en-US" dirty="0" smtClean="0"/>
            </a:br>
            <a:r>
              <a:rPr lang="en-US" dirty="0" smtClean="0"/>
              <a:t>people actually DO? - 2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1340768"/>
            <a:ext cx="7565800" cy="4785395"/>
          </a:xfrm>
        </p:spPr>
        <p:txBody>
          <a:bodyPr/>
          <a:lstStyle/>
          <a:p>
            <a:r>
              <a:rPr lang="en-US" dirty="0" smtClean="0"/>
              <a:t>Support bids when awarded</a:t>
            </a:r>
          </a:p>
          <a:p>
            <a:r>
              <a:rPr lang="en-US" dirty="0" smtClean="0"/>
              <a:t>2013-2014, the University had £3.5M through its audited accounts</a:t>
            </a:r>
          </a:p>
          <a:p>
            <a:pPr lvl="1"/>
            <a:r>
              <a:rPr lang="en-US" dirty="0" smtClean="0"/>
              <a:t>This is comprised of many different grants from many different funders, all with their own audit and financial requirements</a:t>
            </a:r>
          </a:p>
          <a:p>
            <a:pPr marL="716400" lvl="1"/>
            <a:r>
              <a:rPr lang="en-US" dirty="0" smtClean="0"/>
              <a:t>Each one will have required a contract to have been negotiated with the funder</a:t>
            </a:r>
          </a:p>
          <a:p>
            <a:pPr marL="716400" lvl="1"/>
            <a:r>
              <a:rPr lang="en-US" dirty="0" smtClean="0"/>
              <a:t>Some will need interim reports</a:t>
            </a:r>
          </a:p>
          <a:p>
            <a:pPr marL="716400" lvl="1"/>
            <a:r>
              <a:rPr lang="en-US" dirty="0" smtClean="0"/>
              <a:t>Staff will need to have been appointed as Research Assistants</a:t>
            </a:r>
          </a:p>
          <a:p>
            <a:pPr marL="716400" lvl="1"/>
            <a:r>
              <a:rPr lang="en-US" dirty="0" smtClean="0"/>
              <a:t>Equipment bought, consumables consumed, travel undertaken</a:t>
            </a:r>
          </a:p>
          <a:p>
            <a:r>
              <a:rPr lang="en-US" dirty="0" smtClean="0"/>
              <a:t>All the other things that research generates</a:t>
            </a:r>
          </a:p>
          <a:p>
            <a:pPr lvl="1"/>
            <a:r>
              <a:rPr lang="en-US" dirty="0" smtClean="0"/>
              <a:t>Managing the </a:t>
            </a:r>
            <a:r>
              <a:rPr lang="en-US" dirty="0" err="1" smtClean="0"/>
              <a:t>programmes</a:t>
            </a:r>
            <a:r>
              <a:rPr lang="en-US" dirty="0" smtClean="0"/>
              <a:t> of work:</a:t>
            </a:r>
          </a:p>
          <a:p>
            <a:pPr lvl="2"/>
            <a:r>
              <a:rPr lang="en-US" dirty="0" smtClean="0"/>
              <a:t>Staff employed on projects – their support, development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r>
              <a:rPr lang="en-US" dirty="0" smtClean="0"/>
              <a:t>Outputs from Research: research data, outputs, Intellectual Property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06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– what do all these </a:t>
            </a:r>
            <a:br>
              <a:rPr lang="en-US" dirty="0" smtClean="0"/>
            </a:br>
            <a:r>
              <a:rPr lang="en-US" dirty="0" smtClean="0"/>
              <a:t>people actually DO? - 3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1340768"/>
            <a:ext cx="7709318" cy="4785395"/>
          </a:xfrm>
        </p:spPr>
        <p:txBody>
          <a:bodyPr/>
          <a:lstStyle/>
          <a:p>
            <a:r>
              <a:rPr lang="en-US" dirty="0" smtClean="0"/>
              <a:t>Ethics processes</a:t>
            </a:r>
          </a:p>
          <a:p>
            <a:r>
              <a:rPr lang="en-US" dirty="0" smtClean="0"/>
              <a:t>Any research that involves human participants must have the appropriate research ethics approval</a:t>
            </a:r>
          </a:p>
          <a:p>
            <a:pPr lvl="1"/>
            <a:r>
              <a:rPr lang="en-GB" dirty="0" smtClean="0"/>
              <a:t>Research </a:t>
            </a:r>
            <a:r>
              <a:rPr lang="en-GB" dirty="0"/>
              <a:t>involving human participants is undertaken by many different </a:t>
            </a:r>
            <a:r>
              <a:rPr lang="en-GB" dirty="0" smtClean="0"/>
              <a:t>disciplines in a broad </a:t>
            </a:r>
            <a:r>
              <a:rPr lang="en-GB" dirty="0"/>
              <a:t>range of </a:t>
            </a:r>
            <a:r>
              <a:rPr lang="en-GB" dirty="0" smtClean="0"/>
              <a:t>settings. While </a:t>
            </a:r>
            <a:r>
              <a:rPr lang="en-GB" dirty="0"/>
              <a:t>some issues are specific to professional groups, all research should be guided by a set of fundamental ethical principles to ensure the protection of human participants</a:t>
            </a:r>
            <a:r>
              <a:rPr lang="en-GB" dirty="0" smtClean="0"/>
              <a:t>.</a:t>
            </a:r>
          </a:p>
          <a:p>
            <a:pPr lvl="2"/>
            <a:r>
              <a:rPr lang="en-US" dirty="0"/>
              <a:t>For staff and PhD students this is via the University Research Ethics Committee</a:t>
            </a:r>
          </a:p>
          <a:p>
            <a:pPr lvl="2"/>
            <a:r>
              <a:rPr lang="en-US" dirty="0" smtClean="0"/>
              <a:t>Undergraduate and Masters students research ethics review is undertaken at Faculty level.</a:t>
            </a:r>
          </a:p>
          <a:p>
            <a:r>
              <a:rPr lang="en-GB" dirty="0" smtClean="0"/>
              <a:t>Main considerations</a:t>
            </a:r>
            <a:endParaRPr lang="en-GB" dirty="0"/>
          </a:p>
          <a:p>
            <a:pPr lvl="1"/>
            <a:r>
              <a:rPr lang="en-GB" dirty="0" smtClean="0"/>
              <a:t>to </a:t>
            </a:r>
            <a:r>
              <a:rPr lang="en-GB" dirty="0"/>
              <a:t>ensure that the dignity, rights, safety, inclusivity and well-being of all participants are given primary </a:t>
            </a:r>
            <a:r>
              <a:rPr lang="en-GB" dirty="0" smtClean="0"/>
              <a:t>consideration</a:t>
            </a:r>
          </a:p>
          <a:p>
            <a:pPr lvl="1"/>
            <a:r>
              <a:rPr lang="en-GB" dirty="0" smtClean="0"/>
              <a:t>To ensure the safety of researchers, especially those working alone in the field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961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– what do all these </a:t>
            </a:r>
            <a:br>
              <a:rPr lang="en-US" dirty="0" smtClean="0"/>
            </a:br>
            <a:r>
              <a:rPr lang="en-US" dirty="0" smtClean="0"/>
              <a:t>people actually DO? - 4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1772816"/>
            <a:ext cx="7565800" cy="4353347"/>
          </a:xfrm>
        </p:spPr>
        <p:txBody>
          <a:bodyPr/>
          <a:lstStyle/>
          <a:p>
            <a:r>
              <a:rPr lang="en-US" dirty="0" smtClean="0"/>
              <a:t>Support for Visiting Researchers</a:t>
            </a:r>
          </a:p>
          <a:p>
            <a:r>
              <a:rPr lang="en-US" dirty="0" smtClean="0"/>
              <a:t>The REF</a:t>
            </a:r>
          </a:p>
          <a:p>
            <a:r>
              <a:rPr lang="en-US" dirty="0" smtClean="0"/>
              <a:t>All the other things that research generates</a:t>
            </a:r>
          </a:p>
          <a:p>
            <a:pPr lvl="1"/>
            <a:r>
              <a:rPr lang="en-US" dirty="0" smtClean="0"/>
              <a:t>Reading, reviewing, writing and responding to policy</a:t>
            </a:r>
          </a:p>
          <a:p>
            <a:pPr lvl="1"/>
            <a:r>
              <a:rPr lang="en-US" dirty="0" smtClean="0"/>
              <a:t>Marketing, newsletters</a:t>
            </a:r>
          </a:p>
          <a:p>
            <a:pPr lvl="1"/>
            <a:r>
              <a:rPr lang="en-US" dirty="0" smtClean="0"/>
              <a:t>Supporting networks</a:t>
            </a:r>
          </a:p>
          <a:p>
            <a:pPr lvl="1"/>
            <a:r>
              <a:rPr lang="en-US" dirty="0" smtClean="0"/>
              <a:t>Research-related events</a:t>
            </a:r>
          </a:p>
          <a:p>
            <a:pPr lvl="1"/>
            <a:r>
              <a:rPr lang="en-US" dirty="0" smtClean="0"/>
              <a:t>Speed-dating (getting researchers together to see where synergies may lie)</a:t>
            </a:r>
          </a:p>
          <a:p>
            <a:pPr lvl="1"/>
            <a:r>
              <a:rPr lang="en-US" dirty="0" smtClean="0"/>
              <a:t>Dealing with things that go wrong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</a:t>
            </a:r>
            <a:r>
              <a:rPr lang="en-US" dirty="0" err="1" smtClean="0"/>
              <a:t>ExcellEnce</a:t>
            </a:r>
            <a:r>
              <a:rPr lang="en-US" dirty="0" smtClean="0"/>
              <a:t> </a:t>
            </a:r>
            <a:r>
              <a:rPr lang="en-US" dirty="0" err="1" smtClean="0"/>
              <a:t>FrAmework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1772816"/>
            <a:ext cx="7565800" cy="4353347"/>
          </a:xfrm>
        </p:spPr>
        <p:txBody>
          <a:bodyPr/>
          <a:lstStyle/>
          <a:p>
            <a:r>
              <a:rPr lang="en-US" dirty="0" smtClean="0"/>
              <a:t>Assess quality of research in the UK</a:t>
            </a:r>
          </a:p>
          <a:p>
            <a:pPr lvl="1"/>
            <a:r>
              <a:rPr lang="en-US" dirty="0" smtClean="0"/>
              <a:t>Takes place every 5-6 years</a:t>
            </a:r>
          </a:p>
          <a:p>
            <a:pPr lvl="1"/>
            <a:r>
              <a:rPr lang="en-US" dirty="0" smtClean="0"/>
              <a:t>Allocates funding against a quality profile based on subject area (Unit of Assessment) NOT based on Departments, or individuals.</a:t>
            </a:r>
          </a:p>
          <a:p>
            <a:pPr lvl="1"/>
            <a:r>
              <a:rPr lang="en-US" dirty="0" smtClean="0"/>
              <a:t>4* world leading; 3* world excellent; 2* internationally </a:t>
            </a:r>
            <a:r>
              <a:rPr lang="en-US" dirty="0" err="1" smtClean="0"/>
              <a:t>recognised</a:t>
            </a:r>
            <a:r>
              <a:rPr lang="en-US" dirty="0" smtClean="0"/>
              <a:t>; 1* national; u/c unclassified (not research or data judged to be missing)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8672"/>
              </p:ext>
            </p:extLst>
          </p:nvPr>
        </p:nvGraphicFramePr>
        <p:xfrm>
          <a:off x="1043608" y="4005065"/>
          <a:ext cx="6984774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224136"/>
                <a:gridCol w="1044115"/>
                <a:gridCol w="1164129"/>
                <a:gridCol w="1164129"/>
                <a:gridCol w="1164129"/>
              </a:tblGrid>
              <a:tr h="6480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u/c</a:t>
                      </a:r>
                      <a:endParaRPr lang="en-GB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dirty="0" smtClean="0"/>
                        <a:t>RAE2008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26%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2%</a:t>
                      </a:r>
                      <a:endParaRPr lang="en-GB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dirty="0" smtClean="0"/>
                        <a:t>REF2014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8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 data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834372"/>
              </p:ext>
            </p:extLst>
          </p:nvPr>
        </p:nvGraphicFramePr>
        <p:xfrm>
          <a:off x="683568" y="1397000"/>
          <a:ext cx="7272808" cy="2536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202"/>
                <a:gridCol w="1818202"/>
                <a:gridCol w="1818202"/>
                <a:gridCol w="1818202"/>
              </a:tblGrid>
              <a:tr h="39304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REF2014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RAE2008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RAE2001</a:t>
                      </a:r>
                      <a:endParaRPr lang="en-GB" dirty="0"/>
                    </a:p>
                  </a:txBody>
                  <a:tcPr/>
                </a:tc>
              </a:tr>
              <a:tr h="3930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Income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mtClean="0"/>
                        <a:t>£21,370,061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£23,331,677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£11,851,427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</a:tr>
              <a:tr h="67845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Doctorates awarded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245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188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</a:tr>
              <a:tr h="39304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Staff in FTE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269.49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226.03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256.40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</a:tr>
              <a:tr h="678459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QR money allocated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? </a:t>
                      </a:r>
                      <a:r>
                        <a:rPr lang="en-GB" smtClean="0"/>
                        <a:t>March 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£4,280,000 in 1</a:t>
                      </a:r>
                      <a:r>
                        <a:rPr lang="en-GB" sz="1800" baseline="30000" dirty="0" smtClean="0"/>
                        <a:t>st</a:t>
                      </a:r>
                      <a:r>
                        <a:rPr lang="en-GB" sz="1800" dirty="0" smtClean="0"/>
                        <a:t> year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/>
                        <a:t>£2,741,000</a:t>
                      </a:r>
                      <a:endParaRPr lang="en-GB" sz="1800" dirty="0"/>
                    </a:p>
                  </a:txBody>
                  <a:tcPr marL="91446" marR="91446" marT="45744" marB="4574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85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REF – so what?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2071678"/>
            <a:ext cx="7565800" cy="4054485"/>
          </a:xfrm>
        </p:spPr>
        <p:txBody>
          <a:bodyPr/>
          <a:lstStyle/>
          <a:p>
            <a:r>
              <a:rPr lang="en-US" dirty="0" smtClean="0"/>
              <a:t>REF quality profile gives QR money</a:t>
            </a:r>
          </a:p>
          <a:p>
            <a:pPr lvl="1"/>
            <a:r>
              <a:rPr lang="en-US" dirty="0" smtClean="0"/>
              <a:t>Percentage of 4* and 3* (weighted as 3x4* and 1x3*) x FTE returned x quantum for the Unit of Assessment (all 36 have different quantum)</a:t>
            </a:r>
          </a:p>
          <a:p>
            <a:pPr lvl="2"/>
            <a:r>
              <a:rPr lang="en-US" dirty="0" smtClean="0"/>
              <a:t>BUT the above is what applied to RAEF2014</a:t>
            </a:r>
          </a:p>
          <a:p>
            <a:pPr lvl="2"/>
            <a:r>
              <a:rPr lang="en-US" dirty="0" smtClean="0"/>
              <a:t>We have no idea if it will be applied to the outcome of REF2014</a:t>
            </a:r>
          </a:p>
          <a:p>
            <a:r>
              <a:rPr lang="en-US" dirty="0" smtClean="0"/>
              <a:t>QR money</a:t>
            </a:r>
          </a:p>
          <a:p>
            <a:pPr lvl="1"/>
            <a:r>
              <a:rPr lang="en-US" dirty="0" smtClean="0"/>
              <a:t>A percentage goes to OBIS and LR a year to support research</a:t>
            </a:r>
          </a:p>
          <a:p>
            <a:pPr lvl="1"/>
            <a:r>
              <a:rPr lang="en-US" dirty="0" smtClean="0"/>
              <a:t>60% goes back to the Faculties to spend to support research (each Faculty does this differently but they have to agree their plans with Alistair)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835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STUDENTS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2071678"/>
            <a:ext cx="7565800" cy="4054485"/>
          </a:xfrm>
        </p:spPr>
        <p:txBody>
          <a:bodyPr/>
          <a:lstStyle/>
          <a:p>
            <a:r>
              <a:rPr lang="en-US" dirty="0" smtClean="0"/>
              <a:t>Research students </a:t>
            </a:r>
          </a:p>
          <a:p>
            <a:pPr lvl="1"/>
            <a:r>
              <a:rPr lang="en-US" dirty="0" smtClean="0"/>
              <a:t>Supported through ASA so treated as students, rather than staff or researchers BUT </a:t>
            </a:r>
          </a:p>
          <a:p>
            <a:pPr lvl="2"/>
            <a:r>
              <a:rPr lang="en-US" dirty="0" smtClean="0"/>
              <a:t>Research Data Management Policy applies to research students as well as staff</a:t>
            </a:r>
          </a:p>
          <a:p>
            <a:pPr lvl="2"/>
            <a:r>
              <a:rPr lang="en-US" dirty="0" smtClean="0"/>
              <a:t>Want them to deposit their outputs/theses on RADAR</a:t>
            </a:r>
          </a:p>
          <a:p>
            <a:pPr lvl="2"/>
            <a:r>
              <a:rPr lang="en-US" dirty="0" smtClean="0"/>
              <a:t>Completions count in the REF</a:t>
            </a:r>
          </a:p>
          <a:p>
            <a:pPr lvl="2"/>
            <a:r>
              <a:rPr lang="en-US" dirty="0" smtClean="0"/>
              <a:t>Very difficult to get external funding to support research students these days</a:t>
            </a:r>
          </a:p>
          <a:p>
            <a:pPr lvl="2"/>
            <a:r>
              <a:rPr lang="en-US" dirty="0" smtClean="0"/>
              <a:t>Graduate College just set up, to try to pull together students support mechanisms and get more of a sense of cohort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37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Areas of development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2071678"/>
            <a:ext cx="7565800" cy="4054485"/>
          </a:xfrm>
        </p:spPr>
        <p:txBody>
          <a:bodyPr/>
          <a:lstStyle/>
          <a:p>
            <a:r>
              <a:rPr lang="en-US" dirty="0" smtClean="0"/>
              <a:t>Research data management</a:t>
            </a:r>
            <a:endParaRPr lang="en-US" dirty="0"/>
          </a:p>
          <a:p>
            <a:pPr lvl="1"/>
            <a:r>
              <a:rPr lang="en-US" dirty="0" smtClean="0"/>
              <a:t>Is Policy in place</a:t>
            </a:r>
          </a:p>
          <a:p>
            <a:pPr lvl="1"/>
            <a:r>
              <a:rPr lang="en-US" dirty="0" smtClean="0"/>
              <a:t>Is Operational Plan in place</a:t>
            </a:r>
          </a:p>
          <a:p>
            <a:pPr lvl="1"/>
            <a:r>
              <a:rPr lang="en-US" dirty="0" smtClean="0"/>
              <a:t>Still areas of development – see this as constantly evolving area, where we aim to get better but will  never be done</a:t>
            </a:r>
            <a:endParaRPr lang="en-US" dirty="0"/>
          </a:p>
          <a:p>
            <a:r>
              <a:rPr lang="en-US" dirty="0" smtClean="0"/>
              <a:t>Open Access</a:t>
            </a:r>
          </a:p>
          <a:p>
            <a:pPr lvl="1"/>
            <a:r>
              <a:rPr lang="en-US" dirty="0" smtClean="0"/>
              <a:t>Need to meet HEFCE requirements for the next REF. These need to be in place by 31 March 2016 so as to take effect on 1 April 2016</a:t>
            </a:r>
          </a:p>
          <a:p>
            <a:r>
              <a:rPr lang="en-US" dirty="0" smtClean="0"/>
              <a:t>Impact</a:t>
            </a:r>
            <a:endParaRPr lang="en-US" dirty="0"/>
          </a:p>
          <a:p>
            <a:pPr lvl="1"/>
            <a:r>
              <a:rPr lang="en-US" dirty="0" smtClean="0"/>
              <a:t>Emily will cover</a:t>
            </a:r>
            <a:endParaRPr lang="en-US" dirty="0"/>
          </a:p>
          <a:p>
            <a:pPr marL="533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071688"/>
            <a:ext cx="7489451" cy="4473575"/>
          </a:xfrm>
        </p:spPr>
        <p:txBody>
          <a:bodyPr/>
          <a:lstStyle/>
          <a:p>
            <a:r>
              <a:rPr lang="en-US" dirty="0" smtClean="0"/>
              <a:t>This is going to be a brief run through of key areas to do with how research works at Oxford Brookes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 will not be an exhaustive presentation and will mostly cover: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Structure of research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Support for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Areas of developing support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Opportunity for questions/comments and the like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38225" y="312738"/>
            <a:ext cx="7772400" cy="1527175"/>
          </a:xfrm>
        </p:spPr>
        <p:txBody>
          <a:bodyPr/>
          <a:lstStyle/>
          <a:p>
            <a:pPr fontAlgn="auto">
              <a:lnSpc>
                <a:spcPct val="75000"/>
              </a:lnSpc>
              <a:spcAft>
                <a:spcPts val="0"/>
              </a:spcAft>
              <a:defRPr/>
            </a:pPr>
            <a:r>
              <a:rPr lang="en-US" dirty="0" smtClean="0"/>
              <a:t>Research at Oxford Brookes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structure - 1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1196752"/>
            <a:ext cx="7565800" cy="5040560"/>
          </a:xfrm>
        </p:spPr>
        <p:txBody>
          <a:bodyPr/>
          <a:lstStyle/>
          <a:p>
            <a:r>
              <a:rPr lang="en-US" dirty="0" smtClean="0"/>
              <a:t>Pro </a:t>
            </a:r>
            <a:r>
              <a:rPr lang="en-US" dirty="0"/>
              <a:t>Vice-Chancellor, Research and Knowledge Exchange. </a:t>
            </a:r>
            <a:endParaRPr lang="en-US" dirty="0" smtClean="0"/>
          </a:p>
          <a:p>
            <a:pPr lvl="1"/>
            <a:r>
              <a:rPr lang="en-US" dirty="0" smtClean="0"/>
              <a:t>Alistair </a:t>
            </a:r>
            <a:r>
              <a:rPr lang="en-US" dirty="0" err="1" smtClean="0"/>
              <a:t>Fitt</a:t>
            </a:r>
            <a:endParaRPr lang="en-US" dirty="0" smtClean="0"/>
          </a:p>
          <a:p>
            <a:r>
              <a:rPr lang="en-US" dirty="0" smtClean="0"/>
              <a:t>Associate Dean Research and Knowledge Exchange. Strategy development and general research management</a:t>
            </a:r>
            <a:endParaRPr lang="en-US" dirty="0"/>
          </a:p>
          <a:p>
            <a:pPr lvl="1"/>
            <a:r>
              <a:rPr lang="en-US" dirty="0" smtClean="0"/>
              <a:t>Louise </a:t>
            </a:r>
            <a:r>
              <a:rPr lang="en-US" dirty="0" err="1" smtClean="0"/>
              <a:t>Grisoni</a:t>
            </a:r>
            <a:r>
              <a:rPr lang="en-US" dirty="0" smtClean="0"/>
              <a:t>, Bus; Linda King, HLS; </a:t>
            </a:r>
            <a:r>
              <a:rPr lang="en-US" dirty="0"/>
              <a:t>Gary Browning, HSS; </a:t>
            </a:r>
            <a:r>
              <a:rPr lang="en-US" dirty="0" smtClean="0"/>
              <a:t>Ray Ogden, TDE</a:t>
            </a:r>
            <a:endParaRPr lang="en-US" dirty="0"/>
          </a:p>
          <a:p>
            <a:r>
              <a:rPr lang="en-US" dirty="0" smtClean="0"/>
              <a:t>All Departments have their own Research Leads</a:t>
            </a:r>
            <a:endParaRPr lang="en-US" dirty="0"/>
          </a:p>
          <a:p>
            <a:pPr lvl="1"/>
            <a:r>
              <a:rPr lang="en-US" dirty="0" smtClean="0"/>
              <a:t>These report to the Head of Department</a:t>
            </a:r>
            <a:endParaRPr lang="en-US" dirty="0"/>
          </a:p>
          <a:p>
            <a:r>
              <a:rPr lang="en-US" dirty="0"/>
              <a:t>All Departments have their own </a:t>
            </a:r>
            <a:r>
              <a:rPr lang="en-US" dirty="0" smtClean="0"/>
              <a:t>REF Unit of Assessment Coordinators</a:t>
            </a:r>
            <a:endParaRPr lang="en-US" dirty="0"/>
          </a:p>
          <a:p>
            <a:pPr lvl="1"/>
            <a:r>
              <a:rPr lang="en-US" dirty="0"/>
              <a:t>These </a:t>
            </a:r>
            <a:r>
              <a:rPr lang="en-US" dirty="0" smtClean="0"/>
              <a:t>may be the same as the Research Leads and tend to only exist in the REF build-up periods</a:t>
            </a:r>
            <a:endParaRPr lang="en-US" dirty="0"/>
          </a:p>
          <a:p>
            <a:endParaRPr lang="en-US" dirty="0" smtClean="0"/>
          </a:p>
          <a:p>
            <a:pPr marL="533400" lvl="2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structure - 2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1412776"/>
            <a:ext cx="7565800" cy="4713387"/>
          </a:xfrm>
        </p:spPr>
        <p:txBody>
          <a:bodyPr/>
          <a:lstStyle/>
          <a:p>
            <a:r>
              <a:rPr lang="en-US" dirty="0" smtClean="0"/>
              <a:t>Research Offices in Faculties. </a:t>
            </a:r>
          </a:p>
          <a:p>
            <a:r>
              <a:rPr lang="en-US" dirty="0" smtClean="0"/>
              <a:t>Each Faculty has a Research Manager. Pre-award support, REF, researcher support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dirty="0" smtClean="0"/>
              <a:t>Jenny Heaton, Bus; Jennie Cripps/Angela Robinson, HLS, Sally Wells, HSS; Bridget </a:t>
            </a:r>
            <a:r>
              <a:rPr lang="en-US" dirty="0" err="1" smtClean="0"/>
              <a:t>Durning</a:t>
            </a:r>
            <a:r>
              <a:rPr lang="en-US" dirty="0" smtClean="0"/>
              <a:t>/</a:t>
            </a:r>
            <a:r>
              <a:rPr lang="en-US" dirty="0" err="1" smtClean="0"/>
              <a:t>Bousmaha</a:t>
            </a:r>
            <a:r>
              <a:rPr lang="en-US" dirty="0" smtClean="0"/>
              <a:t> </a:t>
            </a:r>
            <a:r>
              <a:rPr lang="en-US" dirty="0" err="1" smtClean="0"/>
              <a:t>Baiche</a:t>
            </a:r>
            <a:r>
              <a:rPr lang="en-US" dirty="0" smtClean="0"/>
              <a:t>, TDE. They report to the Head of Administration and Support Services</a:t>
            </a:r>
            <a:endParaRPr lang="en-US" dirty="0"/>
          </a:p>
          <a:p>
            <a:r>
              <a:rPr lang="en-US" dirty="0" smtClean="0"/>
              <a:t>Each Faculty has a Grants Officer. Pre-award support </a:t>
            </a:r>
            <a:r>
              <a:rPr lang="en-US" dirty="0" err="1" smtClean="0"/>
              <a:t>etc</a:t>
            </a:r>
            <a:endParaRPr lang="en-US" dirty="0"/>
          </a:p>
          <a:p>
            <a:pPr lvl="1"/>
            <a:r>
              <a:rPr lang="en-US" dirty="0" smtClean="0"/>
              <a:t>These report to the Research Manager</a:t>
            </a:r>
          </a:p>
          <a:p>
            <a:r>
              <a:rPr lang="en-US" dirty="0" smtClean="0"/>
              <a:t>Faculty Finance Offices. Post-award management</a:t>
            </a:r>
          </a:p>
          <a:p>
            <a:pPr lvl="1"/>
            <a:r>
              <a:rPr lang="en-US" dirty="0" smtClean="0"/>
              <a:t>Have Business Support Managers and Business Support Officers specifically to look after externally funded research projects. Faculty Finance staff report to the Head of Finance and Planning</a:t>
            </a:r>
          </a:p>
        </p:txBody>
      </p:sp>
    </p:spTree>
    <p:extLst>
      <p:ext uri="{BB962C8B-B14F-4D97-AF65-F5344CB8AC3E}">
        <p14:creationId xmlns:p14="http://schemas.microsoft.com/office/powerpoint/2010/main" val="8130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structure - 3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49694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structure - 4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2071678"/>
            <a:ext cx="7565800" cy="4054485"/>
          </a:xfrm>
        </p:spPr>
        <p:txBody>
          <a:bodyPr/>
          <a:lstStyle/>
          <a:p>
            <a:r>
              <a:rPr lang="en-US" dirty="0" smtClean="0"/>
              <a:t>Researchers</a:t>
            </a:r>
          </a:p>
          <a:p>
            <a:pPr lvl="1"/>
            <a:r>
              <a:rPr lang="en-US" dirty="0" smtClean="0"/>
              <a:t>Undertake PDRs but usually also have a Personal Research Plan</a:t>
            </a:r>
          </a:p>
          <a:p>
            <a:pPr lvl="2"/>
            <a:r>
              <a:rPr lang="en-US" dirty="0" smtClean="0"/>
              <a:t>This usually covers a five year period and is reviewed every year</a:t>
            </a:r>
          </a:p>
          <a:p>
            <a:pPr lvl="2"/>
            <a:r>
              <a:rPr lang="en-US" dirty="0" smtClean="0"/>
              <a:t>The first two years tend to be very detailed</a:t>
            </a:r>
          </a:p>
          <a:p>
            <a:pPr lvl="2"/>
            <a:r>
              <a:rPr lang="en-US" dirty="0" smtClean="0"/>
              <a:t>The remaining years are increasingly vague and are worked up as time moves on</a:t>
            </a:r>
          </a:p>
          <a:p>
            <a:r>
              <a:rPr lang="en-US" dirty="0" smtClean="0"/>
              <a:t>Internal money</a:t>
            </a:r>
            <a:endParaRPr lang="en-US" dirty="0"/>
          </a:p>
          <a:p>
            <a:pPr lvl="1"/>
            <a:r>
              <a:rPr lang="en-US" dirty="0" smtClean="0"/>
              <a:t>The Pro V-C Research has funding from QR to allocate through the Central Research Fund (CRF)</a:t>
            </a:r>
            <a:endParaRPr lang="en-US" dirty="0"/>
          </a:p>
          <a:p>
            <a:pPr lvl="2"/>
            <a:r>
              <a:rPr lang="en-US" dirty="0" smtClean="0"/>
              <a:t>This is usually to kick-start of finish something and is meant to lead to an outcome (a bid to an external funder, an output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196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Systems - 1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1412776"/>
            <a:ext cx="7565800" cy="4713387"/>
          </a:xfrm>
        </p:spPr>
        <p:txBody>
          <a:bodyPr/>
          <a:lstStyle/>
          <a:p>
            <a:r>
              <a:rPr lang="en-US" dirty="0" err="1" smtClean="0"/>
              <a:t>pFACT</a:t>
            </a:r>
            <a:endParaRPr lang="en-US" dirty="0"/>
          </a:p>
          <a:p>
            <a:pPr lvl="1"/>
            <a:r>
              <a:rPr lang="en-US" dirty="0" smtClean="0"/>
              <a:t>Exists NOW and is an external service used to cost research applications and manage workflow to approve bids</a:t>
            </a:r>
          </a:p>
          <a:p>
            <a:pPr lvl="2"/>
            <a:r>
              <a:rPr lang="en-US" dirty="0" smtClean="0"/>
              <a:t>It has a limited shelf-life and we are trying to find how to replace</a:t>
            </a:r>
          </a:p>
          <a:p>
            <a:r>
              <a:rPr lang="en-US" dirty="0" err="1" smtClean="0"/>
              <a:t>Converis</a:t>
            </a:r>
            <a:r>
              <a:rPr lang="en-US" dirty="0" smtClean="0"/>
              <a:t> (CRIS)</a:t>
            </a:r>
          </a:p>
          <a:p>
            <a:pPr lvl="1"/>
            <a:r>
              <a:rPr lang="en-US" dirty="0" smtClean="0"/>
              <a:t>Is being formally launched in February 2015</a:t>
            </a:r>
          </a:p>
          <a:p>
            <a:pPr lvl="2"/>
            <a:r>
              <a:rPr lang="en-US" dirty="0" smtClean="0"/>
              <a:t>Holds staff data from HR; output data; will hold project data (both internally and externally funded). Is an external service</a:t>
            </a:r>
          </a:p>
          <a:p>
            <a:r>
              <a:rPr lang="en-US" dirty="0" err="1" smtClean="0"/>
              <a:t>Arkivum</a:t>
            </a:r>
            <a:endParaRPr lang="en-US" dirty="0"/>
          </a:p>
          <a:p>
            <a:pPr lvl="1"/>
            <a:r>
              <a:rPr lang="en-US" dirty="0" smtClean="0"/>
              <a:t>Data archiving system, copies encrypted data to tape, which is backed up and preserved in three separate places</a:t>
            </a:r>
            <a:endParaRPr lang="en-US" dirty="0"/>
          </a:p>
          <a:p>
            <a:pPr lvl="2"/>
            <a:r>
              <a:rPr lang="en-US" dirty="0" smtClean="0"/>
              <a:t>Just about to start an trial in two research groups in HLS, then to spreads across the Faculties on a pay-per-terabyte </a:t>
            </a:r>
            <a:r>
              <a:rPr lang="en-US" dirty="0"/>
              <a:t>basis. Is an external service</a:t>
            </a:r>
          </a:p>
          <a:p>
            <a:pPr marL="533400" lvl="2" indent="0">
              <a:buNone/>
            </a:pP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690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Systems - 2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1412776"/>
            <a:ext cx="7565800" cy="4713387"/>
          </a:xfrm>
        </p:spPr>
        <p:txBody>
          <a:bodyPr/>
          <a:lstStyle/>
          <a:p>
            <a:r>
              <a:rPr lang="en-US" dirty="0" smtClean="0"/>
              <a:t>Research Professional</a:t>
            </a:r>
            <a:endParaRPr lang="en-US" dirty="0"/>
          </a:p>
          <a:p>
            <a:pPr lvl="1"/>
            <a:r>
              <a:rPr lang="en-US" dirty="0" smtClean="0"/>
              <a:t>Exists NOW and is a subscription service that holds data on funding opportunities for research</a:t>
            </a:r>
          </a:p>
          <a:p>
            <a:pPr lvl="2"/>
            <a:r>
              <a:rPr lang="en-US" dirty="0" smtClean="0"/>
              <a:t>Also has a news and views section</a:t>
            </a:r>
          </a:p>
          <a:p>
            <a:r>
              <a:rPr lang="en-US" dirty="0" err="1" smtClean="0"/>
              <a:t>BEiTSY</a:t>
            </a:r>
            <a:r>
              <a:rPr lang="en-US" dirty="0" smtClean="0"/>
              <a:t> (</a:t>
            </a:r>
            <a:r>
              <a:rPr lang="en-US" u="sng" dirty="0" smtClean="0"/>
              <a:t>B</a:t>
            </a:r>
            <a:r>
              <a:rPr lang="en-US" dirty="0" smtClean="0"/>
              <a:t>rookes </a:t>
            </a:r>
            <a:r>
              <a:rPr lang="en-US" u="sng" dirty="0" smtClean="0"/>
              <a:t>E</a:t>
            </a:r>
            <a:r>
              <a:rPr lang="en-US" dirty="0" smtClean="0"/>
              <a:t>vidence of </a:t>
            </a:r>
            <a:r>
              <a:rPr lang="en-US" u="sng" dirty="0" smtClean="0"/>
              <a:t>I</a:t>
            </a:r>
            <a:r>
              <a:rPr lang="en-US" dirty="0" smtClean="0"/>
              <a:t>mpact </a:t>
            </a:r>
            <a:r>
              <a:rPr lang="en-US" u="sng" dirty="0" smtClean="0"/>
              <a:t>T</a:t>
            </a:r>
            <a:r>
              <a:rPr lang="en-US" dirty="0" smtClean="0"/>
              <a:t>racking </a:t>
            </a:r>
            <a:r>
              <a:rPr lang="en-US" u="sng" dirty="0" smtClean="0"/>
              <a:t>Sy</a:t>
            </a:r>
            <a:r>
              <a:rPr lang="en-US" dirty="0" smtClean="0"/>
              <a:t>stem)</a:t>
            </a:r>
          </a:p>
          <a:p>
            <a:pPr lvl="1"/>
            <a:r>
              <a:rPr lang="en-US" dirty="0" smtClean="0"/>
              <a:t>Is being developed internally – Emily’s talk will make it clearer why a system is needed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9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– what do all these </a:t>
            </a:r>
            <a:br>
              <a:rPr lang="en-US" dirty="0" smtClean="0"/>
            </a:br>
            <a:r>
              <a:rPr lang="en-US" dirty="0" smtClean="0"/>
              <a:t>people actually DO? - 1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1114" y="1556792"/>
            <a:ext cx="7565800" cy="4569371"/>
          </a:xfrm>
        </p:spPr>
        <p:txBody>
          <a:bodyPr/>
          <a:lstStyle/>
          <a:p>
            <a:r>
              <a:rPr lang="en-US" dirty="0" smtClean="0"/>
              <a:t>Support bids for funds</a:t>
            </a:r>
          </a:p>
          <a:p>
            <a:r>
              <a:rPr lang="en-US" dirty="0" smtClean="0"/>
              <a:t>2013-2014, the University bid for £</a:t>
            </a:r>
            <a:r>
              <a:rPr lang="en-US" dirty="0"/>
              <a:t>24.7M research </a:t>
            </a:r>
            <a:r>
              <a:rPr lang="en-US" dirty="0" smtClean="0"/>
              <a:t>projects </a:t>
            </a:r>
            <a:r>
              <a:rPr lang="en-US" dirty="0"/>
              <a:t>(275 </a:t>
            </a:r>
            <a:r>
              <a:rPr lang="en-US" dirty="0" err="1"/>
              <a:t>indiv</a:t>
            </a:r>
            <a:r>
              <a:rPr lang="en-US" dirty="0"/>
              <a:t> bids) and </a:t>
            </a:r>
            <a:r>
              <a:rPr lang="en-US" dirty="0" smtClean="0"/>
              <a:t>won £4.7M (77 </a:t>
            </a:r>
            <a:r>
              <a:rPr lang="en-US" dirty="0" err="1" smtClean="0"/>
              <a:t>indiv</a:t>
            </a:r>
            <a:r>
              <a:rPr lang="en-US" dirty="0" smtClean="0"/>
              <a:t> bids)</a:t>
            </a:r>
          </a:p>
          <a:p>
            <a:r>
              <a:rPr lang="en-US" dirty="0" smtClean="0"/>
              <a:t>What does bidding for funds mean?</a:t>
            </a:r>
          </a:p>
          <a:p>
            <a:pPr lvl="1"/>
            <a:r>
              <a:rPr lang="en-US" dirty="0" smtClean="0"/>
              <a:t>Asking funders to support a researcher’s </a:t>
            </a:r>
            <a:r>
              <a:rPr lang="en-US" dirty="0" err="1" smtClean="0"/>
              <a:t>programme</a:t>
            </a:r>
            <a:r>
              <a:rPr lang="en-US" dirty="0" smtClean="0"/>
              <a:t> of work. Usually means:</a:t>
            </a:r>
          </a:p>
          <a:p>
            <a:pPr lvl="2"/>
            <a:r>
              <a:rPr lang="en-US" dirty="0" smtClean="0"/>
              <a:t>Application form, including budget</a:t>
            </a:r>
          </a:p>
          <a:p>
            <a:pPr lvl="2"/>
            <a:r>
              <a:rPr lang="en-US" dirty="0" smtClean="0"/>
              <a:t>Case for support</a:t>
            </a:r>
          </a:p>
          <a:p>
            <a:pPr lvl="2"/>
            <a:r>
              <a:rPr lang="en-US" dirty="0" smtClean="0"/>
              <a:t>Justification of Resources</a:t>
            </a:r>
          </a:p>
          <a:p>
            <a:pPr lvl="2"/>
            <a:r>
              <a:rPr lang="en-US" dirty="0" smtClean="0"/>
              <a:t>Support letters from partners</a:t>
            </a:r>
          </a:p>
          <a:p>
            <a:pPr lvl="2"/>
            <a:r>
              <a:rPr lang="en-US" dirty="0" smtClean="0"/>
              <a:t>Agreement for the time involved</a:t>
            </a:r>
          </a:p>
          <a:p>
            <a:pPr marL="450000" lvl="2"/>
            <a:r>
              <a:rPr lang="en-US" dirty="0" smtClean="0"/>
              <a:t>All to the particular funder requirements and EVERY FUNDER HAS DIFFERENT REQUIREMENTS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45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18">
      <a:dk1>
        <a:srgbClr val="A2AD00"/>
      </a:dk1>
      <a:lt1>
        <a:srgbClr val="FFFFFF"/>
      </a:lt1>
      <a:dk2>
        <a:srgbClr val="000000"/>
      </a:dk2>
      <a:lt2>
        <a:srgbClr val="36424A"/>
      </a:lt2>
      <a:accent1>
        <a:srgbClr val="A2AD00"/>
      </a:accent1>
      <a:accent2>
        <a:srgbClr val="970074"/>
      </a:accent2>
      <a:accent3>
        <a:srgbClr val="C90044"/>
      </a:accent3>
      <a:accent4>
        <a:srgbClr val="EDB700"/>
      </a:accent4>
      <a:accent5>
        <a:srgbClr val="00338E"/>
      </a:accent5>
      <a:accent6>
        <a:srgbClr val="00693E"/>
      </a:accent6>
      <a:hlink>
        <a:srgbClr val="A2AD00"/>
      </a:hlink>
      <a:folHlink>
        <a:srgbClr val="36424A"/>
      </a:folHlink>
    </a:clrScheme>
    <a:fontScheme name="Custom 6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1295</Words>
  <Application>Microsoft Office PowerPoint</Application>
  <PresentationFormat>On-screen Show (4:3)</PresentationFormat>
  <Paragraphs>178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Custom Design</vt:lpstr>
      <vt:lpstr>Research at Oxford Brookes</vt:lpstr>
      <vt:lpstr>Research at Oxford Brookes</vt:lpstr>
      <vt:lpstr>Research structure - 1</vt:lpstr>
      <vt:lpstr>Research structure - 2</vt:lpstr>
      <vt:lpstr>Research structure - 3</vt:lpstr>
      <vt:lpstr>Research structure - 4</vt:lpstr>
      <vt:lpstr>Research Systems - 1</vt:lpstr>
      <vt:lpstr>Research Systems - 2</vt:lpstr>
      <vt:lpstr>Research – what do all these  people actually DO? - 1</vt:lpstr>
      <vt:lpstr>Research – what do all these  people actually DO? - 2</vt:lpstr>
      <vt:lpstr>Research – what do all these  people actually DO? - 3</vt:lpstr>
      <vt:lpstr>Research – what do all these  people actually DO? - 4</vt:lpstr>
      <vt:lpstr>Research ExcellEnce FrAmework</vt:lpstr>
      <vt:lpstr>REF data</vt:lpstr>
      <vt:lpstr>The REF – so what?</vt:lpstr>
      <vt:lpstr>Research STUDENTS</vt:lpstr>
      <vt:lpstr>Future Areas of development</vt:lpstr>
    </vt:vector>
  </TitlesOfParts>
  <Company>RADFORD WALLIS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OBU Template</dc:title>
  <dc:creator>Lana</dc:creator>
  <dc:description>Eyeful Presentations</dc:description>
  <cp:lastModifiedBy>Administrator</cp:lastModifiedBy>
  <cp:revision>78</cp:revision>
  <dcterms:created xsi:type="dcterms:W3CDTF">2011-07-14T13:56:01Z</dcterms:created>
  <dcterms:modified xsi:type="dcterms:W3CDTF">2015-02-18T13:11:50Z</dcterms:modified>
</cp:coreProperties>
</file>