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Ultra"/>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Ultr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760"/>
              <a:buFont typeface="Arial"/>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bd8daa34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bd8daa34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640"/>
              </a:spcBef>
              <a:spcAft>
                <a:spcPts val="0"/>
              </a:spcAft>
              <a:buSzPts val="1400"/>
              <a:buFont typeface="Calibri"/>
              <a:buChar char="●"/>
            </a:pPr>
            <a:r>
              <a:rPr lang="en-GB" sz="1400">
                <a:latin typeface="Calibri"/>
                <a:ea typeface="Calibri"/>
                <a:cs typeface="Calibri"/>
                <a:sym typeface="Calibri"/>
              </a:rPr>
              <a:t>Some students in the initial survey were taking Introduction to Human Geography as a module but their degree was in another subject e.g. Anthropology, Politics, International Relations, Sociology</a:t>
            </a:r>
            <a:endParaRPr sz="1400">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sz="1400">
                <a:latin typeface="Calibri"/>
                <a:ea typeface="Calibri"/>
                <a:cs typeface="Calibri"/>
                <a:sym typeface="Calibri"/>
              </a:rPr>
              <a:t>The overall trend in responses show an increase in confidence across the entire skillset investigated, with a 23% increase (from 27% to 50%) in students who felt they were "confident with lots of experience"</a:t>
            </a:r>
            <a:endParaRPr sz="14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b708832db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b708832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B</a:t>
            </a:r>
            <a:r>
              <a:rPr lang="en-GB" sz="1400"/>
              <a:t>lue segment is “confident, lots of experience” and it has grown significantly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b708832db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b708832d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S</a:t>
            </a:r>
            <a:r>
              <a:rPr lang="en-GB" sz="1400"/>
              <a:t>elf assessment did provoke students to reflect on their strengths and weaknesses and provide a sense of direction for them to access further information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highlight>
                  <a:srgbClr val="FFFFFF"/>
                </a:highlight>
              </a:rPr>
              <a:t>Self assessment is an indicator but does not tell us everything - it needs to be weighed, can't always be relied upon, are personal and subjective (others may disagree, we may rate ourselves to highly/harshly, our perspective may change etc. </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sz="1400"/>
              <a:t>Discussion</a:t>
            </a:r>
            <a:endParaRPr sz="1400"/>
          </a:p>
          <a:p>
            <a:pPr indent="0" lvl="0" marL="0" rtl="0" algn="l">
              <a:spcBef>
                <a:spcPts val="0"/>
              </a:spcBef>
              <a:spcAft>
                <a:spcPts val="0"/>
              </a:spcAft>
              <a:buClr>
                <a:schemeClr val="dk1"/>
              </a:buClr>
              <a:buSzPts val="1100"/>
              <a:buFont typeface="Arial"/>
              <a:buNone/>
            </a:pPr>
            <a:r>
              <a:rPr lang="en-GB" sz="1400"/>
              <a:t>- First cohort of data suggest that embedding employability and library skill sessions into compulsory modules results in a strong development of those skill over the first two years of university study among geography students.</a:t>
            </a:r>
            <a:endParaRPr sz="1400"/>
          </a:p>
          <a:p>
            <a:pPr indent="0" lvl="0" marL="0" rtl="0" algn="l">
              <a:spcBef>
                <a:spcPts val="0"/>
              </a:spcBef>
              <a:spcAft>
                <a:spcPts val="0"/>
              </a:spcAft>
              <a:buClr>
                <a:schemeClr val="dk1"/>
              </a:buClr>
              <a:buSzPts val="1100"/>
              <a:buFont typeface="Arial"/>
              <a:buNone/>
            </a:pPr>
            <a:r>
              <a:rPr lang="en-GB" sz="1400"/>
              <a:t>- It is clear that some skills are more readily developed than others, thus this can be used to guide future skills session content, and perhaps broader teaching perspectives across the subject. For example, use of referencing software exhibits an increase in perceived skill level, but is still very low in confidence overall across the cohort.</a:t>
            </a:r>
            <a:endParaRPr sz="1400"/>
          </a:p>
          <a:p>
            <a:pPr indent="0" lvl="0" marL="0" rtl="0" algn="l">
              <a:spcBef>
                <a:spcPts val="0"/>
              </a:spcBef>
              <a:spcAft>
                <a:spcPts val="0"/>
              </a:spcAft>
              <a:buClr>
                <a:schemeClr val="dk1"/>
              </a:buClr>
              <a:buSzPts val="1100"/>
              <a:buFont typeface="Arial"/>
              <a:buNone/>
            </a:pPr>
            <a:r>
              <a:rPr lang="en-GB" sz="1400"/>
              <a:t>- A limitation of this work is the response rate of geography students - just 25% participated in both audits. A greater response rate would help shape future sessions better, although it could be argues that those who participated are the students who are the most engaged, thus we are tailoring to their preferences, and are the most likely to respond positively to this targeted approach.</a:t>
            </a:r>
            <a:endParaRPr sz="1400"/>
          </a:p>
          <a:p>
            <a:pPr indent="0" lvl="0" marL="0" rtl="0" algn="l">
              <a:spcBef>
                <a:spcPts val="0"/>
              </a:spcBef>
              <a:spcAft>
                <a:spcPts val="0"/>
              </a:spcAft>
              <a:buClr>
                <a:schemeClr val="dk1"/>
              </a:buClr>
              <a:buSzPts val="1100"/>
              <a:buFont typeface="Arial"/>
              <a:buNone/>
            </a:pPr>
            <a:r>
              <a:rPr lang="en-GB" sz="1400"/>
              <a:t>- It is not possible from these data to determine whether students would have developed these skills independently of the embedded skills sessions, however, it is not ethical to disadvantage a control group by withholding such skills sessions from their degree study.</a:t>
            </a:r>
            <a:endParaRPr sz="14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3bc366d2c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bc366d2c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b708832d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b708832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CLASS (Careers and Library Audit of Student Success) is a collaboration between Geography, Learning Resources and Careers.  </a:t>
            </a:r>
            <a:endParaRPr sz="1400">
              <a:latin typeface="Calibri"/>
              <a:ea typeface="Calibri"/>
              <a:cs typeface="Calibri"/>
              <a:sym typeface="Calibri"/>
            </a:endParaRPr>
          </a:p>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The project involved undergraduates completing a self audit questionnaire to rate core skills in information literacy and career readiness in their first and second years. By repeating the audit in the second year, staff and students can monitor any progress that has occurred.</a:t>
            </a:r>
            <a:endParaRPr sz="1400">
              <a:latin typeface="Calibri"/>
              <a:ea typeface="Calibri"/>
              <a:cs typeface="Calibri"/>
              <a:sym typeface="Calibri"/>
            </a:endParaRPr>
          </a:p>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Throughout the two years, colleagues from the Library and Careers embedded targeted, bitesize skills sessions into compulsory geography modules. These sessions formed part of the timetabled sessions for modules, so students could clearly see the relationship between them and their assessed work.</a:t>
            </a:r>
            <a:endParaRPr sz="1400">
              <a:latin typeface="Calibri"/>
              <a:ea typeface="Calibri"/>
              <a:cs typeface="Calibri"/>
              <a:sym typeface="Calibri"/>
            </a:endParaRPr>
          </a:p>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The project team wanted to break down the perceived barriers between ‘skills for my assignments’ and transferable ‘employability skills’, which is why the involvement of both the Library and Careers is critical.</a:t>
            </a:r>
            <a:endParaRPr sz="1400">
              <a:latin typeface="Calibri"/>
              <a:ea typeface="Calibri"/>
              <a:cs typeface="Calibri"/>
              <a:sym typeface="Calibri"/>
            </a:endParaRPr>
          </a:p>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This session will explore the findings from the CLASS project and discuss what happens next.  Participants will hear about preliminary results of the audit and have the opportunity to consider adapting the CLASS audit for work with their own students.</a:t>
            </a:r>
            <a:endParaRPr sz="14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b708832d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b708832d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600"/>
              </a:spcBef>
              <a:spcAft>
                <a:spcPts val="0"/>
              </a:spcAft>
              <a:buClr>
                <a:schemeClr val="dk1"/>
              </a:buClr>
              <a:buSzPts val="1100"/>
              <a:buFont typeface="Arial"/>
              <a:buNone/>
            </a:pPr>
            <a:r>
              <a:rPr lang="en-GB" sz="1400"/>
              <a:t>Skills developed within Geography viewed as central to graduate employment.</a:t>
            </a:r>
            <a:endParaRPr sz="1400"/>
          </a:p>
          <a:p>
            <a:pPr indent="0" lvl="0" marL="0" rtl="0" algn="l">
              <a:spcBef>
                <a:spcPts val="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b708832db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b708832d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Clr>
                <a:schemeClr val="dk1"/>
              </a:buClr>
              <a:buSzPts val="1100"/>
              <a:buFont typeface="Arial"/>
              <a:buNone/>
            </a:pPr>
            <a:r>
              <a:rPr lang="en-GB" sz="1400">
                <a:latin typeface="Calibri"/>
                <a:ea typeface="Calibri"/>
                <a:cs typeface="Calibri"/>
                <a:sym typeface="Calibri"/>
              </a:rPr>
              <a:t>S</a:t>
            </a:r>
            <a:r>
              <a:rPr lang="en-GB" sz="1400">
                <a:latin typeface="Calibri"/>
                <a:ea typeface="Calibri"/>
                <a:cs typeface="Calibri"/>
                <a:sym typeface="Calibri"/>
              </a:rPr>
              <a:t>essions had a careers or library focus and were embedded in modules. </a:t>
            </a:r>
            <a:endParaRPr sz="1400">
              <a:latin typeface="Calibri"/>
              <a:ea typeface="Calibri"/>
              <a:cs typeface="Calibri"/>
              <a:sym typeface="Calibri"/>
            </a:endParaRPr>
          </a:p>
          <a:p>
            <a:pPr indent="0" lvl="0" marL="0" rtl="0" algn="l">
              <a:spcBef>
                <a:spcPts val="640"/>
              </a:spcBef>
              <a:spcAft>
                <a:spcPts val="0"/>
              </a:spcAft>
              <a:buClr>
                <a:schemeClr val="dk1"/>
              </a:buClr>
              <a:buSzPts val="1100"/>
              <a:buFont typeface="Arial"/>
              <a:buNone/>
            </a:pPr>
            <a:r>
              <a:rPr lang="en-GB" sz="1400">
                <a:latin typeface="Calibri"/>
                <a:ea typeface="Calibri"/>
                <a:cs typeface="Calibri"/>
                <a:sym typeface="Calibri"/>
              </a:rPr>
              <a:t>Geography lends itself well to this project because of the field trip and the associated skills development</a:t>
            </a:r>
            <a:endParaRPr sz="1400">
              <a:latin typeface="Calibri"/>
              <a:ea typeface="Calibri"/>
              <a:cs typeface="Calibri"/>
              <a:sym typeface="Calibri"/>
            </a:endParaRPr>
          </a:p>
          <a:p>
            <a:pPr indent="0" lvl="0" marL="0" rtl="0" algn="l">
              <a:spcBef>
                <a:spcPts val="640"/>
              </a:spcBef>
              <a:spcAft>
                <a:spcPts val="0"/>
              </a:spcAft>
              <a:buClr>
                <a:schemeClr val="dk1"/>
              </a:buClr>
              <a:buSzPts val="1100"/>
              <a:buFont typeface="Arial"/>
              <a:buNone/>
            </a:pPr>
            <a:r>
              <a:t/>
            </a:r>
            <a:endParaRPr sz="1400">
              <a:latin typeface="Calibri"/>
              <a:ea typeface="Calibri"/>
              <a:cs typeface="Calibri"/>
              <a:sym typeface="Calibri"/>
            </a:endParaRPr>
          </a:p>
          <a:p>
            <a:pPr indent="0" lvl="0" marL="0" rtl="0" algn="l">
              <a:spcBef>
                <a:spcPts val="640"/>
              </a:spcBef>
              <a:spcAft>
                <a:spcPts val="0"/>
              </a:spcAft>
              <a:buClr>
                <a:schemeClr val="dk1"/>
              </a:buClr>
              <a:buSzPts val="1100"/>
              <a:buFont typeface="Arial"/>
              <a:buNone/>
            </a:pPr>
            <a:r>
              <a:rPr lang="en-GB" sz="1400">
                <a:latin typeface="Calibri"/>
                <a:ea typeface="Calibri"/>
                <a:cs typeface="Calibri"/>
                <a:sym typeface="Calibri"/>
              </a:rPr>
              <a:t>The balance between library and careers varies across the 3 year degree course:</a:t>
            </a:r>
            <a:endParaRPr sz="1400">
              <a:latin typeface="Calibri"/>
              <a:ea typeface="Calibri"/>
              <a:cs typeface="Calibri"/>
              <a:sym typeface="Calibri"/>
            </a:endParaRPr>
          </a:p>
          <a:p>
            <a:pPr indent="0" lvl="0" marL="0" rtl="0" algn="l">
              <a:spcBef>
                <a:spcPts val="640"/>
              </a:spcBef>
              <a:spcAft>
                <a:spcPts val="0"/>
              </a:spcAft>
              <a:buClr>
                <a:schemeClr val="dk1"/>
              </a:buClr>
              <a:buSzPts val="1100"/>
              <a:buFont typeface="Arial"/>
              <a:buNone/>
            </a:pPr>
            <a:r>
              <a:t/>
            </a:r>
            <a:endParaRPr sz="1400">
              <a:latin typeface="Calibri"/>
              <a:ea typeface="Calibri"/>
              <a:cs typeface="Calibri"/>
              <a:sym typeface="Calibri"/>
            </a:endParaRPr>
          </a:p>
          <a:p>
            <a:pPr indent="0" lvl="0" marL="0" rtl="0" algn="l">
              <a:spcBef>
                <a:spcPts val="0"/>
              </a:spcBef>
              <a:spcAft>
                <a:spcPts val="0"/>
              </a:spcAft>
              <a:buNone/>
            </a:pPr>
            <a:r>
              <a:rPr lang="en-GB" sz="1400">
                <a:latin typeface="Calibri"/>
                <a:ea typeface="Calibri"/>
                <a:cs typeface="Calibri"/>
                <a:sym typeface="Calibri"/>
              </a:rPr>
              <a:t>Year 2: Geography has a compulsory double module where students learn research methods and carry out fieldwork overseas in groups. Year 3 more specialised and fragmented</a:t>
            </a:r>
            <a:endParaRPr sz="14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3be2962f4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be2962f4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See how the skills are scaffolded as students progress through the course.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3c509c536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c509c53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b708832d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b708832d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Audit was introduced in class. Link to form then shared on Moodle and by email. Follow-up email by Student Support Coordinator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Students rating their confidence to help them reflect - and inform us where they feel they are lacking in ability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intend that the questionnaire is re-visited in 2nd year so that it informs the student journey in developing these skills</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sz="1400"/>
              <a:t>Significance of the word ‘yet’ in ‘I don’t have this skill yet’</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GB" sz="1400"/>
              <a:t>Self assessment carries pros/cons and has limitations - in a short session today we are focusing on what we have done.</a:t>
            </a:r>
            <a:endParaRPr sz="1400"/>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bc366d2c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c366d2c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Charlie and Liz identified essential </a:t>
            </a:r>
            <a:r>
              <a:rPr b="1" lang="en-GB" sz="1400"/>
              <a:t>library / research skills</a:t>
            </a:r>
            <a:r>
              <a:rPr lang="en-GB" sz="1400"/>
              <a:t> and</a:t>
            </a:r>
            <a:r>
              <a:rPr b="1" lang="en-GB" sz="1400"/>
              <a:t> skills relevant to future employability</a:t>
            </a:r>
            <a:r>
              <a:rPr lang="en-GB" sz="1400"/>
              <a:t> from a range of sources</a:t>
            </a:r>
            <a:endParaRPr sz="1400"/>
          </a:p>
          <a:p>
            <a:pPr indent="-317500" lvl="0" marL="457200" rtl="0" algn="l">
              <a:spcBef>
                <a:spcPts val="0"/>
              </a:spcBef>
              <a:spcAft>
                <a:spcPts val="0"/>
              </a:spcAft>
              <a:buSzPts val="1400"/>
              <a:buChar char="●"/>
            </a:pPr>
            <a:r>
              <a:rPr lang="en-GB" sz="1400"/>
              <a:t>Given challenge to self-evaluate skills and confidence across 50 areas</a:t>
            </a:r>
            <a:endParaRPr sz="1400"/>
          </a:p>
          <a:p>
            <a:pPr indent="-317500" lvl="0" marL="457200" rtl="0" algn="l">
              <a:spcBef>
                <a:spcPts val="0"/>
              </a:spcBef>
              <a:spcAft>
                <a:spcPts val="0"/>
              </a:spcAft>
              <a:buSzPts val="1400"/>
              <a:buChar char="●"/>
            </a:pPr>
            <a:r>
              <a:rPr lang="en-GB" sz="1400"/>
              <a:t>Questions will be shared via handout - referring to how we designed this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c509c536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509c536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Charlie and Liz identified essential </a:t>
            </a:r>
            <a:r>
              <a:rPr b="1" lang="en-GB" sz="1400"/>
              <a:t>library / research skills</a:t>
            </a:r>
            <a:r>
              <a:rPr lang="en-GB" sz="1400"/>
              <a:t> and</a:t>
            </a:r>
            <a:r>
              <a:rPr b="1" lang="en-GB" sz="1400"/>
              <a:t> skills relevant to future employability</a:t>
            </a:r>
            <a:r>
              <a:rPr lang="en-GB" sz="1400"/>
              <a:t> from a range of sources</a:t>
            </a:r>
            <a:endParaRPr sz="1400"/>
          </a:p>
          <a:p>
            <a:pPr indent="-317500" lvl="0" marL="457200" rtl="0" algn="l">
              <a:spcBef>
                <a:spcPts val="0"/>
              </a:spcBef>
              <a:spcAft>
                <a:spcPts val="0"/>
              </a:spcAft>
              <a:buSzPts val="1400"/>
              <a:buChar char="●"/>
            </a:pPr>
            <a:r>
              <a:rPr lang="en-GB" sz="1400"/>
              <a:t>Given challenge to self-evaluate skills and confidence across 50 areas</a:t>
            </a:r>
            <a:endParaRPr sz="1400"/>
          </a:p>
          <a:p>
            <a:pPr indent="-317500" lvl="0" marL="457200" rtl="0" algn="l">
              <a:spcBef>
                <a:spcPts val="0"/>
              </a:spcBef>
              <a:spcAft>
                <a:spcPts val="0"/>
              </a:spcAft>
              <a:buSzPts val="1400"/>
              <a:buChar char="●"/>
            </a:pPr>
            <a:r>
              <a:rPr lang="en-GB" sz="1400"/>
              <a:t>Questions will be shared via handout - referring to how we designed this</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67000"/>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395536" y="548680"/>
            <a:ext cx="8280920" cy="1965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GB" sz="3959" u="none" cap="none" strike="noStrike">
                <a:solidFill>
                  <a:schemeClr val="dk1"/>
                </a:solidFill>
                <a:latin typeface="Calibri"/>
                <a:ea typeface="Calibri"/>
                <a:cs typeface="Calibri"/>
                <a:sym typeface="Calibri"/>
              </a:rPr>
              <a:t>Within CLASS: an embedded curricular approach to the Careers and Library Audit of Student Success in Geography</a:t>
            </a:r>
            <a:endParaRPr/>
          </a:p>
        </p:txBody>
      </p:sp>
      <p:sp>
        <p:nvSpPr>
          <p:cNvPr id="85" name="Google Shape;85;p13"/>
          <p:cNvSpPr txBox="1"/>
          <p:nvPr>
            <p:ph idx="1" type="subTitle"/>
          </p:nvPr>
        </p:nvSpPr>
        <p:spPr>
          <a:xfrm>
            <a:off x="1259632" y="5517232"/>
            <a:ext cx="6400800" cy="1270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3200"/>
              <a:buFont typeface="Arial"/>
              <a:buNone/>
            </a:pPr>
            <a:r>
              <a:rPr b="0" i="0" lang="en-GB" sz="3200" u="none" cap="none" strike="noStrike">
                <a:solidFill>
                  <a:schemeClr val="lt1"/>
                </a:solidFill>
                <a:latin typeface="Calibri"/>
                <a:ea typeface="Calibri"/>
                <a:cs typeface="Calibri"/>
                <a:sym typeface="Calibri"/>
              </a:rPr>
              <a:t>Charlie Brampton, Wes Fraser, </a:t>
            </a:r>
            <a:endParaRPr b="0" i="0" sz="3200" u="none" cap="none" strike="noStrike">
              <a:solidFill>
                <a:schemeClr val="lt1"/>
              </a:solidFill>
              <a:latin typeface="Calibri"/>
              <a:ea typeface="Calibri"/>
              <a:cs typeface="Calibri"/>
              <a:sym typeface="Calibri"/>
            </a:endParaRPr>
          </a:p>
          <a:p>
            <a:pPr indent="0" lvl="0" marL="0" marR="0" rtl="0" algn="ctr">
              <a:spcBef>
                <a:spcPts val="0"/>
              </a:spcBef>
              <a:spcAft>
                <a:spcPts val="0"/>
              </a:spcAft>
              <a:buClr>
                <a:schemeClr val="lt1"/>
              </a:buClr>
              <a:buSzPts val="3200"/>
              <a:buFont typeface="Arial"/>
              <a:buNone/>
            </a:pPr>
            <a:r>
              <a:rPr b="0" i="0" lang="en-GB" sz="3200" u="none" cap="none" strike="noStrike">
                <a:solidFill>
                  <a:schemeClr val="lt1"/>
                </a:solidFill>
                <a:latin typeface="Calibri"/>
                <a:ea typeface="Calibri"/>
                <a:cs typeface="Calibri"/>
                <a:sym typeface="Calibri"/>
              </a:rPr>
              <a:t>Pete Smillie and Helen Walkington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000000"/>
                </a:solidFill>
              </a:rPr>
              <a:t>The respondents</a:t>
            </a:r>
            <a:endParaRPr>
              <a:solidFill>
                <a:srgbClr val="000000"/>
              </a:solidFill>
            </a:endParaRPr>
          </a:p>
        </p:txBody>
      </p:sp>
      <p:sp>
        <p:nvSpPr>
          <p:cNvPr id="148" name="Google Shape;148;p22"/>
          <p:cNvSpPr txBox="1"/>
          <p:nvPr>
            <p:ph idx="1" type="body"/>
          </p:nvPr>
        </p:nvSpPr>
        <p:spPr>
          <a:xfrm>
            <a:off x="457200" y="1228000"/>
            <a:ext cx="8229600" cy="5128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GB" sz="2800">
                <a:solidFill>
                  <a:srgbClr val="000000"/>
                </a:solidFill>
              </a:rPr>
              <a:t>Survey 1 - Semester 1 of 1st year:</a:t>
            </a:r>
            <a:endParaRPr sz="2800">
              <a:solidFill>
                <a:srgbClr val="000000"/>
              </a:solidFill>
            </a:endParaRPr>
          </a:p>
          <a:p>
            <a:pPr indent="-406400" lvl="0" marL="457200" rtl="0" algn="l">
              <a:spcBef>
                <a:spcPts val="640"/>
              </a:spcBef>
              <a:spcAft>
                <a:spcPts val="0"/>
              </a:spcAft>
              <a:buClr>
                <a:srgbClr val="000000"/>
              </a:buClr>
              <a:buSzPts val="2800"/>
              <a:buChar char="•"/>
            </a:pPr>
            <a:r>
              <a:rPr lang="en-GB" sz="2800">
                <a:solidFill>
                  <a:srgbClr val="000000"/>
                </a:solidFill>
              </a:rPr>
              <a:t>Survey was open to 141 students </a:t>
            </a:r>
            <a:br>
              <a:rPr lang="en-GB" sz="2800">
                <a:solidFill>
                  <a:srgbClr val="000000"/>
                </a:solidFill>
              </a:rPr>
            </a:br>
            <a:r>
              <a:rPr lang="en-GB" sz="2800">
                <a:solidFill>
                  <a:srgbClr val="000000"/>
                </a:solidFill>
              </a:rPr>
              <a:t>(</a:t>
            </a:r>
            <a:r>
              <a:rPr lang="en-GB" sz="2800"/>
              <a:t>97 were </a:t>
            </a:r>
            <a:r>
              <a:rPr lang="en-GB" sz="2800"/>
              <a:t>G</a:t>
            </a:r>
            <a:r>
              <a:rPr lang="en-GB" sz="2800"/>
              <a:t>eographers</a:t>
            </a:r>
            <a:r>
              <a:rPr lang="en-GB" sz="2800"/>
              <a:t>)</a:t>
            </a:r>
            <a:endParaRPr sz="2800">
              <a:solidFill>
                <a:srgbClr val="000000"/>
              </a:solidFill>
            </a:endParaRPr>
          </a:p>
          <a:p>
            <a:pPr indent="-406400" lvl="0" marL="457200" rtl="0" algn="l">
              <a:spcBef>
                <a:spcPts val="0"/>
              </a:spcBef>
              <a:spcAft>
                <a:spcPts val="0"/>
              </a:spcAft>
              <a:buClr>
                <a:srgbClr val="000000"/>
              </a:buClr>
              <a:buSzPts val="2800"/>
              <a:buChar char="•"/>
            </a:pPr>
            <a:r>
              <a:rPr lang="en-GB" sz="2800"/>
              <a:t>59 responded (42% response) </a:t>
            </a:r>
            <a:br>
              <a:rPr lang="en-GB" sz="2800"/>
            </a:br>
            <a:r>
              <a:rPr lang="en-GB" sz="2800">
                <a:solidFill>
                  <a:srgbClr val="000000"/>
                </a:solidFill>
              </a:rPr>
              <a:t>(Geographers: 61% response rate).</a:t>
            </a:r>
            <a:endParaRPr sz="2800">
              <a:solidFill>
                <a:srgbClr val="000000"/>
              </a:solidFill>
            </a:endParaRPr>
          </a:p>
          <a:p>
            <a:pPr indent="0" lvl="0" marL="0" rtl="0" algn="l">
              <a:spcBef>
                <a:spcPts val="640"/>
              </a:spcBef>
              <a:spcAft>
                <a:spcPts val="0"/>
              </a:spcAft>
              <a:buClr>
                <a:schemeClr val="dk1"/>
              </a:buClr>
              <a:buSzPts val="1100"/>
              <a:buFont typeface="Arial"/>
              <a:buNone/>
            </a:pPr>
            <a:r>
              <a:rPr lang="en-GB" sz="2800">
                <a:solidFill>
                  <a:srgbClr val="000000"/>
                </a:solidFill>
              </a:rPr>
              <a:t>Survey 2 - Semester 2 in 2nd year:</a:t>
            </a:r>
            <a:endParaRPr sz="2800">
              <a:solidFill>
                <a:srgbClr val="000000"/>
              </a:solidFill>
            </a:endParaRPr>
          </a:p>
          <a:p>
            <a:pPr indent="-406400" lvl="0" marL="457200" rtl="0" algn="l">
              <a:spcBef>
                <a:spcPts val="640"/>
              </a:spcBef>
              <a:spcAft>
                <a:spcPts val="0"/>
              </a:spcAft>
              <a:buClr>
                <a:srgbClr val="000000"/>
              </a:buClr>
              <a:buSzPts val="2800"/>
              <a:buChar char="•"/>
            </a:pPr>
            <a:r>
              <a:rPr lang="en-GB" sz="2800">
                <a:solidFill>
                  <a:srgbClr val="000000"/>
                </a:solidFill>
              </a:rPr>
              <a:t>Survey open to 95 students </a:t>
            </a:r>
            <a:br>
              <a:rPr lang="en-GB" sz="2800">
                <a:solidFill>
                  <a:srgbClr val="000000"/>
                </a:solidFill>
              </a:rPr>
            </a:br>
            <a:r>
              <a:rPr lang="en-GB" sz="2800">
                <a:solidFill>
                  <a:srgbClr val="000000"/>
                </a:solidFill>
              </a:rPr>
              <a:t>(all were Geographers)</a:t>
            </a:r>
            <a:endParaRPr sz="2800">
              <a:solidFill>
                <a:srgbClr val="000000"/>
              </a:solidFill>
            </a:endParaRPr>
          </a:p>
          <a:p>
            <a:pPr indent="-406400" lvl="0" marL="457200" rtl="0" algn="l">
              <a:spcBef>
                <a:spcPts val="0"/>
              </a:spcBef>
              <a:spcAft>
                <a:spcPts val="0"/>
              </a:spcAft>
              <a:buClr>
                <a:srgbClr val="000000"/>
              </a:buClr>
              <a:buSzPts val="2800"/>
              <a:buChar char="•"/>
            </a:pPr>
            <a:r>
              <a:rPr lang="en-GB" sz="2800">
                <a:solidFill>
                  <a:srgbClr val="000000"/>
                </a:solidFill>
              </a:rPr>
              <a:t>41 responses were received (43% response rate).</a:t>
            </a:r>
            <a:endParaRPr sz="2800">
              <a:solidFill>
                <a:srgbClr val="000000"/>
              </a:solidFill>
            </a:endParaRPr>
          </a:p>
          <a:p>
            <a:pPr indent="-406400" lvl="0" marL="457200" rtl="0" algn="l">
              <a:spcBef>
                <a:spcPts val="0"/>
              </a:spcBef>
              <a:spcAft>
                <a:spcPts val="0"/>
              </a:spcAft>
              <a:buClr>
                <a:srgbClr val="000000"/>
              </a:buClr>
              <a:buSzPts val="2800"/>
              <a:buChar char="•"/>
            </a:pPr>
            <a:r>
              <a:rPr lang="en-GB" sz="2800">
                <a:solidFill>
                  <a:srgbClr val="000000"/>
                </a:solidFill>
              </a:rPr>
              <a:t>24 geography students participated in both initial and follow-up audits (25% response rate).</a:t>
            </a:r>
            <a:endParaRPr sz="2800">
              <a:solidFill>
                <a:srgbClr val="000000"/>
              </a:solidFill>
            </a:endParaRPr>
          </a:p>
          <a:p>
            <a:pPr indent="0" lvl="0" marL="0" rtl="0" algn="l">
              <a:spcBef>
                <a:spcPts val="640"/>
              </a:spcBef>
              <a:spcAft>
                <a:spcPts val="0"/>
              </a:spcAft>
              <a:buClr>
                <a:schemeClr val="dk1"/>
              </a:buClr>
              <a:buSzPts val="1100"/>
              <a:buFont typeface="Arial"/>
              <a:buNone/>
            </a:pPr>
            <a:r>
              <a:t/>
            </a:r>
            <a:endParaRPr/>
          </a:p>
          <a:p>
            <a:pPr indent="0" lvl="0" marL="0" rtl="0" algn="l">
              <a:spcBef>
                <a:spcPts val="640"/>
              </a:spcBef>
              <a:spcAft>
                <a:spcPts val="0"/>
              </a:spcAft>
              <a:buNone/>
            </a:pPr>
            <a:r>
              <a:t/>
            </a:r>
            <a:endParaRPr/>
          </a:p>
        </p:txBody>
      </p:sp>
      <p:pic>
        <p:nvPicPr>
          <p:cNvPr id="149" name="Google Shape;149;p22"/>
          <p:cNvPicPr preferRelativeResize="0"/>
          <p:nvPr/>
        </p:nvPicPr>
        <p:blipFill rotWithShape="1">
          <a:blip r:embed="rId3">
            <a:alphaModFix/>
          </a:blip>
          <a:srcRect b="18535" l="11512" r="50330" t="34680"/>
          <a:stretch/>
        </p:blipFill>
        <p:spPr>
          <a:xfrm>
            <a:off x="6150550" y="274650"/>
            <a:ext cx="2776901" cy="191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3" title="Chart"/>
          <p:cNvPicPr preferRelativeResize="0"/>
          <p:nvPr/>
        </p:nvPicPr>
        <p:blipFill rotWithShape="1">
          <a:blip r:embed="rId3">
            <a:alphaModFix/>
          </a:blip>
          <a:srcRect b="27147" l="33678" r="29978" t="3243"/>
          <a:stretch/>
        </p:blipFill>
        <p:spPr>
          <a:xfrm>
            <a:off x="2177862" y="319350"/>
            <a:ext cx="2106425" cy="2780475"/>
          </a:xfrm>
          <a:prstGeom prst="rect">
            <a:avLst/>
          </a:prstGeom>
          <a:noFill/>
          <a:ln>
            <a:noFill/>
          </a:ln>
        </p:spPr>
      </p:pic>
      <p:pic>
        <p:nvPicPr>
          <p:cNvPr id="155" name="Google Shape;155;p23" title="Chart"/>
          <p:cNvPicPr preferRelativeResize="0"/>
          <p:nvPr/>
        </p:nvPicPr>
        <p:blipFill rotWithShape="1">
          <a:blip r:embed="rId4">
            <a:alphaModFix/>
          </a:blip>
          <a:srcRect b="26373" l="31635" r="27833" t="1507"/>
          <a:stretch/>
        </p:blipFill>
        <p:spPr>
          <a:xfrm>
            <a:off x="5746725" y="206400"/>
            <a:ext cx="2576049" cy="2844875"/>
          </a:xfrm>
          <a:prstGeom prst="rect">
            <a:avLst/>
          </a:prstGeom>
          <a:noFill/>
          <a:ln>
            <a:noFill/>
          </a:ln>
        </p:spPr>
      </p:pic>
      <p:sp>
        <p:nvSpPr>
          <p:cNvPr id="156" name="Google Shape;156;p23"/>
          <p:cNvSpPr/>
          <p:nvPr/>
        </p:nvSpPr>
        <p:spPr>
          <a:xfrm>
            <a:off x="4707938" y="1480438"/>
            <a:ext cx="1112700" cy="676200"/>
          </a:xfrm>
          <a:prstGeom prst="right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nvSpPr>
        <p:spPr>
          <a:xfrm>
            <a:off x="358800" y="3863325"/>
            <a:ext cx="53997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The two questions that saw the biggest change:</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p:txBody>
      </p:sp>
      <p:sp>
        <p:nvSpPr>
          <p:cNvPr id="158" name="Google Shape;158;p23"/>
          <p:cNvSpPr txBox="1"/>
          <p:nvPr/>
        </p:nvSpPr>
        <p:spPr>
          <a:xfrm>
            <a:off x="358800" y="4349025"/>
            <a:ext cx="3741600" cy="218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highlight>
                  <a:srgbClr val="FFFFFF"/>
                </a:highlight>
              </a:rPr>
              <a:t>I can choose between a range of search tools and databases, and pick the most appropriate tool for each task or assignment</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sz="1800">
                <a:solidFill>
                  <a:schemeClr val="dk1"/>
                </a:solidFill>
                <a:highlight>
                  <a:srgbClr val="FFFFFF"/>
                </a:highlight>
              </a:rPr>
              <a:t>56% 					95%</a:t>
            </a:r>
            <a:endParaRPr sz="1800">
              <a:solidFill>
                <a:schemeClr val="dk1"/>
              </a:solidFill>
              <a:highlight>
                <a:srgbClr val="FFFFFF"/>
              </a:highlight>
            </a:endParaRPr>
          </a:p>
        </p:txBody>
      </p:sp>
      <p:sp>
        <p:nvSpPr>
          <p:cNvPr id="159" name="Google Shape;159;p23"/>
          <p:cNvSpPr txBox="1"/>
          <p:nvPr/>
        </p:nvSpPr>
        <p:spPr>
          <a:xfrm>
            <a:off x="4787400" y="4349025"/>
            <a:ext cx="3888600" cy="218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highlight>
                  <a:srgbClr val="FFFFFF"/>
                </a:highlight>
              </a:rPr>
              <a:t>I can synthesise and appraise new and complex information from different sources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sz="1800">
                <a:solidFill>
                  <a:schemeClr val="dk1"/>
                </a:solidFill>
                <a:highlight>
                  <a:srgbClr val="FFFFFF"/>
                </a:highlight>
              </a:rPr>
              <a:t>51%					88%</a:t>
            </a:r>
            <a:endParaRPr sz="1800">
              <a:solidFill>
                <a:schemeClr val="dk1"/>
              </a:solidFill>
              <a:highlight>
                <a:srgbClr val="FFFFFF"/>
              </a:highlight>
            </a:endParaRPr>
          </a:p>
        </p:txBody>
      </p:sp>
      <p:sp>
        <p:nvSpPr>
          <p:cNvPr id="160" name="Google Shape;160;p23"/>
          <p:cNvSpPr txBox="1"/>
          <p:nvPr>
            <p:ph type="title"/>
          </p:nvPr>
        </p:nvSpPr>
        <p:spPr>
          <a:xfrm>
            <a:off x="-46150" y="98225"/>
            <a:ext cx="22557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Results</a:t>
            </a:r>
            <a:endParaRPr/>
          </a:p>
        </p:txBody>
      </p:sp>
      <p:sp>
        <p:nvSpPr>
          <p:cNvPr id="161" name="Google Shape;161;p23"/>
          <p:cNvSpPr/>
          <p:nvPr/>
        </p:nvSpPr>
        <p:spPr>
          <a:xfrm>
            <a:off x="1673238" y="5643563"/>
            <a:ext cx="1112700" cy="676200"/>
          </a:xfrm>
          <a:prstGeom prst="right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6175338" y="5643563"/>
            <a:ext cx="1112700" cy="676200"/>
          </a:xfrm>
          <a:prstGeom prst="right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3" title="Chart"/>
          <p:cNvPicPr preferRelativeResize="0"/>
          <p:nvPr/>
        </p:nvPicPr>
        <p:blipFill rotWithShape="1">
          <a:blip r:embed="rId3">
            <a:alphaModFix/>
          </a:blip>
          <a:srcRect b="9797" l="8840" r="5240" t="74482"/>
          <a:stretch/>
        </p:blipFill>
        <p:spPr>
          <a:xfrm>
            <a:off x="2371798" y="3025875"/>
            <a:ext cx="6394293" cy="80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186600" y="204525"/>
            <a:ext cx="8873400" cy="63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Findings and reviewing our practice </a:t>
            </a:r>
            <a:endParaRPr/>
          </a:p>
        </p:txBody>
      </p:sp>
      <p:sp>
        <p:nvSpPr>
          <p:cNvPr id="169" name="Google Shape;169;p24"/>
          <p:cNvSpPr txBox="1"/>
          <p:nvPr>
            <p:ph idx="1" type="body"/>
          </p:nvPr>
        </p:nvSpPr>
        <p:spPr>
          <a:xfrm>
            <a:off x="117225" y="836325"/>
            <a:ext cx="8873400" cy="5714700"/>
          </a:xfrm>
          <a:prstGeom prst="rect">
            <a:avLst/>
          </a:prstGeom>
        </p:spPr>
        <p:txBody>
          <a:bodyPr anchorCtr="0" anchor="t" bIns="45700" lIns="91425" spcFirstLastPara="1" rIns="91425" wrap="square" tIns="45700">
            <a:noAutofit/>
          </a:bodyPr>
          <a:lstStyle/>
          <a:p>
            <a:pPr indent="-412750" lvl="0" marL="457200" rtl="0" algn="l">
              <a:spcBef>
                <a:spcPts val="640"/>
              </a:spcBef>
              <a:spcAft>
                <a:spcPts val="0"/>
              </a:spcAft>
              <a:buSzPts val="2900"/>
              <a:buChar char="•"/>
            </a:pPr>
            <a:r>
              <a:rPr lang="en-GB" sz="2900"/>
              <a:t>Self assessment has pros/cons but assists learning</a:t>
            </a:r>
            <a:endParaRPr sz="2900"/>
          </a:p>
          <a:p>
            <a:pPr indent="-412750" lvl="0" marL="457200" rtl="0" algn="l">
              <a:spcBef>
                <a:spcPts val="0"/>
              </a:spcBef>
              <a:spcAft>
                <a:spcPts val="0"/>
              </a:spcAft>
              <a:buSzPts val="2900"/>
              <a:buChar char="•"/>
            </a:pPr>
            <a:r>
              <a:rPr lang="en-GB" sz="2900"/>
              <a:t>Students reflected on strengths and development needs and could review needs with staff</a:t>
            </a:r>
            <a:endParaRPr sz="2900"/>
          </a:p>
          <a:p>
            <a:pPr indent="-412750" lvl="0" marL="457200" rtl="0" algn="l">
              <a:spcBef>
                <a:spcPts val="0"/>
              </a:spcBef>
              <a:spcAft>
                <a:spcPts val="0"/>
              </a:spcAft>
              <a:buSzPts val="2900"/>
              <a:buChar char="•"/>
            </a:pPr>
            <a:r>
              <a:rPr lang="en-GB" sz="2900"/>
              <a:t>Raised</a:t>
            </a:r>
            <a:r>
              <a:rPr lang="en-GB" sz="2900"/>
              <a:t> awareness of </a:t>
            </a:r>
            <a:r>
              <a:rPr lang="en-GB" sz="2900"/>
              <a:t>resources and support</a:t>
            </a:r>
            <a:endParaRPr sz="2900"/>
          </a:p>
          <a:p>
            <a:pPr indent="-412750" lvl="0" marL="457200" rtl="0" algn="l">
              <a:spcBef>
                <a:spcPts val="0"/>
              </a:spcBef>
              <a:spcAft>
                <a:spcPts val="0"/>
              </a:spcAft>
              <a:buSzPts val="2900"/>
              <a:buChar char="•"/>
            </a:pPr>
            <a:r>
              <a:rPr lang="en-GB" sz="2900"/>
              <a:t>First cohort of data suggests that </a:t>
            </a:r>
            <a:r>
              <a:rPr b="1" lang="en-GB" sz="2900"/>
              <a:t>embedding careers and library skills in compulsory modules</a:t>
            </a:r>
            <a:r>
              <a:rPr lang="en-GB" sz="2900"/>
              <a:t> strengthens students’ skills development </a:t>
            </a:r>
            <a:endParaRPr sz="2900"/>
          </a:p>
          <a:p>
            <a:pPr indent="-412750" lvl="0" marL="457200" rtl="0" algn="l">
              <a:spcBef>
                <a:spcPts val="0"/>
              </a:spcBef>
              <a:spcAft>
                <a:spcPts val="0"/>
              </a:spcAft>
              <a:buSzPts val="2900"/>
              <a:buChar char="•"/>
            </a:pPr>
            <a:r>
              <a:rPr lang="en-GB" sz="2900"/>
              <a:t>It also informs future skills sessions (and wider teaching?)</a:t>
            </a:r>
            <a:endParaRPr sz="2900"/>
          </a:p>
          <a:p>
            <a:pPr indent="-412750" lvl="0" marL="457200" rtl="0" algn="l">
              <a:spcBef>
                <a:spcPts val="0"/>
              </a:spcBef>
              <a:spcAft>
                <a:spcPts val="0"/>
              </a:spcAft>
              <a:buSzPts val="2900"/>
              <a:buChar char="•"/>
            </a:pPr>
            <a:r>
              <a:rPr lang="en-GB" sz="2900"/>
              <a:t>Need to explore how to increase response rates</a:t>
            </a:r>
            <a:endParaRPr sz="2900"/>
          </a:p>
          <a:p>
            <a:pPr indent="-412750" lvl="0" marL="457200" rtl="0" algn="l">
              <a:spcBef>
                <a:spcPts val="0"/>
              </a:spcBef>
              <a:spcAft>
                <a:spcPts val="0"/>
              </a:spcAft>
              <a:buSzPts val="2900"/>
              <a:buChar char="•"/>
            </a:pPr>
            <a:r>
              <a:rPr lang="en-GB" sz="2900"/>
              <a:t>Would students develop the skills independently? (unethical to have a control group) </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75" name="Google Shape;175;p2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176" name="Google Shape;176;p25"/>
          <p:cNvPicPr preferRelativeResize="0"/>
          <p:nvPr/>
        </p:nvPicPr>
        <p:blipFill>
          <a:blip r:embed="rId3">
            <a:alphaModFix/>
          </a:blip>
          <a:stretch>
            <a:fillRect/>
          </a:stretch>
        </p:blipFill>
        <p:spPr>
          <a:xfrm>
            <a:off x="0" y="0"/>
            <a:ext cx="9143998" cy="6857999"/>
          </a:xfrm>
          <a:prstGeom prst="rect">
            <a:avLst/>
          </a:prstGeom>
          <a:noFill/>
          <a:ln>
            <a:noFill/>
          </a:ln>
        </p:spPr>
      </p:pic>
      <p:sp>
        <p:nvSpPr>
          <p:cNvPr id="177" name="Google Shape;177;p25"/>
          <p:cNvSpPr txBox="1"/>
          <p:nvPr/>
        </p:nvSpPr>
        <p:spPr>
          <a:xfrm>
            <a:off x="2187600" y="1403225"/>
            <a:ext cx="4768800" cy="15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latin typeface="Ultra"/>
                <a:ea typeface="Ultra"/>
                <a:cs typeface="Ultra"/>
                <a:sym typeface="Ultra"/>
              </a:rPr>
              <a:t>Your thoughts and </a:t>
            </a:r>
            <a:r>
              <a:rPr lang="en-GB" sz="3600">
                <a:latin typeface="Ultra"/>
                <a:ea typeface="Ultra"/>
                <a:cs typeface="Ultra"/>
                <a:sym typeface="Ultra"/>
              </a:rPr>
              <a:t>questions?</a:t>
            </a:r>
            <a:endParaRPr sz="3600">
              <a:latin typeface="Ultra"/>
              <a:ea typeface="Ultra"/>
              <a:cs typeface="Ultra"/>
              <a:sym typeface="Ultra"/>
            </a:endParaRPr>
          </a:p>
        </p:txBody>
      </p:sp>
      <p:sp>
        <p:nvSpPr>
          <p:cNvPr id="178" name="Google Shape;178;p25"/>
          <p:cNvSpPr txBox="1"/>
          <p:nvPr/>
        </p:nvSpPr>
        <p:spPr>
          <a:xfrm>
            <a:off x="168650" y="5361950"/>
            <a:ext cx="8621100" cy="13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chemeClr val="lt1"/>
                </a:solidFill>
                <a:latin typeface="Calibri"/>
                <a:ea typeface="Calibri"/>
                <a:cs typeface="Calibri"/>
                <a:sym typeface="Calibri"/>
              </a:rPr>
              <a:t>Charlie Brampton, Wes Fraser, </a:t>
            </a:r>
            <a:br>
              <a:rPr lang="en-GB" sz="3200">
                <a:solidFill>
                  <a:schemeClr val="lt1"/>
                </a:solidFill>
                <a:latin typeface="Calibri"/>
                <a:ea typeface="Calibri"/>
                <a:cs typeface="Calibri"/>
                <a:sym typeface="Calibri"/>
              </a:rPr>
            </a:br>
            <a:r>
              <a:rPr lang="en-GB" sz="3200">
                <a:solidFill>
                  <a:schemeClr val="lt1"/>
                </a:solidFill>
                <a:latin typeface="Calibri"/>
                <a:ea typeface="Calibri"/>
                <a:cs typeface="Calibri"/>
                <a:sym typeface="Calibri"/>
              </a:rPr>
              <a:t>Pete Smillie and Helen Walkington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Overview of this session</a:t>
            </a:r>
            <a:endParaRPr/>
          </a:p>
        </p:txBody>
      </p:sp>
      <p:sp>
        <p:nvSpPr>
          <p:cNvPr id="91" name="Google Shape;91;p1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57200" lvl="0" marL="457200" rtl="0" algn="l">
              <a:spcBef>
                <a:spcPts val="640"/>
              </a:spcBef>
              <a:spcAft>
                <a:spcPts val="0"/>
              </a:spcAft>
              <a:buSzPts val="3600"/>
              <a:buChar char="•"/>
            </a:pPr>
            <a:r>
              <a:rPr lang="en-GB" sz="3600"/>
              <a:t>What is CLASS?</a:t>
            </a:r>
            <a:endParaRPr sz="3600"/>
          </a:p>
          <a:p>
            <a:pPr indent="-457200" lvl="0" marL="457200" rtl="0" algn="l">
              <a:spcBef>
                <a:spcPts val="0"/>
              </a:spcBef>
              <a:spcAft>
                <a:spcPts val="0"/>
              </a:spcAft>
              <a:buSzPts val="3600"/>
              <a:buChar char="•"/>
            </a:pPr>
            <a:r>
              <a:rPr lang="en-GB" sz="3600"/>
              <a:t>Background - Why did we create it?</a:t>
            </a:r>
            <a:endParaRPr sz="3600"/>
          </a:p>
          <a:p>
            <a:pPr indent="-457200" lvl="0" marL="457200" rtl="0" algn="l">
              <a:spcBef>
                <a:spcPts val="0"/>
              </a:spcBef>
              <a:spcAft>
                <a:spcPts val="0"/>
              </a:spcAft>
              <a:buSzPts val="3600"/>
              <a:buChar char="•"/>
            </a:pPr>
            <a:r>
              <a:rPr lang="en-GB" sz="3600"/>
              <a:t>Bitesize approach - How does it work?</a:t>
            </a:r>
            <a:endParaRPr sz="3600"/>
          </a:p>
          <a:p>
            <a:pPr indent="-457200" lvl="0" marL="457200" rtl="0" algn="l">
              <a:spcBef>
                <a:spcPts val="0"/>
              </a:spcBef>
              <a:spcAft>
                <a:spcPts val="0"/>
              </a:spcAft>
              <a:buSzPts val="3600"/>
              <a:buChar char="•"/>
            </a:pPr>
            <a:r>
              <a:rPr lang="en-GB" sz="3600"/>
              <a:t>Auditing - the questions</a:t>
            </a:r>
            <a:endParaRPr sz="3600"/>
          </a:p>
          <a:p>
            <a:pPr indent="-457200" lvl="0" marL="457200" rtl="0" algn="l">
              <a:spcBef>
                <a:spcPts val="0"/>
              </a:spcBef>
              <a:spcAft>
                <a:spcPts val="0"/>
              </a:spcAft>
              <a:buSzPts val="3600"/>
              <a:buChar char="•"/>
            </a:pPr>
            <a:r>
              <a:rPr lang="en-GB" sz="3600"/>
              <a:t>Initial results</a:t>
            </a:r>
            <a:endParaRPr sz="3600"/>
          </a:p>
          <a:p>
            <a:pPr indent="-457200" lvl="0" marL="457200" rtl="0" algn="l">
              <a:spcBef>
                <a:spcPts val="0"/>
              </a:spcBef>
              <a:spcAft>
                <a:spcPts val="0"/>
              </a:spcAft>
              <a:buSzPts val="3600"/>
              <a:buChar char="•"/>
            </a:pPr>
            <a:r>
              <a:rPr lang="en-GB" sz="3600"/>
              <a:t>Next steps</a:t>
            </a:r>
            <a:endParaRPr sz="3600"/>
          </a:p>
          <a:p>
            <a:pPr indent="0" lvl="0" marL="0" rtl="0" algn="l">
              <a:spcBef>
                <a:spcPts val="64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Background </a:t>
            </a:r>
            <a:endParaRPr/>
          </a:p>
        </p:txBody>
      </p:sp>
      <p:sp>
        <p:nvSpPr>
          <p:cNvPr id="97" name="Google Shape;97;p15"/>
          <p:cNvSpPr txBox="1"/>
          <p:nvPr>
            <p:ph idx="1" type="body"/>
          </p:nvPr>
        </p:nvSpPr>
        <p:spPr>
          <a:xfrm>
            <a:off x="190200" y="1494550"/>
            <a:ext cx="8907900" cy="5177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GB" sz="2800"/>
              <a:t>Lecturers and librarians teach students research skills for their assessments but can/do they apply these more widely e.g. when researching jobs?</a:t>
            </a:r>
            <a:endParaRPr sz="2800"/>
          </a:p>
          <a:p>
            <a:pPr indent="0" lvl="0" marL="0" rtl="0" algn="l">
              <a:spcBef>
                <a:spcPts val="640"/>
              </a:spcBef>
              <a:spcAft>
                <a:spcPts val="0"/>
              </a:spcAft>
              <a:buNone/>
            </a:pPr>
            <a:r>
              <a:t/>
            </a:r>
            <a:endParaRPr sz="2800"/>
          </a:p>
          <a:p>
            <a:pPr indent="0" lvl="0" marL="0" rtl="0" algn="l">
              <a:spcBef>
                <a:spcPts val="640"/>
              </a:spcBef>
              <a:spcAft>
                <a:spcPts val="0"/>
              </a:spcAft>
              <a:buNone/>
            </a:pPr>
            <a:r>
              <a:rPr lang="en-GB" sz="2800"/>
              <a:t>We wanted to get students to reflect on their own skills, explore  where they’d like to improve - and to actively make the links with how this can help build their future careers</a:t>
            </a:r>
            <a:endParaRPr sz="2800"/>
          </a:p>
          <a:p>
            <a:pPr indent="0" lvl="0" marL="0" rtl="0" algn="l">
              <a:spcBef>
                <a:spcPts val="640"/>
              </a:spcBef>
              <a:spcAft>
                <a:spcPts val="0"/>
              </a:spcAft>
              <a:buNone/>
            </a:pPr>
            <a:br>
              <a:rPr lang="en-GB" sz="2800"/>
            </a:br>
            <a:r>
              <a:rPr lang="en-GB" sz="2800"/>
              <a:t>Regular bitesize skills sessions were created (and we signposted other Brookes services) to help students improve</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67550"/>
            <a:ext cx="6182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The bitesize sessions</a:t>
            </a:r>
            <a:endParaRPr/>
          </a:p>
        </p:txBody>
      </p:sp>
      <p:sp>
        <p:nvSpPr>
          <p:cNvPr id="103" name="Google Shape;103;p16"/>
          <p:cNvSpPr txBox="1"/>
          <p:nvPr>
            <p:ph idx="1" type="body"/>
          </p:nvPr>
        </p:nvSpPr>
        <p:spPr>
          <a:xfrm>
            <a:off x="370600" y="1210550"/>
            <a:ext cx="6688500" cy="4526100"/>
          </a:xfrm>
          <a:prstGeom prst="rect">
            <a:avLst/>
          </a:prstGeom>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GB"/>
              <a:t>Careers / library focus (balance varies across programme)  </a:t>
            </a:r>
            <a:endParaRPr/>
          </a:p>
          <a:p>
            <a:pPr indent="-431800" lvl="0" marL="457200" rtl="0" algn="l">
              <a:spcBef>
                <a:spcPts val="0"/>
              </a:spcBef>
              <a:spcAft>
                <a:spcPts val="0"/>
              </a:spcAft>
              <a:buSzPts val="3200"/>
              <a:buChar char="•"/>
            </a:pPr>
            <a:r>
              <a:rPr lang="en-GB"/>
              <a:t>Embedded in modules</a:t>
            </a:r>
            <a:endParaRPr/>
          </a:p>
          <a:p>
            <a:pPr indent="-431800" lvl="0" marL="457200" rtl="0" algn="l">
              <a:spcBef>
                <a:spcPts val="0"/>
              </a:spcBef>
              <a:spcAft>
                <a:spcPts val="0"/>
              </a:spcAft>
              <a:buSzPts val="3200"/>
              <a:buChar char="•"/>
            </a:pPr>
            <a:r>
              <a:rPr lang="en-GB"/>
              <a:t>Geography has a Year 2 compulsory double module (research methods and overseas fieldwork) </a:t>
            </a:r>
            <a:endParaRPr/>
          </a:p>
        </p:txBody>
      </p:sp>
      <p:pic>
        <p:nvPicPr>
          <p:cNvPr id="104" name="Google Shape;104;p16"/>
          <p:cNvPicPr preferRelativeResize="0"/>
          <p:nvPr/>
        </p:nvPicPr>
        <p:blipFill>
          <a:blip r:embed="rId3">
            <a:alphaModFix/>
          </a:blip>
          <a:stretch>
            <a:fillRect/>
          </a:stretch>
        </p:blipFill>
        <p:spPr>
          <a:xfrm>
            <a:off x="6879350" y="3971793"/>
            <a:ext cx="2103425" cy="2620006"/>
          </a:xfrm>
          <a:prstGeom prst="rect">
            <a:avLst/>
          </a:prstGeom>
          <a:noFill/>
          <a:ln>
            <a:noFill/>
          </a:ln>
        </p:spPr>
      </p:pic>
      <p:pic>
        <p:nvPicPr>
          <p:cNvPr id="105" name="Google Shape;105;p16"/>
          <p:cNvPicPr preferRelativeResize="0"/>
          <p:nvPr/>
        </p:nvPicPr>
        <p:blipFill>
          <a:blip r:embed="rId4">
            <a:alphaModFix/>
          </a:blip>
          <a:stretch>
            <a:fillRect/>
          </a:stretch>
        </p:blipFill>
        <p:spPr>
          <a:xfrm>
            <a:off x="7373038" y="265513"/>
            <a:ext cx="1609725" cy="3438525"/>
          </a:xfrm>
          <a:prstGeom prst="rect">
            <a:avLst/>
          </a:prstGeom>
          <a:noFill/>
          <a:ln>
            <a:noFill/>
          </a:ln>
        </p:spPr>
      </p:pic>
      <p:pic>
        <p:nvPicPr>
          <p:cNvPr id="106" name="Google Shape;106;p16"/>
          <p:cNvPicPr preferRelativeResize="0"/>
          <p:nvPr/>
        </p:nvPicPr>
        <p:blipFill>
          <a:blip r:embed="rId5">
            <a:alphaModFix/>
          </a:blip>
          <a:stretch>
            <a:fillRect/>
          </a:stretch>
        </p:blipFill>
        <p:spPr>
          <a:xfrm>
            <a:off x="3715985" y="4303523"/>
            <a:ext cx="3048338" cy="2288275"/>
          </a:xfrm>
          <a:prstGeom prst="rect">
            <a:avLst/>
          </a:prstGeom>
          <a:noFill/>
          <a:ln>
            <a:noFill/>
          </a:ln>
        </p:spPr>
      </p:pic>
      <p:pic>
        <p:nvPicPr>
          <p:cNvPr id="107" name="Google Shape;107;p16"/>
          <p:cNvPicPr preferRelativeResize="0"/>
          <p:nvPr/>
        </p:nvPicPr>
        <p:blipFill>
          <a:blip r:embed="rId6">
            <a:alphaModFix/>
          </a:blip>
          <a:stretch>
            <a:fillRect/>
          </a:stretch>
        </p:blipFill>
        <p:spPr>
          <a:xfrm>
            <a:off x="471951" y="4303525"/>
            <a:ext cx="3128995" cy="228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270600" y="274650"/>
            <a:ext cx="8416200" cy="741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Example: Library skills sessions </a:t>
            </a:r>
            <a:endParaRPr/>
          </a:p>
        </p:txBody>
      </p:sp>
      <p:sp>
        <p:nvSpPr>
          <p:cNvPr id="113" name="Google Shape;113;p17"/>
          <p:cNvSpPr txBox="1"/>
          <p:nvPr>
            <p:ph idx="1" type="body"/>
          </p:nvPr>
        </p:nvSpPr>
        <p:spPr>
          <a:xfrm>
            <a:off x="270700" y="1016550"/>
            <a:ext cx="8416200" cy="55947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GB" sz="2800" u="sng">
                <a:solidFill>
                  <a:srgbClr val="FF0000"/>
                </a:solidFill>
              </a:rPr>
              <a:t>First Year</a:t>
            </a:r>
            <a:r>
              <a:rPr lang="en-GB" sz="2800">
                <a:solidFill>
                  <a:srgbClr val="FF0000"/>
                </a:solidFill>
              </a:rPr>
              <a:t>  </a:t>
            </a:r>
            <a:endParaRPr sz="2800">
              <a:solidFill>
                <a:srgbClr val="FF0000"/>
              </a:solidFill>
            </a:endParaRPr>
          </a:p>
          <a:p>
            <a:pPr indent="457200" lvl="0" marL="0" rtl="0" algn="l">
              <a:spcBef>
                <a:spcPts val="640"/>
              </a:spcBef>
              <a:spcAft>
                <a:spcPts val="0"/>
              </a:spcAft>
              <a:buNone/>
            </a:pPr>
            <a:r>
              <a:rPr lang="en-GB" sz="2800">
                <a:solidFill>
                  <a:srgbClr val="000000"/>
                </a:solidFill>
              </a:rPr>
              <a:t>Introduction to Harvard referencing</a:t>
            </a:r>
            <a:endParaRPr sz="2800">
              <a:solidFill>
                <a:srgbClr val="000000"/>
              </a:solidFill>
            </a:endParaRPr>
          </a:p>
          <a:p>
            <a:pPr indent="457200" lvl="0" marL="0" rtl="0" algn="l">
              <a:spcBef>
                <a:spcPts val="640"/>
              </a:spcBef>
              <a:spcAft>
                <a:spcPts val="0"/>
              </a:spcAft>
              <a:buNone/>
            </a:pPr>
            <a:r>
              <a:rPr lang="en-GB" sz="2800">
                <a:solidFill>
                  <a:srgbClr val="000000"/>
                </a:solidFill>
              </a:rPr>
              <a:t>Finding and working with articles in scientific journals</a:t>
            </a:r>
            <a:endParaRPr sz="2800">
              <a:solidFill>
                <a:srgbClr val="000000"/>
              </a:solidFill>
            </a:endParaRPr>
          </a:p>
          <a:p>
            <a:pPr indent="457200" lvl="0" marL="0" rtl="0" algn="l">
              <a:spcBef>
                <a:spcPts val="640"/>
              </a:spcBef>
              <a:spcAft>
                <a:spcPts val="0"/>
              </a:spcAft>
              <a:buNone/>
            </a:pPr>
            <a:r>
              <a:rPr lang="en-GB" sz="2800">
                <a:solidFill>
                  <a:srgbClr val="000000"/>
                </a:solidFill>
              </a:rPr>
              <a:t>Using Digimap software 		</a:t>
            </a:r>
            <a:endParaRPr sz="2800">
              <a:solidFill>
                <a:srgbClr val="000000"/>
              </a:solidFill>
            </a:endParaRPr>
          </a:p>
          <a:p>
            <a:pPr indent="0" lvl="0" marL="0" rtl="0" algn="l">
              <a:spcBef>
                <a:spcPts val="640"/>
              </a:spcBef>
              <a:spcAft>
                <a:spcPts val="0"/>
              </a:spcAft>
              <a:buNone/>
            </a:pPr>
            <a:r>
              <a:t/>
            </a:r>
            <a:endParaRPr sz="1400"/>
          </a:p>
          <a:p>
            <a:pPr indent="0" lvl="0" marL="0" rtl="0" algn="l">
              <a:spcBef>
                <a:spcPts val="640"/>
              </a:spcBef>
              <a:spcAft>
                <a:spcPts val="0"/>
              </a:spcAft>
              <a:buNone/>
            </a:pPr>
            <a:r>
              <a:rPr lang="en-GB" sz="2800" u="sng">
                <a:solidFill>
                  <a:srgbClr val="FF0000"/>
                </a:solidFill>
              </a:rPr>
              <a:t>Second Year</a:t>
            </a:r>
            <a:r>
              <a:rPr lang="en-GB" sz="2800">
                <a:solidFill>
                  <a:srgbClr val="FF0000"/>
                </a:solidFill>
              </a:rPr>
              <a:t>   </a:t>
            </a:r>
            <a:endParaRPr sz="2800">
              <a:solidFill>
                <a:srgbClr val="FF0000"/>
              </a:solidFill>
            </a:endParaRPr>
          </a:p>
          <a:p>
            <a:pPr indent="0" lvl="0" marL="0" rtl="0" algn="l">
              <a:spcBef>
                <a:spcPts val="640"/>
              </a:spcBef>
              <a:spcAft>
                <a:spcPts val="0"/>
              </a:spcAft>
              <a:buNone/>
            </a:pPr>
            <a:r>
              <a:rPr lang="en-GB" sz="2800">
                <a:solidFill>
                  <a:srgbClr val="FF0000"/>
                </a:solidFill>
              </a:rPr>
              <a:t>	</a:t>
            </a:r>
            <a:r>
              <a:rPr lang="en-GB" sz="2800">
                <a:solidFill>
                  <a:srgbClr val="000000"/>
                </a:solidFill>
              </a:rPr>
              <a:t>Developing independent study skills pre-field trip</a:t>
            </a:r>
            <a:endParaRPr sz="2800">
              <a:solidFill>
                <a:srgbClr val="000000"/>
              </a:solidFill>
            </a:endParaRPr>
          </a:p>
          <a:p>
            <a:pPr indent="0" lvl="0" marL="0" rtl="0" algn="l">
              <a:spcBef>
                <a:spcPts val="640"/>
              </a:spcBef>
              <a:spcAft>
                <a:spcPts val="0"/>
              </a:spcAft>
              <a:buNone/>
            </a:pPr>
            <a:r>
              <a:rPr lang="en-GB" sz="2800">
                <a:solidFill>
                  <a:srgbClr val="000000"/>
                </a:solidFill>
              </a:rPr>
              <a:t>	Planning your dissertation research</a:t>
            </a:r>
            <a:endParaRPr sz="2800">
              <a:solidFill>
                <a:srgbClr val="000000"/>
              </a:solidFill>
            </a:endParaRPr>
          </a:p>
          <a:p>
            <a:pPr indent="0" lvl="0" marL="0" rtl="0" algn="l">
              <a:spcBef>
                <a:spcPts val="640"/>
              </a:spcBef>
              <a:spcAft>
                <a:spcPts val="0"/>
              </a:spcAft>
              <a:buNone/>
            </a:pPr>
            <a:r>
              <a:t/>
            </a:r>
            <a:endParaRPr sz="1400" u="sng">
              <a:solidFill>
                <a:srgbClr val="FF0000"/>
              </a:solidFill>
            </a:endParaRPr>
          </a:p>
          <a:p>
            <a:pPr indent="0" lvl="0" marL="0" rtl="0" algn="l">
              <a:spcBef>
                <a:spcPts val="640"/>
              </a:spcBef>
              <a:spcAft>
                <a:spcPts val="0"/>
              </a:spcAft>
              <a:buNone/>
            </a:pPr>
            <a:r>
              <a:rPr lang="en-GB" sz="2800" u="sng">
                <a:solidFill>
                  <a:srgbClr val="FF0000"/>
                </a:solidFill>
              </a:rPr>
              <a:t>Third Year</a:t>
            </a:r>
            <a:r>
              <a:rPr lang="en-GB" sz="2800">
                <a:solidFill>
                  <a:srgbClr val="FF0000"/>
                </a:solidFill>
              </a:rPr>
              <a:t>  </a:t>
            </a:r>
            <a:endParaRPr sz="2800">
              <a:solidFill>
                <a:srgbClr val="FF0000"/>
              </a:solidFill>
            </a:endParaRPr>
          </a:p>
          <a:p>
            <a:pPr indent="0" lvl="0" marL="0" rtl="0" algn="l">
              <a:spcBef>
                <a:spcPts val="640"/>
              </a:spcBef>
              <a:spcAft>
                <a:spcPts val="0"/>
              </a:spcAft>
              <a:buNone/>
            </a:pPr>
            <a:r>
              <a:rPr lang="en-GB" sz="2800">
                <a:solidFill>
                  <a:srgbClr val="000000"/>
                </a:solidFill>
              </a:rPr>
              <a:t>	Bespoke dissertation sessions</a:t>
            </a:r>
            <a:endParaRPr sz="2800">
              <a:solidFill>
                <a:srgbClr val="000000"/>
              </a:solidFill>
            </a:endParaRPr>
          </a:p>
        </p:txBody>
      </p:sp>
      <p:pic>
        <p:nvPicPr>
          <p:cNvPr id="114" name="Google Shape;114;p17"/>
          <p:cNvPicPr preferRelativeResize="0"/>
          <p:nvPr/>
        </p:nvPicPr>
        <p:blipFill>
          <a:blip r:embed="rId3">
            <a:alphaModFix/>
          </a:blip>
          <a:stretch>
            <a:fillRect/>
          </a:stretch>
        </p:blipFill>
        <p:spPr>
          <a:xfrm>
            <a:off x="7380675" y="3297675"/>
            <a:ext cx="2113524" cy="3492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270600" y="274650"/>
            <a:ext cx="8580300" cy="741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Example: Careers skills sessions </a:t>
            </a:r>
            <a:endParaRPr/>
          </a:p>
        </p:txBody>
      </p:sp>
      <p:sp>
        <p:nvSpPr>
          <p:cNvPr id="120" name="Google Shape;120;p18"/>
          <p:cNvSpPr txBox="1"/>
          <p:nvPr>
            <p:ph idx="1" type="body"/>
          </p:nvPr>
        </p:nvSpPr>
        <p:spPr>
          <a:xfrm>
            <a:off x="270700" y="1016550"/>
            <a:ext cx="8416200" cy="55947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GB" sz="2800" u="sng">
                <a:solidFill>
                  <a:srgbClr val="FF0000"/>
                </a:solidFill>
              </a:rPr>
              <a:t>First Year</a:t>
            </a:r>
            <a:r>
              <a:rPr lang="en-GB" sz="2800">
                <a:solidFill>
                  <a:srgbClr val="FF0000"/>
                </a:solidFill>
              </a:rPr>
              <a:t>  </a:t>
            </a:r>
            <a:r>
              <a:rPr lang="en-GB" sz="2800"/>
              <a:t>S</a:t>
            </a:r>
            <a:r>
              <a:rPr lang="en-GB" sz="2800"/>
              <a:t>1: </a:t>
            </a:r>
            <a:r>
              <a:rPr lang="en-GB" sz="2800"/>
              <a:t>how to make most of degree,</a:t>
            </a:r>
            <a:r>
              <a:rPr lang="en-GB" sz="2800"/>
              <a:t> explore destinations &amp; options,  how we can help, Audit </a:t>
            </a:r>
            <a:endParaRPr sz="2800"/>
          </a:p>
          <a:p>
            <a:pPr indent="0" lvl="0" marL="0" rtl="0" algn="l">
              <a:spcBef>
                <a:spcPts val="640"/>
              </a:spcBef>
              <a:spcAft>
                <a:spcPts val="0"/>
              </a:spcAft>
              <a:buNone/>
            </a:pPr>
            <a:r>
              <a:rPr lang="en-GB" sz="2800"/>
              <a:t>S2: Activities &amp; resources to develop self-awareness</a:t>
            </a:r>
            <a:endParaRPr sz="2800"/>
          </a:p>
          <a:p>
            <a:pPr indent="0" lvl="0" marL="0" rtl="0" algn="l">
              <a:spcBef>
                <a:spcPts val="640"/>
              </a:spcBef>
              <a:spcAft>
                <a:spcPts val="0"/>
              </a:spcAft>
              <a:buNone/>
            </a:pPr>
            <a:r>
              <a:t/>
            </a:r>
            <a:endParaRPr sz="1400"/>
          </a:p>
          <a:p>
            <a:pPr indent="0" lvl="0" marL="0" rtl="0" algn="l">
              <a:spcBef>
                <a:spcPts val="640"/>
              </a:spcBef>
              <a:spcAft>
                <a:spcPts val="0"/>
              </a:spcAft>
              <a:buNone/>
            </a:pPr>
            <a:r>
              <a:rPr lang="en-GB" sz="2800" u="sng">
                <a:solidFill>
                  <a:srgbClr val="FF0000"/>
                </a:solidFill>
              </a:rPr>
              <a:t>Second Year</a:t>
            </a:r>
            <a:r>
              <a:rPr lang="en-GB" sz="2800">
                <a:solidFill>
                  <a:srgbClr val="FF0000"/>
                </a:solidFill>
              </a:rPr>
              <a:t>   </a:t>
            </a:r>
            <a:r>
              <a:rPr lang="en-GB" sz="2800"/>
              <a:t>S1: </a:t>
            </a:r>
            <a:r>
              <a:rPr lang="en-GB" sz="2800"/>
              <a:t> Insurance risk management talk from CII; and how to research opportunities</a:t>
            </a:r>
            <a:endParaRPr sz="2800"/>
          </a:p>
          <a:p>
            <a:pPr indent="0" lvl="0" marL="0" rtl="0" algn="l">
              <a:spcBef>
                <a:spcPts val="640"/>
              </a:spcBef>
              <a:spcAft>
                <a:spcPts val="0"/>
              </a:spcAft>
              <a:buNone/>
            </a:pPr>
            <a:r>
              <a:rPr lang="en-GB" sz="2800"/>
              <a:t>S2: Audit revisited; session on CVs and applications</a:t>
            </a:r>
            <a:endParaRPr sz="2800"/>
          </a:p>
          <a:p>
            <a:pPr indent="0" lvl="0" marL="0" rtl="0" algn="l">
              <a:spcBef>
                <a:spcPts val="640"/>
              </a:spcBef>
              <a:spcAft>
                <a:spcPts val="0"/>
              </a:spcAft>
              <a:buNone/>
            </a:pPr>
            <a:r>
              <a:t/>
            </a:r>
            <a:endParaRPr sz="1400" u="sng">
              <a:solidFill>
                <a:srgbClr val="FF0000"/>
              </a:solidFill>
            </a:endParaRPr>
          </a:p>
          <a:p>
            <a:pPr indent="0" lvl="0" marL="0" rtl="0" algn="l">
              <a:spcBef>
                <a:spcPts val="640"/>
              </a:spcBef>
              <a:spcAft>
                <a:spcPts val="0"/>
              </a:spcAft>
              <a:buNone/>
            </a:pPr>
            <a:r>
              <a:rPr lang="en-GB" sz="2800" u="sng">
                <a:solidFill>
                  <a:srgbClr val="FF0000"/>
                </a:solidFill>
              </a:rPr>
              <a:t>Third Year</a:t>
            </a:r>
            <a:r>
              <a:rPr lang="en-GB" sz="2800">
                <a:solidFill>
                  <a:srgbClr val="FF0000"/>
                </a:solidFill>
              </a:rPr>
              <a:t>  </a:t>
            </a:r>
            <a:r>
              <a:rPr lang="en-GB" sz="2800"/>
              <a:t>S1: grad recruitment cycles, drop-in and central workshops re jobs/study recruitment processes</a:t>
            </a:r>
            <a:endParaRPr sz="2800"/>
          </a:p>
          <a:p>
            <a:pPr indent="0" lvl="0" marL="0" rtl="0" algn="l">
              <a:spcBef>
                <a:spcPts val="640"/>
              </a:spcBef>
              <a:spcAft>
                <a:spcPts val="0"/>
              </a:spcAft>
              <a:buNone/>
            </a:pPr>
            <a:r>
              <a:rPr lang="en-GB" sz="2800"/>
              <a:t>S2: Quick reminder of our support</a:t>
            </a:r>
            <a:endParaRPr/>
          </a:p>
        </p:txBody>
      </p:sp>
      <p:pic>
        <p:nvPicPr>
          <p:cNvPr id="121" name="Google Shape;121;p18"/>
          <p:cNvPicPr preferRelativeResize="0"/>
          <p:nvPr/>
        </p:nvPicPr>
        <p:blipFill>
          <a:blip r:embed="rId3">
            <a:alphaModFix/>
          </a:blip>
          <a:stretch>
            <a:fillRect/>
          </a:stretch>
        </p:blipFill>
        <p:spPr>
          <a:xfrm>
            <a:off x="7429500" y="5506750"/>
            <a:ext cx="1714500" cy="135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The audit and its questions</a:t>
            </a:r>
            <a:endParaRPr/>
          </a:p>
        </p:txBody>
      </p:sp>
      <p:sp>
        <p:nvSpPr>
          <p:cNvPr id="127" name="Google Shape;127;p19"/>
          <p:cNvSpPr txBox="1"/>
          <p:nvPr>
            <p:ph idx="1" type="body"/>
          </p:nvPr>
        </p:nvSpPr>
        <p:spPr>
          <a:xfrm>
            <a:off x="457200" y="1600200"/>
            <a:ext cx="8229600" cy="1828800"/>
          </a:xfrm>
          <a:prstGeom prst="rect">
            <a:avLst/>
          </a:prstGeom>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GB"/>
              <a:t>A G</a:t>
            </a:r>
            <a:r>
              <a:rPr lang="en-GB"/>
              <a:t>oogle form was sent to students in semester 1 of year 1 and semester 2 of year 2</a:t>
            </a:r>
            <a:endParaRPr/>
          </a:p>
          <a:p>
            <a:pPr indent="-431800" lvl="0" marL="457200" rtl="0" algn="l">
              <a:spcBef>
                <a:spcPts val="0"/>
              </a:spcBef>
              <a:spcAft>
                <a:spcPts val="0"/>
              </a:spcAft>
              <a:buSzPts val="3200"/>
              <a:buChar char="•"/>
            </a:pPr>
            <a:r>
              <a:rPr lang="en-GB"/>
              <a:t>Questions focused on key library and employability capabilities and asked students to rate their confidence</a:t>
            </a:r>
            <a:endParaRPr/>
          </a:p>
          <a:p>
            <a:pPr indent="0" lvl="0" marL="0" rtl="0" algn="l">
              <a:spcBef>
                <a:spcPts val="640"/>
              </a:spcBef>
              <a:spcAft>
                <a:spcPts val="0"/>
              </a:spcAft>
              <a:buNone/>
            </a:pPr>
            <a:r>
              <a:t/>
            </a:r>
            <a:endParaRPr/>
          </a:p>
        </p:txBody>
      </p:sp>
      <p:sp>
        <p:nvSpPr>
          <p:cNvPr id="128" name="Google Shape;128;p19"/>
          <p:cNvSpPr txBox="1"/>
          <p:nvPr/>
        </p:nvSpPr>
        <p:spPr>
          <a:xfrm>
            <a:off x="1489375" y="4308750"/>
            <a:ext cx="6390300" cy="23934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000"/>
              <a:t>1. Confident, lots of experience.</a:t>
            </a:r>
            <a:endParaRPr sz="3000"/>
          </a:p>
          <a:p>
            <a:pPr indent="0" lvl="0" marL="0" rtl="0" algn="l">
              <a:spcBef>
                <a:spcPts val="0"/>
              </a:spcBef>
              <a:spcAft>
                <a:spcPts val="0"/>
              </a:spcAft>
              <a:buNone/>
            </a:pPr>
            <a:r>
              <a:rPr lang="en-GB" sz="3000"/>
              <a:t>2. Some experience, but I'd like to be better.</a:t>
            </a:r>
            <a:endParaRPr sz="3000"/>
          </a:p>
          <a:p>
            <a:pPr indent="0" lvl="0" marL="0" rtl="0" algn="l">
              <a:spcBef>
                <a:spcPts val="0"/>
              </a:spcBef>
              <a:spcAft>
                <a:spcPts val="0"/>
              </a:spcAft>
              <a:buNone/>
            </a:pPr>
            <a:r>
              <a:rPr lang="en-GB" sz="3000"/>
              <a:t>3. Very little experience.</a:t>
            </a:r>
            <a:endParaRPr sz="3000"/>
          </a:p>
          <a:p>
            <a:pPr indent="0" lvl="0" marL="0" rtl="0" algn="l">
              <a:spcBef>
                <a:spcPts val="0"/>
              </a:spcBef>
              <a:spcAft>
                <a:spcPts val="0"/>
              </a:spcAft>
              <a:buNone/>
            </a:pPr>
            <a:r>
              <a:rPr lang="en-GB" sz="3000"/>
              <a:t>4. I don't have this skill </a:t>
            </a:r>
            <a:r>
              <a:rPr b="1" lang="en-GB" sz="3000"/>
              <a:t>yet</a:t>
            </a:r>
            <a:r>
              <a:rPr lang="en-GB" sz="3000"/>
              <a:t>.</a:t>
            </a:r>
            <a:endParaRPr sz="30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Examples of </a:t>
            </a:r>
            <a:r>
              <a:rPr lang="en-GB"/>
              <a:t>questions asked</a:t>
            </a:r>
            <a:endParaRPr/>
          </a:p>
        </p:txBody>
      </p:sp>
      <p:sp>
        <p:nvSpPr>
          <p:cNvPr id="134" name="Google Shape;134;p20"/>
          <p:cNvSpPr txBox="1"/>
          <p:nvPr/>
        </p:nvSpPr>
        <p:spPr>
          <a:xfrm>
            <a:off x="348600" y="1290300"/>
            <a:ext cx="8338200" cy="5000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2800">
                <a:solidFill>
                  <a:schemeClr val="dk1"/>
                </a:solidFill>
                <a:highlight>
                  <a:srgbClr val="FFFFFF"/>
                </a:highlight>
              </a:rPr>
              <a:t>“I understand what 'peer- reviewed' means and how to identify a peer-reviewed journal”</a:t>
            </a:r>
            <a:endParaRPr i="1" sz="2800">
              <a:solidFill>
                <a:schemeClr val="dk1"/>
              </a:solidFill>
              <a:highlight>
                <a:srgbClr val="FFFFFF"/>
              </a:highlight>
            </a:endParaRPr>
          </a:p>
          <a:p>
            <a:pPr indent="0" lvl="0" marL="0" rtl="0" algn="l">
              <a:spcBef>
                <a:spcPts val="0"/>
              </a:spcBef>
              <a:spcAft>
                <a:spcPts val="0"/>
              </a:spcAft>
              <a:buNone/>
            </a:pPr>
            <a:r>
              <a:t/>
            </a:r>
            <a:endParaRPr i="1" sz="2800">
              <a:solidFill>
                <a:schemeClr val="dk1"/>
              </a:solidFill>
              <a:highlight>
                <a:srgbClr val="FFFFFF"/>
              </a:highlight>
            </a:endParaRPr>
          </a:p>
          <a:p>
            <a:pPr indent="0" lvl="0" marL="0" rtl="0" algn="l">
              <a:spcBef>
                <a:spcPts val="0"/>
              </a:spcBef>
              <a:spcAft>
                <a:spcPts val="0"/>
              </a:spcAft>
              <a:buNone/>
            </a:pPr>
            <a:r>
              <a:rPr i="1" lang="en-GB" sz="2800">
                <a:solidFill>
                  <a:schemeClr val="dk1"/>
                </a:solidFill>
                <a:highlight>
                  <a:srgbClr val="FFFFFF"/>
                </a:highlight>
              </a:rPr>
              <a:t>“I know how to identify useful keywords or search words for a topic and how to use them to search effectively.”</a:t>
            </a:r>
            <a:endParaRPr i="1" sz="2800">
              <a:solidFill>
                <a:schemeClr val="dk1"/>
              </a:solidFill>
              <a:highlight>
                <a:srgbClr val="FFFFFF"/>
              </a:highlight>
            </a:endParaRPr>
          </a:p>
          <a:p>
            <a:pPr indent="0" lvl="0" marL="0" rtl="0" algn="l">
              <a:spcBef>
                <a:spcPts val="0"/>
              </a:spcBef>
              <a:spcAft>
                <a:spcPts val="0"/>
              </a:spcAft>
              <a:buNone/>
            </a:pPr>
            <a:r>
              <a:t/>
            </a:r>
            <a:endParaRPr i="1" sz="2800">
              <a:solidFill>
                <a:schemeClr val="dk1"/>
              </a:solidFill>
              <a:highlight>
                <a:srgbClr val="FFFFFF"/>
              </a:highlight>
            </a:endParaRPr>
          </a:p>
          <a:p>
            <a:pPr indent="0" lvl="0" marL="0" rtl="0" algn="l">
              <a:spcBef>
                <a:spcPts val="0"/>
              </a:spcBef>
              <a:spcAft>
                <a:spcPts val="0"/>
              </a:spcAft>
              <a:buNone/>
            </a:pPr>
            <a:r>
              <a:rPr i="1" lang="en-GB" sz="2800">
                <a:solidFill>
                  <a:schemeClr val="dk1"/>
                </a:solidFill>
                <a:highlight>
                  <a:srgbClr val="FFFFFF"/>
                </a:highlight>
              </a:rPr>
              <a:t>“I can work independently, </a:t>
            </a:r>
            <a:endParaRPr i="1" sz="2800">
              <a:solidFill>
                <a:schemeClr val="dk1"/>
              </a:solidFill>
              <a:highlight>
                <a:srgbClr val="FFFFFF"/>
              </a:highlight>
            </a:endParaRPr>
          </a:p>
          <a:p>
            <a:pPr indent="0" lvl="0" marL="0" rtl="0" algn="l">
              <a:spcBef>
                <a:spcPts val="0"/>
              </a:spcBef>
              <a:spcAft>
                <a:spcPts val="0"/>
              </a:spcAft>
              <a:buNone/>
            </a:pPr>
            <a:r>
              <a:rPr i="1" lang="en-GB" sz="2800">
                <a:solidFill>
                  <a:schemeClr val="dk1"/>
                </a:solidFill>
                <a:highlight>
                  <a:srgbClr val="FFFFFF"/>
                </a:highlight>
              </a:rPr>
              <a:t>without substantial supervision”</a:t>
            </a:r>
            <a:endParaRPr i="1" sz="2800">
              <a:solidFill>
                <a:schemeClr val="dk1"/>
              </a:solidFill>
              <a:highlight>
                <a:srgbClr val="FFFFFF"/>
              </a:highlight>
            </a:endParaRPr>
          </a:p>
          <a:p>
            <a:pPr indent="0" lvl="0" marL="0" rtl="0" algn="l">
              <a:spcBef>
                <a:spcPts val="0"/>
              </a:spcBef>
              <a:spcAft>
                <a:spcPts val="0"/>
              </a:spcAft>
              <a:buNone/>
            </a:pPr>
            <a:r>
              <a:t/>
            </a:r>
            <a:endParaRPr i="1" sz="2400">
              <a:solidFill>
                <a:schemeClr val="dk1"/>
              </a:solidFill>
              <a:highlight>
                <a:srgbClr val="FFFFFF"/>
              </a:highlight>
            </a:endParaRPr>
          </a:p>
          <a:p>
            <a:pPr indent="0" lvl="0" marL="0" rtl="0" algn="l">
              <a:spcBef>
                <a:spcPts val="0"/>
              </a:spcBef>
              <a:spcAft>
                <a:spcPts val="0"/>
              </a:spcAft>
              <a:buNone/>
            </a:pPr>
            <a:r>
              <a:t/>
            </a:r>
            <a:endParaRPr i="1" sz="2400">
              <a:solidFill>
                <a:schemeClr val="dk1"/>
              </a:solidFill>
              <a:highlight>
                <a:srgbClr val="FFFFFF"/>
              </a:highlight>
            </a:endParaRPr>
          </a:p>
        </p:txBody>
      </p:sp>
      <p:pic>
        <p:nvPicPr>
          <p:cNvPr id="135" name="Google Shape;135;p20"/>
          <p:cNvPicPr preferRelativeResize="0"/>
          <p:nvPr/>
        </p:nvPicPr>
        <p:blipFill>
          <a:blip r:embed="rId3">
            <a:alphaModFix/>
          </a:blip>
          <a:stretch>
            <a:fillRect/>
          </a:stretch>
        </p:blipFill>
        <p:spPr>
          <a:xfrm>
            <a:off x="5756775" y="4620727"/>
            <a:ext cx="3387226" cy="225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GB"/>
              <a:t>Examples of questions asked</a:t>
            </a:r>
            <a:endParaRPr/>
          </a:p>
        </p:txBody>
      </p:sp>
      <p:sp>
        <p:nvSpPr>
          <p:cNvPr id="141" name="Google Shape;141;p21"/>
          <p:cNvSpPr txBox="1"/>
          <p:nvPr/>
        </p:nvSpPr>
        <p:spPr>
          <a:xfrm>
            <a:off x="348600" y="1290300"/>
            <a:ext cx="8614800" cy="5266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400">
              <a:solidFill>
                <a:schemeClr val="dk1"/>
              </a:solidFill>
              <a:highlight>
                <a:srgbClr val="FFFFFF"/>
              </a:highlight>
            </a:endParaRPr>
          </a:p>
          <a:p>
            <a:pPr indent="0" lvl="0" marL="0" rtl="0" algn="l">
              <a:spcBef>
                <a:spcPts val="0"/>
              </a:spcBef>
              <a:spcAft>
                <a:spcPts val="0"/>
              </a:spcAft>
              <a:buNone/>
            </a:pPr>
            <a:r>
              <a:rPr i="1" lang="en-GB" sz="3000">
                <a:solidFill>
                  <a:schemeClr val="dk1"/>
                </a:solidFill>
                <a:highlight>
                  <a:srgbClr val="FFFFFF"/>
                </a:highlight>
              </a:rPr>
              <a:t>“I know how to co-operate, negotiate with and persuade others when working in groups”</a:t>
            </a:r>
            <a:endParaRPr i="1" sz="3000">
              <a:solidFill>
                <a:schemeClr val="dk1"/>
              </a:solidFill>
              <a:highlight>
                <a:srgbClr val="FFFFFF"/>
              </a:highlight>
            </a:endParaRPr>
          </a:p>
          <a:p>
            <a:pPr indent="0" lvl="0" marL="0" rtl="0" algn="l">
              <a:spcBef>
                <a:spcPts val="0"/>
              </a:spcBef>
              <a:spcAft>
                <a:spcPts val="0"/>
              </a:spcAft>
              <a:buNone/>
            </a:pPr>
            <a:r>
              <a:t/>
            </a:r>
            <a:endParaRPr i="1" sz="3000">
              <a:solidFill>
                <a:schemeClr val="dk1"/>
              </a:solidFill>
              <a:highlight>
                <a:srgbClr val="FFFFFF"/>
              </a:highlight>
            </a:endParaRPr>
          </a:p>
          <a:p>
            <a:pPr indent="0" lvl="0" marL="0" rtl="0" algn="l">
              <a:spcBef>
                <a:spcPts val="0"/>
              </a:spcBef>
              <a:spcAft>
                <a:spcPts val="0"/>
              </a:spcAft>
              <a:buNone/>
            </a:pPr>
            <a:r>
              <a:rPr i="1" lang="en-GB" sz="3000">
                <a:solidFill>
                  <a:schemeClr val="dk1"/>
                </a:solidFill>
                <a:highlight>
                  <a:srgbClr val="FFFFFF"/>
                </a:highlight>
              </a:rPr>
              <a:t>“I am able to able to analyse facts and situations and apply creative thinking to develop appropriate solutions”</a:t>
            </a:r>
            <a:endParaRPr i="1" sz="3000">
              <a:solidFill>
                <a:schemeClr val="dk1"/>
              </a:solidFill>
              <a:highlight>
                <a:srgbClr val="FFFFFF"/>
              </a:highlight>
            </a:endParaRPr>
          </a:p>
        </p:txBody>
      </p:sp>
      <p:pic>
        <p:nvPicPr>
          <p:cNvPr id="142" name="Google Shape;142;p21"/>
          <p:cNvPicPr preferRelativeResize="0"/>
          <p:nvPr/>
        </p:nvPicPr>
        <p:blipFill>
          <a:blip r:embed="rId3">
            <a:alphaModFix/>
          </a:blip>
          <a:stretch>
            <a:fillRect/>
          </a:stretch>
        </p:blipFill>
        <p:spPr>
          <a:xfrm>
            <a:off x="3207875" y="4669775"/>
            <a:ext cx="5911750" cy="2188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