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34" r:id="rId1"/>
  </p:sldMasterIdLst>
  <p:notesMasterIdLst>
    <p:notesMasterId r:id="rId17"/>
  </p:notesMasterIdLst>
  <p:handoutMasterIdLst>
    <p:handoutMasterId r:id="rId18"/>
  </p:handoutMasterIdLst>
  <p:sldIdLst>
    <p:sldId id="256" r:id="rId2"/>
    <p:sldId id="261" r:id="rId3"/>
    <p:sldId id="262" r:id="rId4"/>
    <p:sldId id="263" r:id="rId5"/>
    <p:sldId id="264" r:id="rId6"/>
    <p:sldId id="265" r:id="rId7"/>
    <p:sldId id="266" r:id="rId8"/>
    <p:sldId id="267" r:id="rId9"/>
    <p:sldId id="269" r:id="rId10"/>
    <p:sldId id="270" r:id="rId11"/>
    <p:sldId id="271" r:id="rId12"/>
    <p:sldId id="272" r:id="rId13"/>
    <p:sldId id="258" r:id="rId14"/>
    <p:sldId id="274" r:id="rId15"/>
    <p:sldId id="273" r:id="rId16"/>
  </p:sldIdLst>
  <p:sldSz cx="9144000" cy="6858000" type="screen4x3"/>
  <p:notesSz cx="7099300" cy="10234613"/>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5pPr>
    <a:lvl6pPr marL="2286000" algn="l" defTabSz="914400" rtl="0" eaLnBrk="1" latinLnBrk="0" hangingPunct="1">
      <a:defRPr sz="2400" kern="1200">
        <a:solidFill>
          <a:schemeClr val="tx1"/>
        </a:solidFill>
        <a:latin typeface="Arial" charset="0"/>
        <a:ea typeface="ＭＳ Ｐゴシック" pitchFamily="124" charset="-128"/>
        <a:cs typeface="+mn-cs"/>
      </a:defRPr>
    </a:lvl6pPr>
    <a:lvl7pPr marL="2743200" algn="l" defTabSz="914400" rtl="0" eaLnBrk="1" latinLnBrk="0" hangingPunct="1">
      <a:defRPr sz="2400" kern="1200">
        <a:solidFill>
          <a:schemeClr val="tx1"/>
        </a:solidFill>
        <a:latin typeface="Arial" charset="0"/>
        <a:ea typeface="ＭＳ Ｐゴシック" pitchFamily="124" charset="-128"/>
        <a:cs typeface="+mn-cs"/>
      </a:defRPr>
    </a:lvl7pPr>
    <a:lvl8pPr marL="3200400" algn="l" defTabSz="914400" rtl="0" eaLnBrk="1" latinLnBrk="0" hangingPunct="1">
      <a:defRPr sz="2400" kern="1200">
        <a:solidFill>
          <a:schemeClr val="tx1"/>
        </a:solidFill>
        <a:latin typeface="Arial" charset="0"/>
        <a:ea typeface="ＭＳ Ｐゴシック" pitchFamily="124" charset="-128"/>
        <a:cs typeface="+mn-cs"/>
      </a:defRPr>
    </a:lvl8pPr>
    <a:lvl9pPr marL="3657600" algn="l" defTabSz="914400" rtl="0" eaLnBrk="1" latinLnBrk="0" hangingPunct="1">
      <a:defRPr sz="2400" kern="1200">
        <a:solidFill>
          <a:schemeClr val="tx1"/>
        </a:solidFill>
        <a:latin typeface="Arial" charset="0"/>
        <a:ea typeface="ＭＳ Ｐゴシック" pitchFamily="124" charset="-128"/>
        <a:cs typeface="+mn-cs"/>
      </a:defRPr>
    </a:lvl9pPr>
  </p:defaultTextStyle>
  <p:extLst>
    <p:ext uri="{EFAFB233-063F-42B5-8137-9DF3F51BA10A}">
      <p15:sldGuideLst xmlns:p15="http://schemas.microsoft.com/office/powerpoint/2012/main" xmlns="">
        <p15:guide id="1" orient="horz" pos="197">
          <p15:clr>
            <a:srgbClr val="A4A3A4"/>
          </p15:clr>
        </p15:guide>
        <p15:guide id="2" orient="horz" pos="572">
          <p15:clr>
            <a:srgbClr val="A4A3A4"/>
          </p15:clr>
        </p15:guide>
        <p15:guide id="3" orient="horz" pos="1389">
          <p15:clr>
            <a:srgbClr val="A4A3A4"/>
          </p15:clr>
        </p15:guide>
        <p15:guide id="4" orient="horz" pos="1525">
          <p15:clr>
            <a:srgbClr val="A4A3A4"/>
          </p15:clr>
        </p15:guide>
        <p15:guide id="5" orient="horz" pos="799">
          <p15:clr>
            <a:srgbClr val="A4A3A4"/>
          </p15:clr>
        </p15:guide>
        <p15:guide id="6" orient="horz" pos="4123">
          <p15:clr>
            <a:srgbClr val="A4A3A4"/>
          </p15:clr>
        </p15:guide>
        <p15:guide id="7" pos="657">
          <p15:clr>
            <a:srgbClr val="A4A3A4"/>
          </p15:clr>
        </p15:guide>
        <p15:guide id="8" pos="5284">
          <p15:clr>
            <a:srgbClr val="A4A3A4"/>
          </p15:clr>
        </p15:guide>
        <p15:guide id="9" pos="195">
          <p15:clr>
            <a:srgbClr val="A4A3A4"/>
          </p15:clr>
        </p15:guide>
        <p15:guide id="10" pos="2995">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5560"/>
    <a:srgbClr val="4D4D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82532" autoAdjust="0"/>
  </p:normalViewPr>
  <p:slideViewPr>
    <p:cSldViewPr showGuides="1">
      <p:cViewPr>
        <p:scale>
          <a:sx n="90" d="100"/>
          <a:sy n="90" d="100"/>
        </p:scale>
        <p:origin x="-2244" y="-180"/>
      </p:cViewPr>
      <p:guideLst>
        <p:guide orient="horz" pos="197"/>
        <p:guide orient="horz" pos="572"/>
        <p:guide orient="horz" pos="1389"/>
        <p:guide orient="horz" pos="1525"/>
        <p:guide orient="horz" pos="799"/>
        <p:guide orient="horz" pos="4123"/>
        <p:guide pos="657"/>
        <p:guide pos="5284"/>
        <p:guide pos="195"/>
        <p:guide pos="29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56" d="100"/>
          <a:sy n="56" d="100"/>
        </p:scale>
        <p:origin x="-3235" y="-77"/>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pPr>
              <a:defRPr/>
            </a:pPr>
            <a:endParaRPr lang="en-GB"/>
          </a:p>
        </p:txBody>
      </p:sp>
      <p:sp>
        <p:nvSpPr>
          <p:cNvPr id="3" name="Date Placehold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pPr>
              <a:defRPr/>
            </a:pPr>
            <a:fld id="{3CF19177-7C99-4274-9B05-2CBE8EAF1F85}" type="datetimeFigureOut">
              <a:rPr lang="en-US"/>
              <a:pPr>
                <a:defRPr/>
              </a:pPr>
              <a:t>12/10/2018</a:t>
            </a:fld>
            <a:endParaRPr lang="en-GB"/>
          </a:p>
        </p:txBody>
      </p:sp>
      <p:sp>
        <p:nvSpPr>
          <p:cNvPr id="4" name="Footer Placehold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pPr>
              <a:defRPr/>
            </a:pPr>
            <a:endParaRPr lang="en-GB"/>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pPr>
              <a:defRPr/>
            </a:pPr>
            <a:fld id="{AD50454B-A3D8-47CC-95C8-DF29420A9AAB}" type="slidenum">
              <a:rPr lang="en-GB"/>
              <a:pPr>
                <a:defRPr/>
              </a:pPr>
              <a:t>‹#›</a:t>
            </a:fld>
            <a:endParaRPr lang="en-GB"/>
          </a:p>
        </p:txBody>
      </p:sp>
    </p:spTree>
    <p:extLst>
      <p:ext uri="{BB962C8B-B14F-4D97-AF65-F5344CB8AC3E}">
        <p14:creationId xmlns:p14="http://schemas.microsoft.com/office/powerpoint/2010/main" val="1227277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76363" cy="511731"/>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defRPr sz="1300"/>
            </a:lvl1pPr>
          </a:lstStyle>
          <a:p>
            <a:pPr>
              <a:defRPr/>
            </a:pPr>
            <a:endParaRPr lang="en-US"/>
          </a:p>
        </p:txBody>
      </p:sp>
      <p:sp>
        <p:nvSpPr>
          <p:cNvPr id="18435" name="Rectangle 3"/>
          <p:cNvSpPr>
            <a:spLocks noGrp="1" noChangeArrowheads="1"/>
          </p:cNvSpPr>
          <p:nvPr>
            <p:ph type="dt" idx="1"/>
          </p:nvPr>
        </p:nvSpPr>
        <p:spPr bwMode="auto">
          <a:xfrm>
            <a:off x="4022937" y="0"/>
            <a:ext cx="3076363" cy="511731"/>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a:defRPr sz="1300"/>
            </a:lvl1pPr>
          </a:lstStyle>
          <a:p>
            <a:pPr>
              <a:defRPr/>
            </a:pPr>
            <a:endParaRPr lang="en-US"/>
          </a:p>
        </p:txBody>
      </p:sp>
      <p:sp>
        <p:nvSpPr>
          <p:cNvPr id="9220"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946574" y="4861441"/>
            <a:ext cx="5206153" cy="4605576"/>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0" y="9722882"/>
            <a:ext cx="3076363" cy="511731"/>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defRPr sz="1300"/>
            </a:lvl1pPr>
          </a:lstStyle>
          <a:p>
            <a:pPr>
              <a:defRPr/>
            </a:pPr>
            <a:endParaRPr lang="en-US"/>
          </a:p>
        </p:txBody>
      </p:sp>
      <p:sp>
        <p:nvSpPr>
          <p:cNvPr id="18439" name="Rectangle 7"/>
          <p:cNvSpPr>
            <a:spLocks noGrp="1" noChangeArrowheads="1"/>
          </p:cNvSpPr>
          <p:nvPr>
            <p:ph type="sldNum" sz="quarter" idx="5"/>
          </p:nvPr>
        </p:nvSpPr>
        <p:spPr bwMode="auto">
          <a:xfrm>
            <a:off x="4022937" y="9722882"/>
            <a:ext cx="3076363" cy="511731"/>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a:defRPr sz="1300"/>
            </a:lvl1pPr>
          </a:lstStyle>
          <a:p>
            <a:pPr>
              <a:defRPr/>
            </a:pPr>
            <a:fld id="{4639BEBB-7988-4228-884A-C1F2B91C6D38}" type="slidenum">
              <a:rPr lang="en-US"/>
              <a:pPr>
                <a:defRPr/>
              </a:pPr>
              <a:t>‹#›</a:t>
            </a:fld>
            <a:endParaRPr lang="en-US"/>
          </a:p>
        </p:txBody>
      </p:sp>
    </p:spTree>
    <p:extLst>
      <p:ext uri="{BB962C8B-B14F-4D97-AF65-F5344CB8AC3E}">
        <p14:creationId xmlns:p14="http://schemas.microsoft.com/office/powerpoint/2010/main" val="38138790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2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2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2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2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2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E8F7F4D4-82A3-45E1-958F-4A19D727ABDA}" type="slidenum">
              <a:rPr lang="en-US" smtClean="0"/>
              <a:pPr/>
              <a:t>1</a:t>
            </a:fld>
            <a:endParaRPr lang="en-US"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p:spPr>
        <p:txBody>
          <a:bodyPr/>
          <a:lstStyle/>
          <a:p>
            <a:pPr eaLnBrk="1" hangingPunct="1"/>
            <a:r>
              <a:rPr lang="en-US" sz="1100" b="1" dirty="0" smtClean="0"/>
              <a:t>Title</a:t>
            </a:r>
            <a:r>
              <a:rPr lang="en-US" sz="1100" b="0" dirty="0" smtClean="0"/>
              <a:t> – from a conversation with</a:t>
            </a:r>
            <a:r>
              <a:rPr lang="en-US" sz="1100" b="0" baseline="0" dirty="0" smtClean="0"/>
              <a:t> 2</a:t>
            </a:r>
            <a:r>
              <a:rPr lang="en-US" sz="1100" b="0" baseline="30000" dirty="0" smtClean="0"/>
              <a:t>nd</a:t>
            </a:r>
            <a:r>
              <a:rPr lang="en-US" sz="1100" b="0" baseline="0" dirty="0" smtClean="0"/>
              <a:t> year undergraduates last year. Session on literature searching, co-teaching with module leader, on module where the assignment involved them writing a literature review. “How do we write a literature review?” Pointed out module reading list with multiple books on the topic. “We don’t want a book, can’t you just give us two sides of A4?” </a:t>
            </a:r>
          </a:p>
          <a:p>
            <a:pPr eaLnBrk="1" hangingPunct="1"/>
            <a:endParaRPr lang="en-US" sz="1100" b="0" baseline="0" dirty="0" smtClean="0"/>
          </a:p>
          <a:p>
            <a:pPr eaLnBrk="1" hangingPunct="1"/>
            <a:r>
              <a:rPr lang="en-US" sz="1100" b="1" baseline="0" dirty="0" smtClean="0"/>
              <a:t>Perception</a:t>
            </a:r>
            <a:r>
              <a:rPr lang="en-US" sz="1100" b="0" baseline="0" dirty="0" smtClean="0"/>
              <a:t> – accurate or not – in UK higher education &amp; globally that university students are less &amp; less willing to invest time in long-form reading &amp; that even as search tools are evolving to make it easier to find appropriate academic resources, students are less &amp; less willing to engage with those. </a:t>
            </a:r>
          </a:p>
          <a:p>
            <a:pPr eaLnBrk="1" hangingPunct="1"/>
            <a:endParaRPr lang="en-US" sz="1100" b="0" baseline="0" dirty="0" smtClean="0"/>
          </a:p>
          <a:p>
            <a:pPr eaLnBrk="1" hangingPunct="1"/>
            <a:r>
              <a:rPr lang="en-US" sz="1100" b="1" baseline="0" dirty="0" smtClean="0"/>
              <a:t>Some questions for you to ponder</a:t>
            </a:r>
            <a:r>
              <a:rPr lang="en-US" sz="1100" b="0" baseline="0" dirty="0" smtClean="0"/>
              <a:t> as I share some thoughts on the issue: does this resonate with your experience of the students you work with?  Does it matter?  And if it does, what can you as school librarians, teachers or school leaders do about it?</a:t>
            </a:r>
            <a:endParaRPr lang="en-US" sz="1100" b="1"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smtClean="0"/>
              <a:t>This led on to the second idea of the “reading</a:t>
            </a:r>
            <a:r>
              <a:rPr lang="en-GB" sz="1400" baseline="0" dirty="0" smtClean="0"/>
              <a:t> iceberg” – students reluctant to read what they can’t cite in assignments – but they may need to do it in order to reach the peer-reviewed journal articles which are visible above the surface in their assignments.</a:t>
            </a:r>
            <a:endParaRPr lang="en-GB" sz="1400" dirty="0"/>
          </a:p>
        </p:txBody>
      </p:sp>
      <p:sp>
        <p:nvSpPr>
          <p:cNvPr id="4" name="Slide Number Placeholder 3"/>
          <p:cNvSpPr>
            <a:spLocks noGrp="1"/>
          </p:cNvSpPr>
          <p:nvPr>
            <p:ph type="sldNum" sz="quarter" idx="10"/>
          </p:nvPr>
        </p:nvSpPr>
        <p:spPr/>
        <p:txBody>
          <a:bodyPr/>
          <a:lstStyle/>
          <a:p>
            <a:pPr>
              <a:defRPr/>
            </a:pPr>
            <a:fld id="{4639BEBB-7988-4228-884A-C1F2B91C6D38}" type="slidenum">
              <a:rPr lang="en-US" smtClean="0"/>
              <a:pPr>
                <a:defRPr/>
              </a:pPr>
              <a:t>10</a:t>
            </a:fld>
            <a:endParaRPr lang="en-US"/>
          </a:p>
        </p:txBody>
      </p:sp>
    </p:spTree>
    <p:extLst>
      <p:ext uri="{BB962C8B-B14F-4D97-AF65-F5344CB8AC3E}">
        <p14:creationId xmlns:p14="http://schemas.microsoft.com/office/powerpoint/2010/main" val="2633160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smtClean="0"/>
              <a:t>SADL – Jane Secker</a:t>
            </a:r>
            <a:r>
              <a:rPr lang="en-GB" sz="1100" baseline="0" dirty="0" smtClean="0"/>
              <a:t> at LSE – librarians working in collaboration with students</a:t>
            </a:r>
          </a:p>
          <a:p>
            <a:endParaRPr lang="en-GB" sz="1100" baseline="0" dirty="0" smtClean="0"/>
          </a:p>
          <a:p>
            <a:r>
              <a:rPr lang="en-GB" sz="1100" baseline="0" dirty="0" smtClean="0"/>
              <a:t>Jude </a:t>
            </a:r>
            <a:r>
              <a:rPr lang="en-GB" sz="1100" baseline="0" dirty="0" err="1" smtClean="0"/>
              <a:t>Seaboyer’s</a:t>
            </a:r>
            <a:r>
              <a:rPr lang="en-GB" sz="1100" baseline="0" dirty="0" smtClean="0"/>
              <a:t> work with ALTC – building the idea of *reading resilience*, intellectual muscle, with weekly online quizzes and discussion activities, for which students get marks, which they can only participate in fully if they’ve done the week’s assigned reading.</a:t>
            </a:r>
          </a:p>
          <a:p>
            <a:endParaRPr lang="en-GB" sz="1100" baseline="0" dirty="0" smtClean="0"/>
          </a:p>
          <a:p>
            <a:r>
              <a:rPr lang="en-GB" sz="1100" baseline="0" dirty="0" smtClean="0"/>
              <a:t>Pre-reading work – helping students to see where the reading fits in to course context and their learning – Heather </a:t>
            </a:r>
            <a:r>
              <a:rPr lang="en-GB" sz="1100" baseline="0" dirty="0" err="1" smtClean="0"/>
              <a:t>Bandeen</a:t>
            </a:r>
            <a:r>
              <a:rPr lang="en-GB" sz="1100" baseline="0" dirty="0" smtClean="0"/>
              <a:t> from Ohio State University 2009 </a:t>
            </a:r>
            <a:r>
              <a:rPr lang="en-GB" sz="1100" baseline="0" dirty="0" err="1" smtClean="0"/>
              <a:t>eg</a:t>
            </a:r>
            <a:r>
              <a:rPr lang="en-GB" sz="1100" baseline="0" dirty="0" smtClean="0"/>
              <a:t>.</a:t>
            </a:r>
          </a:p>
          <a:p>
            <a:endParaRPr lang="en-GB" sz="1100" baseline="0" dirty="0" smtClean="0"/>
          </a:p>
          <a:p>
            <a:r>
              <a:rPr lang="en-GB" sz="1100" baseline="0" dirty="0" smtClean="0"/>
              <a:t>Collaborative work between librarians and academic staff, as always, is also key (Clare </a:t>
            </a:r>
            <a:r>
              <a:rPr lang="en-GB" sz="1100" baseline="0" dirty="0" err="1" smtClean="0"/>
              <a:t>McCluskey</a:t>
            </a:r>
            <a:r>
              <a:rPr lang="en-GB" sz="1100" baseline="0" dirty="0" smtClean="0"/>
              <a:t> Dean)</a:t>
            </a:r>
          </a:p>
          <a:p>
            <a:endParaRPr lang="en-GB" sz="1100" baseline="0" dirty="0" smtClean="0"/>
          </a:p>
          <a:p>
            <a:endParaRPr lang="en-GB" dirty="0"/>
          </a:p>
        </p:txBody>
      </p:sp>
      <p:sp>
        <p:nvSpPr>
          <p:cNvPr id="4" name="Slide Number Placeholder 3"/>
          <p:cNvSpPr>
            <a:spLocks noGrp="1"/>
          </p:cNvSpPr>
          <p:nvPr>
            <p:ph type="sldNum" sz="quarter" idx="10"/>
          </p:nvPr>
        </p:nvSpPr>
        <p:spPr/>
        <p:txBody>
          <a:bodyPr/>
          <a:lstStyle/>
          <a:p>
            <a:pPr>
              <a:defRPr/>
            </a:pPr>
            <a:fld id="{4639BEBB-7988-4228-884A-C1F2B91C6D38}" type="slidenum">
              <a:rPr lang="en-US" smtClean="0"/>
              <a:pPr>
                <a:defRPr/>
              </a:pPr>
              <a:t>11</a:t>
            </a:fld>
            <a:endParaRPr lang="en-US"/>
          </a:p>
        </p:txBody>
      </p:sp>
    </p:spTree>
    <p:extLst>
      <p:ext uri="{BB962C8B-B14F-4D97-AF65-F5344CB8AC3E}">
        <p14:creationId xmlns:p14="http://schemas.microsoft.com/office/powerpoint/2010/main" val="1542021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smtClean="0"/>
              <a:t>I’ll</a:t>
            </a:r>
            <a:r>
              <a:rPr lang="en-GB" sz="1100" baseline="0" dirty="0" smtClean="0"/>
              <a:t> leave you with the questions I posed at the beginning, for discussion and thoughts either now, across the rest of the day, or to take home with you…</a:t>
            </a:r>
            <a:endParaRPr lang="en-GB" sz="1100" dirty="0"/>
          </a:p>
        </p:txBody>
      </p:sp>
      <p:sp>
        <p:nvSpPr>
          <p:cNvPr id="4" name="Slide Number Placeholder 3"/>
          <p:cNvSpPr>
            <a:spLocks noGrp="1"/>
          </p:cNvSpPr>
          <p:nvPr>
            <p:ph type="sldNum" sz="quarter" idx="10"/>
          </p:nvPr>
        </p:nvSpPr>
        <p:spPr/>
        <p:txBody>
          <a:bodyPr/>
          <a:lstStyle/>
          <a:p>
            <a:pPr>
              <a:defRPr/>
            </a:pPr>
            <a:fld id="{4639BEBB-7988-4228-884A-C1F2B91C6D38}" type="slidenum">
              <a:rPr lang="en-US" smtClean="0"/>
              <a:pPr>
                <a:defRPr/>
              </a:pPr>
              <a:t>12</a:t>
            </a:fld>
            <a:endParaRPr lang="en-US"/>
          </a:p>
        </p:txBody>
      </p:sp>
    </p:spTree>
    <p:extLst>
      <p:ext uri="{BB962C8B-B14F-4D97-AF65-F5344CB8AC3E}">
        <p14:creationId xmlns:p14="http://schemas.microsoft.com/office/powerpoint/2010/main" val="463531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00C932B9-FA52-48CD-9661-6FE8658E4758}" type="slidenum">
              <a:rPr lang="en-US" smtClean="0"/>
              <a:pPr/>
              <a:t>13</a:t>
            </a:fld>
            <a:endParaRPr lang="en-US"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r>
              <a:rPr lang="en-US" sz="1100" dirty="0" smtClean="0"/>
              <a:t>References –</a:t>
            </a:r>
            <a:r>
              <a:rPr lang="en-US" sz="1100" baseline="0" dirty="0" smtClean="0"/>
              <a:t>  these slides will be made available afterwards – all available legitimately open-access so you can follow up if interested.</a:t>
            </a:r>
            <a:endParaRPr lang="en-US" sz="110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639BEBB-7988-4228-884A-C1F2B91C6D38}" type="slidenum">
              <a:rPr lang="en-US" smtClean="0"/>
              <a:pPr>
                <a:defRPr/>
              </a:pPr>
              <a:t>14</a:t>
            </a:fld>
            <a:endParaRPr lang="en-US"/>
          </a:p>
        </p:txBody>
      </p:sp>
    </p:spTree>
    <p:extLst>
      <p:ext uri="{BB962C8B-B14F-4D97-AF65-F5344CB8AC3E}">
        <p14:creationId xmlns:p14="http://schemas.microsoft.com/office/powerpoint/2010/main" val="934225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E8F7F4D4-82A3-45E1-958F-4A19D727ABDA}" type="slidenum">
              <a:rPr lang="en-US" smtClean="0"/>
              <a:pPr/>
              <a:t>15</a:t>
            </a:fld>
            <a:endParaRPr lang="en-US"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smtClean="0"/>
              <a:t>I’m going to try and look at it from several</a:t>
            </a:r>
            <a:r>
              <a:rPr lang="en-GB" sz="1100" baseline="0" dirty="0" smtClean="0"/>
              <a:t> perspectives, using a model that’s widely used in HE, Brookfield’s “four lenses”:  what it looks like to me, to students, to my academic colleagues, and what it looks like more broadly in the research literature.</a:t>
            </a:r>
          </a:p>
          <a:p>
            <a:endParaRPr lang="en-GB" sz="1100" baseline="0" dirty="0" smtClean="0"/>
          </a:p>
          <a:p>
            <a:r>
              <a:rPr lang="en-GB" sz="1100" baseline="0" dirty="0" smtClean="0"/>
              <a:t>And I’ll structure my presentation using three questions, a reflective model first used in healthcare by Rolfe: What… are we seeing?  So what… does that mean?  Now what… are we going to do about it?</a:t>
            </a:r>
            <a:endParaRPr lang="en-GB" sz="1100" dirty="0"/>
          </a:p>
        </p:txBody>
      </p:sp>
      <p:sp>
        <p:nvSpPr>
          <p:cNvPr id="4" name="Slide Number Placeholder 3"/>
          <p:cNvSpPr>
            <a:spLocks noGrp="1"/>
          </p:cNvSpPr>
          <p:nvPr>
            <p:ph type="sldNum" sz="quarter" idx="10"/>
          </p:nvPr>
        </p:nvSpPr>
        <p:spPr/>
        <p:txBody>
          <a:bodyPr/>
          <a:lstStyle/>
          <a:p>
            <a:pPr>
              <a:defRPr/>
            </a:pPr>
            <a:fld id="{4639BEBB-7988-4228-884A-C1F2B91C6D38}" type="slidenum">
              <a:rPr lang="en-US" smtClean="0"/>
              <a:pPr>
                <a:defRPr/>
              </a:pPr>
              <a:t>2</a:t>
            </a:fld>
            <a:endParaRPr lang="en-US"/>
          </a:p>
        </p:txBody>
      </p:sp>
    </p:spTree>
    <p:extLst>
      <p:ext uri="{BB962C8B-B14F-4D97-AF65-F5344CB8AC3E}">
        <p14:creationId xmlns:p14="http://schemas.microsoft.com/office/powerpoint/2010/main" val="4225893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smtClean="0"/>
              <a:t>From the perspective of HE libraries</a:t>
            </a:r>
            <a:r>
              <a:rPr lang="en-GB" sz="1100" baseline="0" dirty="0" smtClean="0"/>
              <a:t> and librarians, using search tools such as catalogues and databases to find appropriate sources has got vastly easier for users in the last few years.</a:t>
            </a:r>
          </a:p>
          <a:p>
            <a:endParaRPr lang="en-GB" sz="1100" baseline="0" dirty="0" smtClean="0"/>
          </a:p>
          <a:p>
            <a:r>
              <a:rPr lang="en-GB" sz="1100" baseline="0" dirty="0" smtClean="0"/>
              <a:t>Ten years ago, most of my information literacy teaching time, and time supporting individual students and writing support materials and tutorials, was often spent on getting them over technical hurdles of how to log in…</a:t>
            </a:r>
            <a:endParaRPr lang="en-GB" sz="1100" dirty="0"/>
          </a:p>
        </p:txBody>
      </p:sp>
      <p:sp>
        <p:nvSpPr>
          <p:cNvPr id="4" name="Slide Number Placeholder 3"/>
          <p:cNvSpPr>
            <a:spLocks noGrp="1"/>
          </p:cNvSpPr>
          <p:nvPr>
            <p:ph type="sldNum" sz="quarter" idx="10"/>
          </p:nvPr>
        </p:nvSpPr>
        <p:spPr/>
        <p:txBody>
          <a:bodyPr/>
          <a:lstStyle/>
          <a:p>
            <a:pPr>
              <a:defRPr/>
            </a:pPr>
            <a:fld id="{4639BEBB-7988-4228-884A-C1F2B91C6D38}" type="slidenum">
              <a:rPr lang="en-US" smtClean="0"/>
              <a:pPr>
                <a:defRPr/>
              </a:pPr>
              <a:t>3</a:t>
            </a:fld>
            <a:endParaRPr lang="en-US"/>
          </a:p>
        </p:txBody>
      </p:sp>
    </p:spTree>
    <p:extLst>
      <p:ext uri="{BB962C8B-B14F-4D97-AF65-F5344CB8AC3E}">
        <p14:creationId xmlns:p14="http://schemas.microsoft.com/office/powerpoint/2010/main" val="2029640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smtClean="0"/>
              <a:t>… let alone structure a database search, with Boolean logic and searching in the right fields, when they did get in. </a:t>
            </a:r>
          </a:p>
          <a:p>
            <a:endParaRPr lang="en-GB" sz="1400" dirty="0" smtClean="0"/>
          </a:p>
          <a:p>
            <a:r>
              <a:rPr lang="en-GB" sz="1400" dirty="0" smtClean="0"/>
              <a:t>(Real slide from a tutorial I produced in </a:t>
            </a:r>
            <a:r>
              <a:rPr lang="en-GB" sz="1400" dirty="0" smtClean="0"/>
              <a:t>2007,</a:t>
            </a:r>
            <a:r>
              <a:rPr lang="en-GB" sz="1400" baseline="0" dirty="0" smtClean="0"/>
              <a:t> showing off-campus students the right way to log in via Athens.)</a:t>
            </a:r>
          </a:p>
          <a:p>
            <a:endParaRPr lang="en-GB" sz="1400" dirty="0" smtClean="0"/>
          </a:p>
          <a:p>
            <a:r>
              <a:rPr lang="en-GB" sz="1400" dirty="0" smtClean="0"/>
              <a:t>Just helping students navigate</a:t>
            </a:r>
            <a:r>
              <a:rPr lang="en-GB" sz="1400" baseline="0" dirty="0" smtClean="0"/>
              <a:t> to the full text of an online journal article took so much work that as librarians we often didn’t have much time left over to work with students on what they </a:t>
            </a:r>
            <a:r>
              <a:rPr lang="en-GB" sz="1400" b="1" baseline="0" dirty="0" smtClean="0"/>
              <a:t>did</a:t>
            </a:r>
            <a:r>
              <a:rPr lang="en-GB" sz="1400" b="0" baseline="0" dirty="0" smtClean="0"/>
              <a:t> with those resources having finally located and navigated to them. </a:t>
            </a:r>
            <a:endParaRPr lang="en-GB" sz="1400" dirty="0"/>
          </a:p>
        </p:txBody>
      </p:sp>
      <p:sp>
        <p:nvSpPr>
          <p:cNvPr id="4" name="Slide Number Placeholder 3"/>
          <p:cNvSpPr>
            <a:spLocks noGrp="1"/>
          </p:cNvSpPr>
          <p:nvPr>
            <p:ph type="sldNum" sz="quarter" idx="10"/>
          </p:nvPr>
        </p:nvSpPr>
        <p:spPr/>
        <p:txBody>
          <a:bodyPr/>
          <a:lstStyle/>
          <a:p>
            <a:pPr>
              <a:defRPr/>
            </a:pPr>
            <a:fld id="{4639BEBB-7988-4228-884A-C1F2B91C6D38}" type="slidenum">
              <a:rPr lang="en-US" smtClean="0"/>
              <a:pPr>
                <a:defRPr/>
              </a:pPr>
              <a:t>4</a:t>
            </a:fld>
            <a:endParaRPr lang="en-US"/>
          </a:p>
        </p:txBody>
      </p:sp>
    </p:spTree>
    <p:extLst>
      <p:ext uri="{BB962C8B-B14F-4D97-AF65-F5344CB8AC3E}">
        <p14:creationId xmlns:p14="http://schemas.microsoft.com/office/powerpoint/2010/main" val="961850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smtClean="0"/>
              <a:t>Contrast – screenshot from our current discovery system, </a:t>
            </a:r>
            <a:r>
              <a:rPr lang="en-GB" sz="1100" dirty="0" err="1" smtClean="0"/>
              <a:t>LibrarySearch</a:t>
            </a:r>
            <a:r>
              <a:rPr lang="en-GB" sz="1100" dirty="0" smtClean="0"/>
              <a:t> based</a:t>
            </a:r>
            <a:r>
              <a:rPr lang="en-GB" sz="1100" baseline="0" dirty="0" smtClean="0"/>
              <a:t> on an OCLC platform, at Brookes.</a:t>
            </a:r>
          </a:p>
          <a:p>
            <a:endParaRPr lang="en-GB" sz="1100" baseline="0" dirty="0" smtClean="0"/>
          </a:p>
          <a:p>
            <a:r>
              <a:rPr lang="en-GB" sz="1100" baseline="0" dirty="0" smtClean="0"/>
              <a:t>Single search box for Google-style phrase search. Boxes to tick down the left hand side – limit to journal articles, peer reviewed, published in the last 10 years, available full-text online, in just a few clicks.</a:t>
            </a:r>
          </a:p>
          <a:p>
            <a:r>
              <a:rPr lang="en-GB" sz="1100" baseline="0" dirty="0" smtClean="0"/>
              <a:t>System can even cite their chosen sources in Harvard referencing style for them.</a:t>
            </a:r>
          </a:p>
          <a:p>
            <a:r>
              <a:rPr lang="en-GB" sz="1100" baseline="0" dirty="0" smtClean="0"/>
              <a:t>So is everything now rosy?  Well, not quite – students still need our support, but…</a:t>
            </a:r>
            <a:endParaRPr lang="en-GB" sz="1100" dirty="0"/>
          </a:p>
        </p:txBody>
      </p:sp>
      <p:sp>
        <p:nvSpPr>
          <p:cNvPr id="4" name="Slide Number Placeholder 3"/>
          <p:cNvSpPr>
            <a:spLocks noGrp="1"/>
          </p:cNvSpPr>
          <p:nvPr>
            <p:ph type="sldNum" sz="quarter" idx="10"/>
          </p:nvPr>
        </p:nvSpPr>
        <p:spPr/>
        <p:txBody>
          <a:bodyPr/>
          <a:lstStyle/>
          <a:p>
            <a:pPr>
              <a:defRPr/>
            </a:pPr>
            <a:fld id="{4639BEBB-7988-4228-884A-C1F2B91C6D38}" type="slidenum">
              <a:rPr lang="en-US" smtClean="0"/>
              <a:pPr>
                <a:defRPr/>
              </a:pPr>
              <a:t>5</a:t>
            </a:fld>
            <a:endParaRPr lang="en-US"/>
          </a:p>
        </p:txBody>
      </p:sp>
    </p:spTree>
    <p:extLst>
      <p:ext uri="{BB962C8B-B14F-4D97-AF65-F5344CB8AC3E}">
        <p14:creationId xmlns:p14="http://schemas.microsoft.com/office/powerpoint/2010/main" val="3880304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dirty="0" smtClean="0"/>
              <a:t>My</a:t>
            </a:r>
            <a:r>
              <a:rPr lang="en-GB" sz="1100" b="1" baseline="0" dirty="0" smtClean="0"/>
              <a:t> perspective </a:t>
            </a:r>
            <a:r>
              <a:rPr lang="en-GB" sz="1100" baseline="0" dirty="0" smtClean="0"/>
              <a:t>– typical example; student comes to the Library Helpdesk saying she “can’t find any articles on her topic” which was to do with motivation in trainee sports coaches. We run through a search. I point out an article on the first page of results, about self-actualisation in coaching, which seems to be exactly what she’s looking for. “What about that one?”  “Oh, I didn’t know what that meant, is that to do with motivation?” – hadn’t occurred to her to look it up.</a:t>
            </a:r>
          </a:p>
          <a:p>
            <a:endParaRPr lang="en-GB" sz="1100" baseline="0" dirty="0" smtClean="0"/>
          </a:p>
          <a:p>
            <a:endParaRPr lang="en-GB" sz="1100" b="1" baseline="0" dirty="0" smtClean="0"/>
          </a:p>
          <a:p>
            <a:r>
              <a:rPr lang="en-GB" sz="1100" b="1" baseline="0" dirty="0" smtClean="0"/>
              <a:t>Student perspective</a:t>
            </a:r>
            <a:r>
              <a:rPr lang="en-GB" sz="1100" baseline="0" dirty="0" smtClean="0"/>
              <a:t>; not clear to our students what, when, how or how much they are expected to read. 2</a:t>
            </a:r>
            <a:r>
              <a:rPr lang="en-GB" sz="1100" baseline="30000" dirty="0" smtClean="0"/>
              <a:t>nd</a:t>
            </a:r>
            <a:r>
              <a:rPr lang="en-GB" sz="1100" baseline="0" dirty="0" smtClean="0"/>
              <a:t> year student who had failed a module – tutor came to see me tearing hair out – “Where were the key theorists, they were all on the reading list” – “Was I supposed to read the stuff on the reading list?”</a:t>
            </a:r>
          </a:p>
          <a:p>
            <a:endParaRPr lang="en-GB" sz="1100" baseline="0" dirty="0" smtClean="0"/>
          </a:p>
          <a:p>
            <a:r>
              <a:rPr lang="en-GB" sz="1100" b="1" baseline="0" dirty="0" smtClean="0"/>
              <a:t>Academic colleagues </a:t>
            </a:r>
            <a:r>
              <a:rPr lang="en-GB" sz="1100" baseline="0" dirty="0" smtClean="0"/>
              <a:t>– tell me they know students can find appropriate sources now, because they’ve all had training sessions with the Library on how to use our search tools, but bibliographies at the end of assignments still full of blogs, newspaper articles and other non-academic sources.</a:t>
            </a:r>
          </a:p>
          <a:p>
            <a:endParaRPr lang="en-GB" sz="1100" baseline="0" dirty="0" smtClean="0"/>
          </a:p>
          <a:p>
            <a:r>
              <a:rPr lang="en-GB" sz="1100" b="1" baseline="0" dirty="0" smtClean="0"/>
              <a:t>Journal literature </a:t>
            </a:r>
            <a:r>
              <a:rPr lang="en-GB" sz="1100" baseline="0" dirty="0" smtClean="0"/>
              <a:t>tells us these concerns about student reading are widespread and worldwide.  Students are time-poor, take a strategic and surface approach to learning, and while this often drives them towards online access to texts, there are metacognitive issues around reading online which research suggests mean they take in less information and understand it less deeply than when they read on paper.</a:t>
            </a:r>
            <a:endParaRPr lang="en-GB" sz="1100" dirty="0"/>
          </a:p>
        </p:txBody>
      </p:sp>
      <p:sp>
        <p:nvSpPr>
          <p:cNvPr id="4" name="Slide Number Placeholder 3"/>
          <p:cNvSpPr>
            <a:spLocks noGrp="1"/>
          </p:cNvSpPr>
          <p:nvPr>
            <p:ph type="sldNum" sz="quarter" idx="10"/>
          </p:nvPr>
        </p:nvSpPr>
        <p:spPr/>
        <p:txBody>
          <a:bodyPr/>
          <a:lstStyle/>
          <a:p>
            <a:pPr>
              <a:defRPr/>
            </a:pPr>
            <a:fld id="{4639BEBB-7988-4228-884A-C1F2B91C6D38}" type="slidenum">
              <a:rPr lang="en-US" smtClean="0"/>
              <a:pPr>
                <a:defRPr/>
              </a:pPr>
              <a:t>6</a:t>
            </a:fld>
            <a:endParaRPr lang="en-US"/>
          </a:p>
        </p:txBody>
      </p:sp>
    </p:spTree>
    <p:extLst>
      <p:ext uri="{BB962C8B-B14F-4D97-AF65-F5344CB8AC3E}">
        <p14:creationId xmlns:p14="http://schemas.microsoft.com/office/powerpoint/2010/main" val="3036948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smtClean="0"/>
              <a:t>Duncan et al 2016 in the British Journal of Psychology; looked at several hundred young people</a:t>
            </a:r>
            <a:r>
              <a:rPr lang="en-GB" sz="1100" baseline="0" dirty="0" smtClean="0"/>
              <a:t> aged 11-15; “</a:t>
            </a:r>
            <a:r>
              <a:rPr lang="en-GB" sz="1100" dirty="0"/>
              <a:t>Although more time was spent on digital than on traditional texts, traditional extended text reading was the only reading habit to predict inference-making in comprehension and to distinguish skilled from less skilled </a:t>
            </a:r>
            <a:r>
              <a:rPr lang="en-GB" sz="1100" dirty="0" err="1"/>
              <a:t>comprehenders</a:t>
            </a:r>
            <a:r>
              <a:rPr lang="en-GB" sz="1100" dirty="0"/>
              <a:t>.” – students’ reading habits have already been formed well before they get to university.  </a:t>
            </a:r>
            <a:endParaRPr lang="en-GB" sz="1100" dirty="0" smtClean="0"/>
          </a:p>
          <a:p>
            <a:endParaRPr lang="en-GB" sz="1100" dirty="0"/>
          </a:p>
          <a:p>
            <a:r>
              <a:rPr lang="en-GB" sz="1100" dirty="0" smtClean="0"/>
              <a:t>A </a:t>
            </a:r>
            <a:r>
              <a:rPr lang="en-GB" sz="1100" dirty="0"/>
              <a:t>study by Singer &amp; Alexander in 2017 found that while students said they preferred digital texts, and thought they would understand digital texts better than print ones, they *actually* when tested remembered better information they’d read in print.  By contrast, </a:t>
            </a:r>
            <a:r>
              <a:rPr lang="en-GB" sz="1100" dirty="0" smtClean="0"/>
              <a:t>major </a:t>
            </a:r>
            <a:r>
              <a:rPr lang="en-GB" sz="1100" dirty="0"/>
              <a:t>international study by Mizrachi et al (in which Jane Secker was involved), reported this year in </a:t>
            </a:r>
            <a:r>
              <a:rPr lang="en-GB" sz="1100" i="1" dirty="0" err="1"/>
              <a:t>PLoS</a:t>
            </a:r>
            <a:r>
              <a:rPr lang="en-GB" sz="1100" i="1" dirty="0"/>
              <a:t> One</a:t>
            </a:r>
            <a:r>
              <a:rPr lang="en-GB" sz="1100" dirty="0"/>
              <a:t> , found that across thousands of university students in numerous countries, most prefer print for academic reading and report better focus &amp; retention reading in print. But because students are very time-pressured and print texts often take longer to get hold of, waiting in a Library reservation queue or having to travel to campus rather than grabbing the reading on their phones or tablets, it’s easy to default back to online. </a:t>
            </a:r>
          </a:p>
          <a:p>
            <a:endParaRPr lang="en-GB" sz="1100" dirty="0"/>
          </a:p>
          <a:p>
            <a:r>
              <a:rPr lang="en-GB" sz="1100" dirty="0"/>
              <a:t>That mirrors my own small-scale findings in a research project I did with my Education students for a university learning &amp; teaching fellowship in 2012-14. Nearly all the students said they *preferred* to read print books, or printed-out journal articles. But they also wanted all their key texts available as e-books, so that they could always access them and didn’t have to travel to campus from home or placement. They admitted to liking the convenience of quickly looking up a quote which backed up the point they wanted to make – which as researchers and writers we’ve all done – but there is then the risk that they never engage with the whole text and its arguments, just grab snippets</a:t>
            </a:r>
            <a:r>
              <a:rPr lang="en-GB" sz="1100" dirty="0" smtClean="0"/>
              <a:t>.</a:t>
            </a:r>
            <a:endParaRPr lang="en-GB" sz="1100" dirty="0"/>
          </a:p>
          <a:p>
            <a:r>
              <a:rPr lang="en-GB" sz="1100" dirty="0"/>
              <a:t>I think – and writing from elsewhere in HE suggests academics find the same – that… [need support and can learn]</a:t>
            </a:r>
          </a:p>
          <a:p>
            <a:endParaRPr lang="en-GB" sz="1100" dirty="0"/>
          </a:p>
        </p:txBody>
      </p:sp>
      <p:sp>
        <p:nvSpPr>
          <p:cNvPr id="4" name="Slide Number Placeholder 3"/>
          <p:cNvSpPr>
            <a:spLocks noGrp="1"/>
          </p:cNvSpPr>
          <p:nvPr>
            <p:ph type="sldNum" sz="quarter" idx="10"/>
          </p:nvPr>
        </p:nvSpPr>
        <p:spPr/>
        <p:txBody>
          <a:bodyPr/>
          <a:lstStyle/>
          <a:p>
            <a:pPr>
              <a:defRPr/>
            </a:pPr>
            <a:fld id="{4639BEBB-7988-4228-884A-C1F2B91C6D38}" type="slidenum">
              <a:rPr lang="en-US" smtClean="0"/>
              <a:pPr>
                <a:defRPr/>
              </a:pPr>
              <a:t>7</a:t>
            </a:fld>
            <a:endParaRPr lang="en-US"/>
          </a:p>
        </p:txBody>
      </p:sp>
    </p:spTree>
    <p:extLst>
      <p:ext uri="{BB962C8B-B14F-4D97-AF65-F5344CB8AC3E}">
        <p14:creationId xmlns:p14="http://schemas.microsoft.com/office/powerpoint/2010/main" val="3682876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smtClean="0"/>
              <a:t>Here are some things we’ve been doing at Oxford Brookes.</a:t>
            </a:r>
          </a:p>
          <a:p>
            <a:endParaRPr lang="en-GB" sz="1100" dirty="0" smtClean="0"/>
          </a:p>
          <a:p>
            <a:r>
              <a:rPr lang="en-GB" sz="1100" dirty="0" smtClean="0"/>
              <a:t>Mentioned</a:t>
            </a:r>
            <a:r>
              <a:rPr lang="en-GB" sz="1100" baseline="0" dirty="0" smtClean="0"/>
              <a:t> reading lists earlier &amp; how to get students to engage with them. Dan Croft – two-year Learning &amp; Teaching Fellowship – looking at constructively aligning reading lists with rest of teaching. (Constructive alignment – v popular theory of teaching &amp; learning in HE – holds that everything you get students to do, from classroom activities to reading to how you assess them, should be *aligned* with your *learning objectives* for the course or module, </a:t>
            </a:r>
            <a:r>
              <a:rPr lang="en-GB" sz="1100" baseline="0" dirty="0" err="1" smtClean="0"/>
              <a:t>ie</a:t>
            </a:r>
            <a:r>
              <a:rPr lang="en-GB" sz="1100" baseline="0" dirty="0" smtClean="0"/>
              <a:t> what do you want students to learn &amp; how are you going to get them to learn it. Has its critics – what if students learn other things </a:t>
            </a:r>
            <a:r>
              <a:rPr lang="en-GB" sz="1100" baseline="0" dirty="0" err="1" smtClean="0"/>
              <a:t>etc</a:t>
            </a:r>
            <a:r>
              <a:rPr lang="en-GB" sz="1100" baseline="0" dirty="0" smtClean="0"/>
              <a:t>? – but very widely used, and no-one had looked at constructively aligning reading lists before.</a:t>
            </a:r>
          </a:p>
          <a:p>
            <a:endParaRPr lang="en-GB" sz="1100" baseline="0" dirty="0" smtClean="0"/>
          </a:p>
          <a:p>
            <a:r>
              <a:rPr lang="en-GB" sz="1100" baseline="0" dirty="0" smtClean="0"/>
              <a:t>Output from Dan’s research was this guide – What is a Reading List For? Encourages academic colleagues to rethink reading lists (at Brookes we use Aspire software) so that instead of being one long alphabetically-ordered list, lost/overwhelmed, no signposts, list is *aligned* to the teaching. By weeks or by themes, indicating what’s essential, recommended and optional, with annotations guiding students in *why* they might read a particular text &amp; *what* they could expect to get out of it. Help them prioritise &amp; guide their reading.</a:t>
            </a:r>
            <a:endParaRPr lang="en-GB" sz="1100" dirty="0"/>
          </a:p>
        </p:txBody>
      </p:sp>
      <p:sp>
        <p:nvSpPr>
          <p:cNvPr id="4" name="Slide Number Placeholder 3"/>
          <p:cNvSpPr>
            <a:spLocks noGrp="1"/>
          </p:cNvSpPr>
          <p:nvPr>
            <p:ph type="sldNum" sz="quarter" idx="10"/>
          </p:nvPr>
        </p:nvSpPr>
        <p:spPr/>
        <p:txBody>
          <a:bodyPr/>
          <a:lstStyle/>
          <a:p>
            <a:pPr>
              <a:defRPr/>
            </a:pPr>
            <a:fld id="{4639BEBB-7988-4228-884A-C1F2B91C6D38}" type="slidenum">
              <a:rPr lang="en-US" smtClean="0"/>
              <a:pPr>
                <a:defRPr/>
              </a:pPr>
              <a:t>8</a:t>
            </a:fld>
            <a:endParaRPr lang="en-US"/>
          </a:p>
        </p:txBody>
      </p:sp>
    </p:spTree>
    <p:extLst>
      <p:ext uri="{BB962C8B-B14F-4D97-AF65-F5344CB8AC3E}">
        <p14:creationId xmlns:p14="http://schemas.microsoft.com/office/powerpoint/2010/main" val="3736078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smtClean="0"/>
              <a:t>Here’s something</a:t>
            </a:r>
            <a:r>
              <a:rPr lang="en-GB" sz="1100" baseline="0" dirty="0" smtClean="0"/>
              <a:t> I’ve been doing – help students with notion of gradually learning to read dense, difficult academic texts. Slide from seminars I gave this semester to Year 1 Primary Teacher Education students. Their feedback after seminar said this was one of most useful ideas they picked up. Like starting weights at the gym or learning to play a </a:t>
            </a:r>
            <a:r>
              <a:rPr lang="en-GB" sz="1100" baseline="0" dirty="0" smtClean="0"/>
              <a:t>musical </a:t>
            </a:r>
            <a:r>
              <a:rPr lang="en-GB" sz="1100" baseline="0" dirty="0" smtClean="0"/>
              <a:t>instrument – it’s hard, it gets easier. Second year feedback in course committee last week about same module’s assignment bore this out; “Everybody finds that one really hard as it’s the first one, but it makes all your subsequent assignments easier.”</a:t>
            </a:r>
            <a:endParaRPr lang="en-GB" sz="1100" dirty="0"/>
          </a:p>
        </p:txBody>
      </p:sp>
      <p:sp>
        <p:nvSpPr>
          <p:cNvPr id="4" name="Slide Number Placeholder 3"/>
          <p:cNvSpPr>
            <a:spLocks noGrp="1"/>
          </p:cNvSpPr>
          <p:nvPr>
            <p:ph type="sldNum" sz="quarter" idx="10"/>
          </p:nvPr>
        </p:nvSpPr>
        <p:spPr/>
        <p:txBody>
          <a:bodyPr/>
          <a:lstStyle/>
          <a:p>
            <a:pPr>
              <a:defRPr/>
            </a:pPr>
            <a:fld id="{4639BEBB-7988-4228-884A-C1F2B91C6D38}" type="slidenum">
              <a:rPr lang="en-US" smtClean="0"/>
              <a:pPr>
                <a:defRPr/>
              </a:pPr>
              <a:t>9</a:t>
            </a:fld>
            <a:endParaRPr lang="en-US"/>
          </a:p>
        </p:txBody>
      </p:sp>
    </p:spTree>
    <p:extLst>
      <p:ext uri="{BB962C8B-B14F-4D97-AF65-F5344CB8AC3E}">
        <p14:creationId xmlns:p14="http://schemas.microsoft.com/office/powerpoint/2010/main" val="37345939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10" descr="OB PPT banner 150"/>
          <p:cNvPicPr>
            <a:picLocks noChangeAspect="1" noChangeArrowheads="1"/>
          </p:cNvPicPr>
          <p:nvPr userDrawn="1"/>
        </p:nvPicPr>
        <p:blipFill>
          <a:blip r:embed="rId2" cstate="print"/>
          <a:srcRect/>
          <a:stretch>
            <a:fillRect/>
          </a:stretch>
        </p:blipFill>
        <p:spPr bwMode="auto">
          <a:xfrm>
            <a:off x="304800" y="303213"/>
            <a:ext cx="8534400" cy="1539875"/>
          </a:xfrm>
          <a:prstGeom prst="rect">
            <a:avLst/>
          </a:prstGeom>
          <a:noFill/>
          <a:ln w="9525">
            <a:noFill/>
            <a:miter lim="800000"/>
            <a:headEnd/>
            <a:tailEnd/>
          </a:ln>
        </p:spPr>
      </p:pic>
      <p:sp>
        <p:nvSpPr>
          <p:cNvPr id="3" name="Subtitle 2"/>
          <p:cNvSpPr>
            <a:spLocks noGrp="1"/>
          </p:cNvSpPr>
          <p:nvPr>
            <p:ph type="subTitle" idx="1"/>
          </p:nvPr>
        </p:nvSpPr>
        <p:spPr>
          <a:xfrm>
            <a:off x="1042987" y="2071678"/>
            <a:ext cx="7813675" cy="4473585"/>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8" name="Title 1"/>
          <p:cNvSpPr>
            <a:spLocks noGrp="1"/>
          </p:cNvSpPr>
          <p:nvPr>
            <p:ph type="ctrTitle"/>
          </p:nvPr>
        </p:nvSpPr>
        <p:spPr>
          <a:xfrm>
            <a:off x="1038880" y="312738"/>
            <a:ext cx="7772400" cy="1526948"/>
          </a:xfrm>
        </p:spPr>
        <p:txBody>
          <a:bodyPr/>
          <a:lstStyle>
            <a:lvl1pPr>
              <a:defRPr sz="3200">
                <a:solidFill>
                  <a:schemeClr val="bg1"/>
                </a:solidFill>
                <a:latin typeface="+mj-lt"/>
              </a:defRPr>
            </a:lvl1pPr>
          </a:lstStyle>
          <a:p>
            <a:r>
              <a:rPr lang="en-US" dirty="0" smtClean="0"/>
              <a:t>Click to edit Master title style</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10" descr="OB PPT banner 150"/>
          <p:cNvPicPr>
            <a:picLocks noChangeAspect="1" noChangeArrowheads="1"/>
          </p:cNvPicPr>
          <p:nvPr userDrawn="1"/>
        </p:nvPicPr>
        <p:blipFill>
          <a:blip r:embed="rId2" cstate="print"/>
          <a:srcRect/>
          <a:stretch>
            <a:fillRect/>
          </a:stretch>
        </p:blipFill>
        <p:spPr bwMode="auto">
          <a:xfrm>
            <a:off x="304800" y="303213"/>
            <a:ext cx="8534400" cy="1539875"/>
          </a:xfrm>
          <a:prstGeom prst="rect">
            <a:avLst/>
          </a:prstGeom>
          <a:noFill/>
          <a:ln w="9525">
            <a:noFill/>
            <a:miter lim="800000"/>
            <a:headEnd/>
            <a:tailEnd/>
          </a:ln>
        </p:spPr>
      </p:pic>
      <p:sp>
        <p:nvSpPr>
          <p:cNvPr id="8" name="Title 1"/>
          <p:cNvSpPr>
            <a:spLocks noGrp="1"/>
          </p:cNvSpPr>
          <p:nvPr>
            <p:ph type="ctrTitle"/>
          </p:nvPr>
        </p:nvSpPr>
        <p:spPr>
          <a:xfrm>
            <a:off x="1038880" y="312738"/>
            <a:ext cx="7772400" cy="1526948"/>
          </a:xfrm>
        </p:spPr>
        <p:txBody>
          <a:bodyPr/>
          <a:lstStyle>
            <a:lvl1pPr>
              <a:defRPr sz="3200">
                <a:solidFill>
                  <a:schemeClr val="bg1"/>
                </a:solidFill>
                <a:latin typeface="+mj-lt"/>
              </a:defRPr>
            </a:lvl1pPr>
          </a:lstStyle>
          <a:p>
            <a:r>
              <a:rPr lang="en-US" dirty="0" smtClean="0"/>
              <a:t>Click to edit Master title style</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751113" y="2071678"/>
            <a:ext cx="8105549" cy="4054485"/>
          </a:xfrm>
        </p:spPr>
        <p:txBody>
          <a:bodyPr/>
          <a:lstStyle>
            <a:lvl1pPr marL="180975" indent="-180975">
              <a:spcBef>
                <a:spcPts val="1500"/>
              </a:spcBef>
              <a:defRPr/>
            </a:lvl1pPr>
            <a:lvl2pPr marL="449263" indent="-177800">
              <a:spcBef>
                <a:spcPts val="300"/>
              </a:spcBef>
              <a:defRPr sz="1600"/>
            </a:lvl2pPr>
            <a:lvl3pPr marL="715963" indent="-182563">
              <a:spcBef>
                <a:spcPts val="300"/>
              </a:spcBef>
              <a:defRPr sz="1600"/>
            </a:lvl3pPr>
            <a:lvl4pPr marL="982663" indent="-177800">
              <a:spcBef>
                <a:spcPts val="300"/>
              </a:spcBef>
              <a:defRPr sz="1600"/>
            </a:lvl4pPr>
            <a:lvl5pPr marL="1258888" indent="-180975">
              <a:spcBef>
                <a:spcPts val="300"/>
              </a:spcBef>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1042987" y="1959429"/>
            <a:ext cx="3622675" cy="4166734"/>
          </a:xfrm>
        </p:spPr>
        <p:txBody>
          <a:bodyPr>
            <a:normAutofit/>
          </a:bodyPr>
          <a:lstStyle>
            <a:lvl1pPr marL="0" indent="0">
              <a:buNone/>
              <a:defRPr sz="1600"/>
            </a:lvl1pPr>
            <a:lvl2pPr marL="271463" indent="-271463">
              <a:defRPr sz="1600"/>
            </a:lvl2pPr>
            <a:lvl3pPr marL="533400" indent="-261938">
              <a:defRPr sz="1600"/>
            </a:lvl3pPr>
            <a:lvl4pPr marL="804863" indent="-271463">
              <a:defRPr sz="1600"/>
            </a:lvl4pPr>
            <a:lvl5pPr marL="1077913" indent="-273050">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53656" y="1959429"/>
            <a:ext cx="3622675" cy="4166734"/>
          </a:xfrm>
        </p:spPr>
        <p:txBody>
          <a:bodyPr>
            <a:normAutofit/>
          </a:bodyPr>
          <a:lstStyle>
            <a:lvl1pPr marL="0" indent="0">
              <a:buNone/>
              <a:defRPr sz="1600"/>
            </a:lvl1pPr>
            <a:lvl2pPr marL="271463" indent="-271463">
              <a:defRPr sz="1600"/>
            </a:lvl2pPr>
            <a:lvl3pPr marL="533400" indent="-261938">
              <a:defRPr sz="1600"/>
            </a:lvl3pPr>
            <a:lvl4pPr marL="804863" indent="-271463">
              <a:defRPr sz="1600"/>
            </a:lvl4pPr>
            <a:lvl5pPr marL="1077913" indent="-273050">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455560"/>
        </a:solidFill>
        <a:effectLst/>
      </p:bgPr>
    </p:bg>
    <p:spTree>
      <p:nvGrpSpPr>
        <p:cNvPr id="1" name=""/>
        <p:cNvGrpSpPr/>
        <p:nvPr/>
      </p:nvGrpSpPr>
      <p:grpSpPr>
        <a:xfrm>
          <a:off x="0" y="0"/>
          <a:ext cx="0" cy="0"/>
          <a:chOff x="0" y="0"/>
          <a:chExt cx="0" cy="0"/>
        </a:xfrm>
      </p:grpSpPr>
      <p:pic>
        <p:nvPicPr>
          <p:cNvPr id="1026" name="Picture 5" descr="OB PPT logo 150"/>
          <p:cNvPicPr>
            <a:picLocks noChangeAspect="1" noChangeArrowheads="1"/>
          </p:cNvPicPr>
          <p:nvPr userDrawn="1"/>
        </p:nvPicPr>
        <p:blipFill>
          <a:blip r:embed="rId8" cstate="print"/>
          <a:srcRect/>
          <a:stretch>
            <a:fillRect/>
          </a:stretch>
        </p:blipFill>
        <p:spPr bwMode="auto">
          <a:xfrm>
            <a:off x="304800" y="303213"/>
            <a:ext cx="8534400" cy="1539875"/>
          </a:xfrm>
          <a:prstGeom prst="rect">
            <a:avLst/>
          </a:prstGeom>
          <a:noFill/>
          <a:ln w="9525">
            <a:noFill/>
            <a:miter lim="800000"/>
            <a:headEnd/>
            <a:tailEnd/>
          </a:ln>
        </p:spPr>
      </p:pic>
      <p:sp>
        <p:nvSpPr>
          <p:cNvPr id="2" name="Title Placeholder 1"/>
          <p:cNvSpPr>
            <a:spLocks noGrp="1"/>
          </p:cNvSpPr>
          <p:nvPr>
            <p:ph type="title"/>
          </p:nvPr>
        </p:nvSpPr>
        <p:spPr>
          <a:xfrm>
            <a:off x="1028700" y="338138"/>
            <a:ext cx="7827963" cy="947737"/>
          </a:xfrm>
          <a:prstGeom prst="rect">
            <a:avLst/>
          </a:prstGeom>
        </p:spPr>
        <p:txBody>
          <a:bodyPr vert="horz" lIns="0" tIns="45720" rIns="91440" bIns="45720" rtlCol="0" anchor="ctr">
            <a:normAutofit/>
          </a:bodyPr>
          <a:lstStyle/>
          <a:p>
            <a:r>
              <a:rPr lang="en-US" dirty="0" smtClean="0"/>
              <a:t>Click to edit Master title style</a:t>
            </a:r>
            <a:endParaRPr lang="en-GB" dirty="0"/>
          </a:p>
        </p:txBody>
      </p:sp>
      <p:sp>
        <p:nvSpPr>
          <p:cNvPr id="1028" name="Text Placeholder 2"/>
          <p:cNvSpPr>
            <a:spLocks noGrp="1"/>
          </p:cNvSpPr>
          <p:nvPr>
            <p:ph type="body" idx="1"/>
          </p:nvPr>
        </p:nvSpPr>
        <p:spPr bwMode="auto">
          <a:xfrm>
            <a:off x="857250" y="2071688"/>
            <a:ext cx="7829550" cy="4054475"/>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48" r:id="rId3"/>
    <p:sldLayoutId id="2147483749" r:id="rId4"/>
    <p:sldLayoutId id="2147483750" r:id="rId5"/>
    <p:sldLayoutId id="2147483751" r:id="rId6"/>
  </p:sldLayoutIdLst>
  <p:txStyles>
    <p:titleStyle>
      <a:lvl1pPr algn="l" rtl="0" fontAlgn="base">
        <a:spcBef>
          <a:spcPct val="0"/>
        </a:spcBef>
        <a:spcAft>
          <a:spcPct val="0"/>
        </a:spcAft>
        <a:defRPr sz="2800" b="1" kern="1200" cap="all">
          <a:solidFill>
            <a:schemeClr val="tx1"/>
          </a:solidFill>
          <a:latin typeface="+mj-lt"/>
          <a:ea typeface="+mj-ea"/>
          <a:cs typeface="+mj-cs"/>
        </a:defRPr>
      </a:lvl1pPr>
      <a:lvl2pPr algn="l" rtl="0" fontAlgn="base">
        <a:spcBef>
          <a:spcPct val="0"/>
        </a:spcBef>
        <a:spcAft>
          <a:spcPct val="0"/>
        </a:spcAft>
        <a:defRPr sz="2000" b="1">
          <a:solidFill>
            <a:schemeClr val="tx1"/>
          </a:solidFill>
          <a:latin typeface="Arial" charset="0"/>
          <a:ea typeface="ＭＳ Ｐゴシック" pitchFamily="124" charset="-128"/>
        </a:defRPr>
      </a:lvl2pPr>
      <a:lvl3pPr algn="l" rtl="0" fontAlgn="base">
        <a:spcBef>
          <a:spcPct val="0"/>
        </a:spcBef>
        <a:spcAft>
          <a:spcPct val="0"/>
        </a:spcAft>
        <a:defRPr sz="2000" b="1">
          <a:solidFill>
            <a:schemeClr val="tx1"/>
          </a:solidFill>
          <a:latin typeface="Arial" charset="0"/>
          <a:ea typeface="ＭＳ Ｐゴシック" pitchFamily="124" charset="-128"/>
        </a:defRPr>
      </a:lvl3pPr>
      <a:lvl4pPr algn="l" rtl="0" fontAlgn="base">
        <a:spcBef>
          <a:spcPct val="0"/>
        </a:spcBef>
        <a:spcAft>
          <a:spcPct val="0"/>
        </a:spcAft>
        <a:defRPr sz="2000" b="1">
          <a:solidFill>
            <a:schemeClr val="tx1"/>
          </a:solidFill>
          <a:latin typeface="Arial" charset="0"/>
          <a:ea typeface="ＭＳ Ｐゴシック" pitchFamily="124" charset="-128"/>
        </a:defRPr>
      </a:lvl4pPr>
      <a:lvl5pPr algn="l" rtl="0" fontAlgn="base">
        <a:spcBef>
          <a:spcPct val="0"/>
        </a:spcBef>
        <a:spcAft>
          <a:spcPct val="0"/>
        </a:spcAft>
        <a:defRPr sz="2000" b="1">
          <a:solidFill>
            <a:schemeClr val="tx1"/>
          </a:solidFill>
          <a:latin typeface="Arial" charset="0"/>
          <a:ea typeface="ＭＳ Ｐゴシック" pitchFamily="124" charset="-128"/>
        </a:defRPr>
      </a:lvl5pPr>
      <a:lvl6pPr marL="457200" algn="l" rtl="0" fontAlgn="base">
        <a:spcBef>
          <a:spcPct val="0"/>
        </a:spcBef>
        <a:spcAft>
          <a:spcPct val="0"/>
        </a:spcAft>
        <a:defRPr sz="2000" b="1">
          <a:solidFill>
            <a:schemeClr val="tx1"/>
          </a:solidFill>
          <a:latin typeface="Arial" charset="0"/>
          <a:ea typeface="ＭＳ Ｐゴシック" pitchFamily="124" charset="-128"/>
        </a:defRPr>
      </a:lvl6pPr>
      <a:lvl7pPr marL="914400" algn="l" rtl="0" fontAlgn="base">
        <a:spcBef>
          <a:spcPct val="0"/>
        </a:spcBef>
        <a:spcAft>
          <a:spcPct val="0"/>
        </a:spcAft>
        <a:defRPr sz="2000" b="1">
          <a:solidFill>
            <a:schemeClr val="tx1"/>
          </a:solidFill>
          <a:latin typeface="Arial" charset="0"/>
          <a:ea typeface="ＭＳ Ｐゴシック" pitchFamily="124" charset="-128"/>
        </a:defRPr>
      </a:lvl7pPr>
      <a:lvl8pPr marL="1371600" algn="l" rtl="0" fontAlgn="base">
        <a:spcBef>
          <a:spcPct val="0"/>
        </a:spcBef>
        <a:spcAft>
          <a:spcPct val="0"/>
        </a:spcAft>
        <a:defRPr sz="2000" b="1">
          <a:solidFill>
            <a:schemeClr val="tx1"/>
          </a:solidFill>
          <a:latin typeface="Arial" charset="0"/>
          <a:ea typeface="ＭＳ Ｐゴシック" pitchFamily="124" charset="-128"/>
        </a:defRPr>
      </a:lvl8pPr>
      <a:lvl9pPr marL="1828800" algn="l" rtl="0" fontAlgn="base">
        <a:spcBef>
          <a:spcPct val="0"/>
        </a:spcBef>
        <a:spcAft>
          <a:spcPct val="0"/>
        </a:spcAft>
        <a:defRPr sz="2000" b="1">
          <a:solidFill>
            <a:schemeClr val="tx1"/>
          </a:solidFill>
          <a:latin typeface="Arial" charset="0"/>
          <a:ea typeface="ＭＳ Ｐゴシック" pitchFamily="124" charset="-128"/>
        </a:defRPr>
      </a:lvl9pPr>
    </p:titleStyle>
    <p:bodyStyle>
      <a:lvl1pPr marL="342900" indent="-342900" algn="l" rtl="0" fontAlgn="base">
        <a:spcBef>
          <a:spcPct val="20000"/>
        </a:spcBef>
        <a:spcAft>
          <a:spcPct val="0"/>
        </a:spcAft>
        <a:buFont typeface="Wingdings" pitchFamily="124" charset="2"/>
        <a:buChar char="§"/>
        <a:defRPr sz="2400" kern="1200">
          <a:solidFill>
            <a:schemeClr val="bg1"/>
          </a:solidFill>
          <a:latin typeface="+mn-lt"/>
          <a:ea typeface="+mn-ea"/>
          <a:cs typeface="+mn-cs"/>
        </a:defRPr>
      </a:lvl1pPr>
      <a:lvl2pPr marL="742950" indent="-285750" algn="l" rtl="0" fontAlgn="base">
        <a:spcBef>
          <a:spcPct val="20000"/>
        </a:spcBef>
        <a:spcAft>
          <a:spcPct val="0"/>
        </a:spcAft>
        <a:buFont typeface="Wingdings" pitchFamily="124" charset="2"/>
        <a:buChar char="§"/>
        <a:defRPr sz="2400" kern="1200">
          <a:solidFill>
            <a:schemeClr val="bg1"/>
          </a:solidFill>
          <a:latin typeface="+mn-lt"/>
          <a:ea typeface="+mn-ea"/>
          <a:cs typeface="+mn-cs"/>
        </a:defRPr>
      </a:lvl2pPr>
      <a:lvl3pPr marL="1143000" indent="-228600" algn="l" rtl="0" fontAlgn="base">
        <a:spcBef>
          <a:spcPct val="20000"/>
        </a:spcBef>
        <a:spcAft>
          <a:spcPct val="0"/>
        </a:spcAft>
        <a:buFont typeface="Wingdings" pitchFamily="124" charset="2"/>
        <a:buChar char="§"/>
        <a:defRPr sz="2400" kern="1200">
          <a:solidFill>
            <a:schemeClr val="bg1"/>
          </a:solidFill>
          <a:latin typeface="+mn-lt"/>
          <a:ea typeface="+mn-ea"/>
          <a:cs typeface="+mn-cs"/>
        </a:defRPr>
      </a:lvl3pPr>
      <a:lvl4pPr marL="1600200" indent="-228600" algn="l" rtl="0" fontAlgn="base">
        <a:spcBef>
          <a:spcPct val="20000"/>
        </a:spcBef>
        <a:spcAft>
          <a:spcPct val="0"/>
        </a:spcAft>
        <a:buFont typeface="Wingdings" pitchFamily="124" charset="2"/>
        <a:buChar char="§"/>
        <a:defRPr sz="2400" kern="1200">
          <a:solidFill>
            <a:schemeClr val="bg1"/>
          </a:solidFill>
          <a:latin typeface="+mn-lt"/>
          <a:ea typeface="+mn-ea"/>
          <a:cs typeface="+mn-cs"/>
        </a:defRPr>
      </a:lvl4pPr>
      <a:lvl5pPr marL="2057400" indent="-228600" algn="l" rtl="0" fontAlgn="base">
        <a:spcBef>
          <a:spcPct val="20000"/>
        </a:spcBef>
        <a:spcAft>
          <a:spcPct val="0"/>
        </a:spcAft>
        <a:buFont typeface="Wingdings" pitchFamily="124" charset="2"/>
        <a:buChar char="§"/>
        <a:defRPr sz="2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mailto:hrothera@brookes.ac.uk" TargetMode="Externa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hyperlink" Target="https://culanth.org/fieldsights/948-why-don-t-students-read" TargetMode="External"/><Relationship Id="rId3" Type="http://schemas.openxmlformats.org/officeDocument/2006/relationships/hyperlink" Target="https://radar.brookes.ac.uk/radar/items/8dfa1c7d-d4ca-457b-b52c-9568cfd8d867/1/?attachment.uuid=2c1b0701-3ea1-43eb-b5af-206c7741a70d&amp;attachment.stream=true" TargetMode="External"/><Relationship Id="rId7" Type="http://schemas.openxmlformats.org/officeDocument/2006/relationships/hyperlink" Target="https://blog.yorksj.ac.uk/infoincurriculum/"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hyperlink" Target="http://dro.dur.ac.uk/18499/1/18499.pdf" TargetMode="External"/><Relationship Id="rId5" Type="http://schemas.openxmlformats.org/officeDocument/2006/relationships/hyperlink" Target="https://radar.brookes.ac.uk/radar/file/fdadb55a-0faf-4531-b3ac-1616713fc874/1/fulltext.pdf" TargetMode="External"/><Relationship Id="rId4" Type="http://schemas.openxmlformats.org/officeDocument/2006/relationships/hyperlink" Target="https://doi.org/10.24384/000531" TargetMode="External"/><Relationship Id="rId9" Type="http://schemas.openxmlformats.org/officeDocument/2006/relationships/hyperlink" Target="http://chelt.anu.edu.au/readingresilience"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facultyfocus.com/free-reports/11-strategies-for-getting-students-to-read-whats-assigned/" TargetMode="External"/><Relationship Id="rId3" Type="http://schemas.openxmlformats.org/officeDocument/2006/relationships/hyperlink" Target="https://journals.plos.org/plosone/article?id=10.1371/journal.pone.0197444" TargetMode="External"/><Relationship Id="rId7" Type="http://schemas.openxmlformats.org/officeDocument/2006/relationships/hyperlink" Target="https://www.tandfonline.com/doi/full/10.1080/00220973.2016.114379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hyperlink" Target="http://openaccess.city.ac.uk/20547/1/Students%20in%20the%20SADL%20lessons%20from%20LSE%E2%80%99s%20digital%20literacy%20programme.pdf" TargetMode="External"/><Relationship Id="rId5" Type="http://schemas.openxmlformats.org/officeDocument/2006/relationships/hyperlink" Target="https://ojs.lboro.ac.uk/ojs/index.php/JIL/article/view/PRA-V9-I2-3" TargetMode="External"/><Relationship Id="rId4" Type="http://schemas.openxmlformats.org/officeDocument/2006/relationships/hyperlink" Target="https://my.cumbria.ac.uk/media/MyCumbria/Documents/ReflectiveModelRolfe.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mailto:hrothera@brookes.ac.uk" TargetMode="External"/><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5556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832" y="4264884"/>
            <a:ext cx="3384376" cy="2417411"/>
          </a:xfrm>
          <a:prstGeom prst="rect">
            <a:avLst/>
          </a:prstGeom>
        </p:spPr>
      </p:pic>
      <p:sp>
        <p:nvSpPr>
          <p:cNvPr id="2050" name="Rectangle 2"/>
          <p:cNvSpPr>
            <a:spLocks noGrp="1" noChangeArrowheads="1"/>
          </p:cNvSpPr>
          <p:nvPr>
            <p:ph type="ctrTitle"/>
          </p:nvPr>
        </p:nvSpPr>
        <p:spPr>
          <a:xfrm>
            <a:off x="395536" y="332656"/>
            <a:ext cx="7772400" cy="1527175"/>
          </a:xfrm>
        </p:spPr>
        <p:txBody>
          <a:bodyPr>
            <a:normAutofit/>
          </a:bodyPr>
          <a:lstStyle/>
          <a:p>
            <a:pPr fontAlgn="auto">
              <a:spcAft>
                <a:spcPts val="0"/>
              </a:spcAft>
              <a:defRPr/>
            </a:pPr>
            <a:r>
              <a:rPr lang="en-US" sz="2800" cap="none" dirty="0" smtClean="0">
                <a:latin typeface="+mn-lt"/>
              </a:rPr>
              <a:t>“Can’t you just give us 2 sides of A4?”</a:t>
            </a:r>
            <a:r>
              <a:rPr lang="en-US" cap="none" dirty="0" smtClean="0">
                <a:latin typeface="+mn-lt"/>
              </a:rPr>
              <a:t/>
            </a:r>
            <a:br>
              <a:rPr lang="en-US" cap="none" dirty="0" smtClean="0">
                <a:latin typeface="+mn-lt"/>
              </a:rPr>
            </a:br>
            <a:r>
              <a:rPr lang="en-US" sz="800" cap="none" dirty="0">
                <a:solidFill>
                  <a:schemeClr val="tx1"/>
                </a:solidFill>
                <a:latin typeface="+mn-lt"/>
              </a:rPr>
              <a:t>.</a:t>
            </a:r>
            <a:r>
              <a:rPr lang="en-US" cap="none" dirty="0" smtClean="0">
                <a:latin typeface="+mn-lt"/>
              </a:rPr>
              <a:t/>
            </a:r>
            <a:br>
              <a:rPr lang="en-US" cap="none" dirty="0" smtClean="0">
                <a:latin typeface="+mn-lt"/>
              </a:rPr>
            </a:br>
            <a:r>
              <a:rPr lang="en-US" sz="2200" cap="none" dirty="0" smtClean="0">
                <a:latin typeface="+mn-lt"/>
              </a:rPr>
              <a:t>Stepping up Library use from school to higher education</a:t>
            </a:r>
          </a:p>
        </p:txBody>
      </p:sp>
      <p:pic>
        <p:nvPicPr>
          <p:cNvPr id="1026" name="Picture 2" descr="endnote_group"/>
          <p:cNvPicPr>
            <a:picLocks noChangeAspect="1" noChangeArrowheads="1"/>
          </p:cNvPicPr>
          <p:nvPr/>
        </p:nvPicPr>
        <p:blipFill rotWithShape="1">
          <a:blip r:embed="rId4">
            <a:extLst>
              <a:ext uri="{28A0092B-C50C-407E-A947-70E740481C1C}">
                <a14:useLocalDpi xmlns:a14="http://schemas.microsoft.com/office/drawing/2010/main" val="0"/>
              </a:ext>
            </a:extLst>
          </a:blip>
          <a:srcRect l="12053" r="29675"/>
          <a:stretch/>
        </p:blipFill>
        <p:spPr bwMode="auto">
          <a:xfrm>
            <a:off x="539552" y="2232410"/>
            <a:ext cx="4032448" cy="176923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0072656\Pictures\Pictures\student-reading-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0152" y="1916832"/>
            <a:ext cx="2795768" cy="420391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9512" y="5520582"/>
            <a:ext cx="2988332" cy="1200329"/>
          </a:xfrm>
          <a:prstGeom prst="rect">
            <a:avLst/>
          </a:prstGeom>
          <a:noFill/>
        </p:spPr>
        <p:txBody>
          <a:bodyPr wrap="square" rtlCol="0">
            <a:spAutoFit/>
          </a:bodyPr>
          <a:lstStyle/>
          <a:p>
            <a:r>
              <a:rPr lang="en-GB" sz="1800" dirty="0" smtClean="0"/>
              <a:t>Hazel Rothera</a:t>
            </a:r>
          </a:p>
          <a:p>
            <a:r>
              <a:rPr lang="en-GB" sz="1800" dirty="0" smtClean="0"/>
              <a:t>Oxford Brookes University</a:t>
            </a:r>
          </a:p>
          <a:p>
            <a:r>
              <a:rPr lang="en-GB" sz="1800" dirty="0" smtClean="0">
                <a:hlinkClick r:id="rId6"/>
              </a:rPr>
              <a:t>hrothera@brookes.ac.uk</a:t>
            </a:r>
            <a:endParaRPr lang="en-GB" sz="1800" dirty="0" smtClean="0"/>
          </a:p>
          <a:p>
            <a:r>
              <a:rPr lang="en-GB" sz="1800" dirty="0" smtClean="0"/>
              <a:t>@</a:t>
            </a:r>
            <a:r>
              <a:rPr lang="en-GB" sz="1800" dirty="0" err="1" smtClean="0"/>
              <a:t>hrothera</a:t>
            </a:r>
            <a:endParaRPr lang="en-GB" sz="1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cap="none" dirty="0" smtClean="0"/>
              <a:t>… and the reading iceberg</a:t>
            </a:r>
            <a:endParaRPr lang="en-GB" cap="none"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2132856"/>
            <a:ext cx="6232376" cy="4339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71631" y="6066635"/>
            <a:ext cx="2016224" cy="215444"/>
          </a:xfrm>
          <a:prstGeom prst="rect">
            <a:avLst/>
          </a:prstGeom>
          <a:noFill/>
        </p:spPr>
        <p:txBody>
          <a:bodyPr wrap="square" rtlCol="0">
            <a:spAutoFit/>
          </a:bodyPr>
          <a:lstStyle/>
          <a:p>
            <a:r>
              <a:rPr lang="en-GB" sz="800" dirty="0" err="1" smtClean="0"/>
              <a:t>Kils</a:t>
            </a:r>
            <a:r>
              <a:rPr lang="en-GB" sz="800" dirty="0" smtClean="0"/>
              <a:t> &amp; Bodo, commons.wikimedia.org</a:t>
            </a:r>
            <a:endParaRPr lang="en-GB" sz="800" dirty="0"/>
          </a:p>
        </p:txBody>
      </p:sp>
    </p:spTree>
    <p:extLst>
      <p:ext uri="{BB962C8B-B14F-4D97-AF65-F5344CB8AC3E}">
        <p14:creationId xmlns:p14="http://schemas.microsoft.com/office/powerpoint/2010/main" val="37838950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51521" y="2071678"/>
            <a:ext cx="8605142" cy="4473585"/>
          </a:xfrm>
        </p:spPr>
        <p:txBody>
          <a:bodyPr/>
          <a:lstStyle/>
          <a:p>
            <a:pPr marL="342900" indent="-342900">
              <a:buFont typeface="Arial" panose="020B0604020202020204" pitchFamily="34" charset="0"/>
              <a:buChar char="•"/>
            </a:pPr>
            <a:r>
              <a:rPr lang="en-GB" sz="1800" dirty="0"/>
              <a:t>W</a:t>
            </a:r>
            <a:r>
              <a:rPr lang="en-GB" sz="1800" dirty="0" smtClean="0"/>
              <a:t>orkshops aimed at supporting students to become ambassadors for more effective information literacy practices (</a:t>
            </a:r>
            <a:r>
              <a:rPr lang="en-GB" sz="1800" dirty="0" err="1" smtClean="0"/>
              <a:t>eg</a:t>
            </a:r>
            <a:r>
              <a:rPr lang="en-GB" sz="1800" dirty="0" smtClean="0"/>
              <a:t> SADL project, LSE 2013-2016)</a:t>
            </a:r>
          </a:p>
          <a:p>
            <a:endParaRPr lang="en-GB" sz="1800" dirty="0" smtClean="0"/>
          </a:p>
          <a:p>
            <a:pPr marL="342900" indent="-342900">
              <a:buFont typeface="Arial" panose="020B0604020202020204" pitchFamily="34" charset="0"/>
              <a:buChar char="•"/>
            </a:pPr>
            <a:r>
              <a:rPr lang="en-GB" sz="1800" dirty="0" smtClean="0"/>
              <a:t>Academics rethinking </a:t>
            </a:r>
            <a:r>
              <a:rPr lang="en-GB" sz="1800" b="1" dirty="0" smtClean="0"/>
              <a:t>what</a:t>
            </a:r>
            <a:r>
              <a:rPr lang="en-GB" sz="1800" dirty="0" smtClean="0"/>
              <a:t>, </a:t>
            </a:r>
            <a:r>
              <a:rPr lang="en-GB" sz="1800" b="1" dirty="0" smtClean="0"/>
              <a:t>how</a:t>
            </a:r>
            <a:r>
              <a:rPr lang="en-GB" sz="1800" dirty="0" smtClean="0"/>
              <a:t> and </a:t>
            </a:r>
            <a:r>
              <a:rPr lang="en-GB" sz="1800" b="1" dirty="0" smtClean="0"/>
              <a:t>why</a:t>
            </a:r>
            <a:r>
              <a:rPr lang="en-GB" sz="1800" dirty="0" smtClean="0"/>
              <a:t> they expect students to read and how they communicate this – building </a:t>
            </a:r>
            <a:r>
              <a:rPr lang="en-GB" sz="1800" b="1" dirty="0" smtClean="0"/>
              <a:t>reading resilience</a:t>
            </a:r>
            <a:r>
              <a:rPr lang="en-GB" sz="1800" dirty="0" smtClean="0"/>
              <a:t> (</a:t>
            </a:r>
            <a:r>
              <a:rPr lang="en-GB" sz="1800" dirty="0" err="1" smtClean="0"/>
              <a:t>eg</a:t>
            </a:r>
            <a:r>
              <a:rPr lang="en-GB" sz="1800" dirty="0" smtClean="0"/>
              <a:t> Australian Learning &amp; Teaching Council 2010-2012)</a:t>
            </a:r>
          </a:p>
          <a:p>
            <a:pPr marL="342900" indent="-342900">
              <a:buFont typeface="Arial" panose="020B0604020202020204" pitchFamily="34" charset="0"/>
              <a:buChar char="•"/>
            </a:pPr>
            <a:endParaRPr lang="en-GB" sz="1800" dirty="0" smtClean="0"/>
          </a:p>
          <a:p>
            <a:pPr marL="342900" indent="-342900">
              <a:buFont typeface="Arial" panose="020B0604020202020204" pitchFamily="34" charset="0"/>
              <a:buChar char="•"/>
            </a:pPr>
            <a:r>
              <a:rPr lang="en-GB" sz="1800" dirty="0" smtClean="0"/>
              <a:t>Explicitly teaching </a:t>
            </a:r>
            <a:r>
              <a:rPr lang="en-GB" sz="1800" b="1" dirty="0" smtClean="0"/>
              <a:t>pre-reading strategies</a:t>
            </a:r>
            <a:r>
              <a:rPr lang="en-GB" sz="1800" dirty="0" smtClean="0"/>
              <a:t> – course structure, key points of readings, connections between readings, teach the structure of a journal article</a:t>
            </a:r>
          </a:p>
          <a:p>
            <a:pPr marL="342900" indent="-342900">
              <a:buFont typeface="Arial" panose="020B0604020202020204" pitchFamily="34" charset="0"/>
              <a:buChar char="•"/>
            </a:pPr>
            <a:endParaRPr lang="en-GB" sz="1800" dirty="0" smtClean="0"/>
          </a:p>
          <a:p>
            <a:pPr marL="342900" indent="-342900">
              <a:buFont typeface="Arial" panose="020B0604020202020204" pitchFamily="34" charset="0"/>
              <a:buChar char="•"/>
            </a:pPr>
            <a:r>
              <a:rPr lang="en-GB" sz="1800" dirty="0" smtClean="0"/>
              <a:t>Communities of practice where academic staff and librarians work together on issues of critical information literacy (</a:t>
            </a:r>
            <a:r>
              <a:rPr lang="en-GB" sz="1800" dirty="0" err="1" smtClean="0"/>
              <a:t>eg</a:t>
            </a:r>
            <a:r>
              <a:rPr lang="en-GB" sz="1800" dirty="0" smtClean="0"/>
              <a:t> York St John)</a:t>
            </a:r>
          </a:p>
          <a:p>
            <a:pPr marL="342900" indent="-342900">
              <a:buFont typeface="Arial" panose="020B0604020202020204" pitchFamily="34" charset="0"/>
              <a:buChar char="•"/>
            </a:pPr>
            <a:endParaRPr lang="en-GB" dirty="0"/>
          </a:p>
        </p:txBody>
      </p:sp>
      <p:sp>
        <p:nvSpPr>
          <p:cNvPr id="3" name="Title 2"/>
          <p:cNvSpPr>
            <a:spLocks noGrp="1"/>
          </p:cNvSpPr>
          <p:nvPr>
            <p:ph type="ctrTitle"/>
          </p:nvPr>
        </p:nvSpPr>
        <p:spPr/>
        <p:txBody>
          <a:bodyPr/>
          <a:lstStyle/>
          <a:p>
            <a:r>
              <a:rPr lang="en-GB" cap="none" dirty="0" smtClean="0"/>
              <a:t>Elsewhere in the sector…</a:t>
            </a:r>
            <a:endParaRPr lang="en-GB" cap="none" dirty="0"/>
          </a:p>
        </p:txBody>
      </p:sp>
    </p:spTree>
    <p:extLst>
      <p:ext uri="{BB962C8B-B14F-4D97-AF65-F5344CB8AC3E}">
        <p14:creationId xmlns:p14="http://schemas.microsoft.com/office/powerpoint/2010/main" val="199888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2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25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25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10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25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cap="none" dirty="0" smtClean="0"/>
              <a:t>And what do </a:t>
            </a:r>
            <a:r>
              <a:rPr lang="en-GB" sz="4000" cap="none" dirty="0" smtClean="0"/>
              <a:t>you</a:t>
            </a:r>
            <a:r>
              <a:rPr lang="en-GB" cap="none" dirty="0" smtClean="0"/>
              <a:t> do?...</a:t>
            </a:r>
            <a:endParaRPr lang="en-GB" cap="none"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35121"/>
          <a:stretch/>
        </p:blipFill>
        <p:spPr>
          <a:xfrm>
            <a:off x="467544" y="2060848"/>
            <a:ext cx="3434605" cy="3528392"/>
          </a:xfrm>
          <a:prstGeom prst="rect">
            <a:avLst/>
          </a:prstGeom>
        </p:spPr>
      </p:pic>
      <p:sp>
        <p:nvSpPr>
          <p:cNvPr id="5" name="TextBox 4"/>
          <p:cNvSpPr txBox="1"/>
          <p:nvPr/>
        </p:nvSpPr>
        <p:spPr>
          <a:xfrm>
            <a:off x="4283968" y="2348880"/>
            <a:ext cx="4392488" cy="3785652"/>
          </a:xfrm>
          <a:prstGeom prst="rect">
            <a:avLst/>
          </a:prstGeom>
          <a:noFill/>
        </p:spPr>
        <p:txBody>
          <a:bodyPr wrap="square" rtlCol="0">
            <a:spAutoFit/>
          </a:bodyPr>
          <a:lstStyle/>
          <a:p>
            <a:r>
              <a:rPr lang="en-GB" dirty="0" smtClean="0"/>
              <a:t>Do you recognise the situation I’ve described?</a:t>
            </a:r>
          </a:p>
          <a:p>
            <a:endParaRPr lang="en-GB" dirty="0"/>
          </a:p>
          <a:p>
            <a:r>
              <a:rPr lang="en-GB" dirty="0" smtClean="0"/>
              <a:t>What’s causing it?</a:t>
            </a:r>
          </a:p>
          <a:p>
            <a:endParaRPr lang="en-GB" dirty="0"/>
          </a:p>
          <a:p>
            <a:r>
              <a:rPr lang="en-GB" dirty="0" smtClean="0"/>
              <a:t>Does it matter?</a:t>
            </a:r>
          </a:p>
          <a:p>
            <a:endParaRPr lang="en-GB" dirty="0"/>
          </a:p>
          <a:p>
            <a:r>
              <a:rPr lang="en-GB" dirty="0" smtClean="0"/>
              <a:t>If so, what does that mean for school librarians, teachers and school leaders?</a:t>
            </a:r>
            <a:endParaRPr lang="en-GB" dirty="0"/>
          </a:p>
        </p:txBody>
      </p:sp>
    </p:spTree>
    <p:extLst>
      <p:ext uri="{BB962C8B-B14F-4D97-AF65-F5344CB8AC3E}">
        <p14:creationId xmlns:p14="http://schemas.microsoft.com/office/powerpoint/2010/main" val="338618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fontAlgn="auto">
              <a:spcAft>
                <a:spcPts val="0"/>
              </a:spcAft>
              <a:defRPr/>
            </a:pPr>
            <a:r>
              <a:rPr lang="en-US" cap="none" dirty="0" smtClean="0"/>
              <a:t>References</a:t>
            </a:r>
          </a:p>
        </p:txBody>
      </p:sp>
      <p:sp>
        <p:nvSpPr>
          <p:cNvPr id="4" name="TextBox 3"/>
          <p:cNvSpPr txBox="1"/>
          <p:nvPr/>
        </p:nvSpPr>
        <p:spPr>
          <a:xfrm>
            <a:off x="245288" y="1122489"/>
            <a:ext cx="8568952" cy="5755422"/>
          </a:xfrm>
          <a:prstGeom prst="rect">
            <a:avLst/>
          </a:prstGeom>
          <a:noFill/>
        </p:spPr>
        <p:txBody>
          <a:bodyPr wrap="square" rtlCol="0">
            <a:spAutoFit/>
          </a:bodyPr>
          <a:lstStyle/>
          <a:p>
            <a:r>
              <a:rPr lang="en-GB" sz="1600" dirty="0" smtClean="0"/>
              <a:t>Brookfield, S (1995) </a:t>
            </a:r>
            <a:r>
              <a:rPr lang="en-GB" sz="1600" i="1" dirty="0" smtClean="0"/>
              <a:t>Becoming a critically reflective teacher.</a:t>
            </a:r>
            <a:r>
              <a:rPr lang="en-GB" sz="1600" dirty="0" smtClean="0"/>
              <a:t>  San Francisco: </a:t>
            </a:r>
            <a:r>
              <a:rPr lang="en-GB" sz="1600" dirty="0" err="1" smtClean="0"/>
              <a:t>Jossey</a:t>
            </a:r>
            <a:r>
              <a:rPr lang="en-GB" sz="1600" dirty="0" smtClean="0"/>
              <a:t>-Bass. </a:t>
            </a:r>
          </a:p>
          <a:p>
            <a:r>
              <a:rPr lang="en-GB" sz="1600" dirty="0" smtClean="0"/>
              <a:t>(Brief open-access explanation of Brookfield’s four lenses </a:t>
            </a:r>
            <a:r>
              <a:rPr lang="en-GB" sz="1600" dirty="0" smtClean="0">
                <a:hlinkClick r:id="rId3"/>
              </a:rPr>
              <a:t>here</a:t>
            </a:r>
            <a:r>
              <a:rPr lang="en-GB" sz="1600" dirty="0" smtClean="0"/>
              <a:t>.)</a:t>
            </a:r>
          </a:p>
          <a:p>
            <a:endParaRPr lang="en-GB" sz="1600" dirty="0"/>
          </a:p>
          <a:p>
            <a:r>
              <a:rPr lang="en-GB" sz="1600" dirty="0" smtClean="0"/>
              <a:t>Croft, D (2018. </a:t>
            </a:r>
            <a:r>
              <a:rPr lang="en-GB" sz="1600" i="1" dirty="0" smtClean="0"/>
              <a:t>What is a reading list for?</a:t>
            </a:r>
            <a:r>
              <a:rPr lang="en-GB" sz="1600" dirty="0" smtClean="0"/>
              <a:t> Oxford: Oxford Brookes University. </a:t>
            </a:r>
          </a:p>
          <a:p>
            <a:r>
              <a:rPr lang="en-GB" sz="1600" dirty="0" smtClean="0"/>
              <a:t>(Available open access </a:t>
            </a:r>
            <a:r>
              <a:rPr lang="en-GB" sz="1600" dirty="0" smtClean="0">
                <a:hlinkClick r:id="rId4"/>
              </a:rPr>
              <a:t>here</a:t>
            </a:r>
            <a:r>
              <a:rPr lang="en-GB" sz="1600" dirty="0" smtClean="0"/>
              <a:t>.)</a:t>
            </a:r>
          </a:p>
          <a:p>
            <a:endParaRPr lang="en-GB" sz="1600" dirty="0"/>
          </a:p>
          <a:p>
            <a:r>
              <a:rPr lang="en-GB" sz="1600" dirty="0" smtClean="0"/>
              <a:t>Croft, D (2018) </a:t>
            </a:r>
            <a:r>
              <a:rPr lang="en-GB" sz="1600" dirty="0"/>
              <a:t>Embedding constructive alignment of reading lists in course </a:t>
            </a:r>
            <a:r>
              <a:rPr lang="en-GB" sz="1600" dirty="0" smtClean="0"/>
              <a:t>design. </a:t>
            </a:r>
            <a:r>
              <a:rPr lang="en-GB" sz="1600" i="1" dirty="0" smtClean="0"/>
              <a:t>Journal of Librarianship and Information Science.</a:t>
            </a:r>
            <a:r>
              <a:rPr lang="en-GB" sz="1600" dirty="0" smtClean="0"/>
              <a:t>  (Open-access preprint available </a:t>
            </a:r>
            <a:r>
              <a:rPr lang="en-GB" sz="1600" dirty="0" smtClean="0">
                <a:hlinkClick r:id="rId5"/>
              </a:rPr>
              <a:t>here</a:t>
            </a:r>
            <a:r>
              <a:rPr lang="en-GB" sz="1600" dirty="0" smtClean="0"/>
              <a:t>.)</a:t>
            </a:r>
          </a:p>
          <a:p>
            <a:endParaRPr lang="en-GB" sz="1600" dirty="0"/>
          </a:p>
          <a:p>
            <a:r>
              <a:rPr lang="en-GB" sz="1600" dirty="0"/>
              <a:t>Duncan, L (2016). </a:t>
            </a:r>
            <a:r>
              <a:rPr lang="en-GB" sz="1600" dirty="0" smtClean="0"/>
              <a:t>Adolescent reading </a:t>
            </a:r>
            <a:r>
              <a:rPr lang="en-GB" sz="1600" dirty="0"/>
              <a:t>skill and engagement with digital and traditional literacies as predictors of reading </a:t>
            </a:r>
            <a:r>
              <a:rPr lang="en-GB" sz="1600" dirty="0" smtClean="0"/>
              <a:t>comprehension. </a:t>
            </a:r>
            <a:r>
              <a:rPr lang="en-GB" sz="1600" i="1" dirty="0" smtClean="0"/>
              <a:t>British Journal of Psychology</a:t>
            </a:r>
            <a:r>
              <a:rPr lang="en-GB" sz="1600" dirty="0" smtClean="0"/>
              <a:t> 107(2), 209-238, (Open-access preprint available </a:t>
            </a:r>
            <a:r>
              <a:rPr lang="en-GB" sz="1600" dirty="0" smtClean="0">
                <a:hlinkClick r:id="rId6"/>
              </a:rPr>
              <a:t>here</a:t>
            </a:r>
            <a:r>
              <a:rPr lang="en-GB" sz="1600" dirty="0" smtClean="0"/>
              <a:t>.)</a:t>
            </a:r>
          </a:p>
          <a:p>
            <a:endParaRPr lang="en-GB" sz="1600" dirty="0"/>
          </a:p>
          <a:p>
            <a:r>
              <a:rPr lang="en-GB" sz="1600" dirty="0" smtClean="0"/>
              <a:t>Information Learning &amp; Estates, York St John University (</a:t>
            </a:r>
            <a:r>
              <a:rPr lang="en-GB" sz="1600" dirty="0" err="1" smtClean="0"/>
              <a:t>n.d.</a:t>
            </a:r>
            <a:r>
              <a:rPr lang="en-GB" sz="1600" dirty="0" smtClean="0"/>
              <a:t>) </a:t>
            </a:r>
            <a:r>
              <a:rPr lang="en-GB" sz="1600" i="1" dirty="0" smtClean="0"/>
              <a:t>Information in the curriculum</a:t>
            </a:r>
            <a:r>
              <a:rPr lang="en-GB" sz="1600" dirty="0" smtClean="0"/>
              <a:t>. (Available </a:t>
            </a:r>
            <a:r>
              <a:rPr lang="en-GB" sz="1600" dirty="0" smtClean="0">
                <a:hlinkClick r:id="rId7"/>
              </a:rPr>
              <a:t>here</a:t>
            </a:r>
            <a:r>
              <a:rPr lang="en-GB" sz="1600" dirty="0" smtClean="0"/>
              <a:t>.)</a:t>
            </a:r>
          </a:p>
          <a:p>
            <a:endParaRPr lang="en-GB" sz="1600" dirty="0"/>
          </a:p>
          <a:p>
            <a:r>
              <a:rPr lang="en-GB" sz="1600" dirty="0" smtClean="0"/>
              <a:t>Jenks, A (2016). Why don’t students read? Teaching Tools, </a:t>
            </a:r>
            <a:r>
              <a:rPr lang="en-GB" sz="1600" i="1" dirty="0" smtClean="0"/>
              <a:t>Cultural Anthropology</a:t>
            </a:r>
            <a:r>
              <a:rPr lang="en-GB" sz="1600" dirty="0" smtClean="0"/>
              <a:t> website. (Available </a:t>
            </a:r>
            <a:r>
              <a:rPr lang="en-GB" sz="1600" dirty="0" smtClean="0">
                <a:hlinkClick r:id="rId8"/>
              </a:rPr>
              <a:t>here</a:t>
            </a:r>
            <a:r>
              <a:rPr lang="en-GB" sz="1600" dirty="0" smtClean="0"/>
              <a:t>.) </a:t>
            </a:r>
          </a:p>
          <a:p>
            <a:endParaRPr lang="en-GB" sz="1600" dirty="0" smtClean="0"/>
          </a:p>
          <a:p>
            <a:r>
              <a:rPr lang="en-GB" sz="1600" dirty="0"/>
              <a:t>Kennedy et al (2014). </a:t>
            </a:r>
            <a:r>
              <a:rPr lang="en-GB" sz="1600" i="1" dirty="0"/>
              <a:t>The reading resilience toolkit</a:t>
            </a:r>
            <a:r>
              <a:rPr lang="en-GB" sz="1600" dirty="0"/>
              <a:t>. Canberra: Australian National University. (Available </a:t>
            </a:r>
            <a:r>
              <a:rPr lang="en-GB" sz="1600" dirty="0">
                <a:hlinkClick r:id="rId9"/>
              </a:rPr>
              <a:t>here</a:t>
            </a:r>
            <a:r>
              <a:rPr lang="en-GB" sz="1600" dirty="0"/>
              <a:t>.)</a:t>
            </a:r>
          </a:p>
          <a:p>
            <a:endParaRPr lang="en-GB" sz="1600" dirty="0"/>
          </a:p>
          <a:p>
            <a:endParaRPr lang="en-GB" sz="16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cap="none" dirty="0" smtClean="0"/>
              <a:t>References (continued)</a:t>
            </a:r>
            <a:endParaRPr lang="en-GB" cap="none" dirty="0"/>
          </a:p>
        </p:txBody>
      </p:sp>
      <p:sp>
        <p:nvSpPr>
          <p:cNvPr id="3" name="TextBox 2"/>
          <p:cNvSpPr txBox="1"/>
          <p:nvPr/>
        </p:nvSpPr>
        <p:spPr>
          <a:xfrm>
            <a:off x="395536" y="1196752"/>
            <a:ext cx="8568952" cy="5509200"/>
          </a:xfrm>
          <a:prstGeom prst="rect">
            <a:avLst/>
          </a:prstGeom>
          <a:noFill/>
        </p:spPr>
        <p:txBody>
          <a:bodyPr wrap="square" rtlCol="0">
            <a:spAutoFit/>
          </a:bodyPr>
          <a:lstStyle/>
          <a:p>
            <a:r>
              <a:rPr lang="en-GB" sz="1600" dirty="0"/>
              <a:t>Mizrachi et al (2018).  Academic reading format preferences and </a:t>
            </a:r>
            <a:r>
              <a:rPr lang="en-GB" sz="1600" dirty="0" err="1"/>
              <a:t>behaviors</a:t>
            </a:r>
            <a:r>
              <a:rPr lang="en-GB" sz="1600" dirty="0"/>
              <a:t> among university students worldwide: A comparative survey analysis. </a:t>
            </a:r>
            <a:r>
              <a:rPr lang="en-GB" sz="1600" i="1" dirty="0" err="1"/>
              <a:t>PLoS</a:t>
            </a:r>
            <a:r>
              <a:rPr lang="en-GB" sz="1600" i="1" dirty="0"/>
              <a:t> One</a:t>
            </a:r>
            <a:r>
              <a:rPr lang="en-GB" sz="1600" dirty="0"/>
              <a:t>. (Available open access </a:t>
            </a:r>
            <a:r>
              <a:rPr lang="en-GB" sz="1600" dirty="0">
                <a:hlinkClick r:id="rId3"/>
              </a:rPr>
              <a:t>here</a:t>
            </a:r>
            <a:r>
              <a:rPr lang="en-GB" sz="1600" dirty="0" smtClean="0"/>
              <a:t>.)</a:t>
            </a:r>
            <a:endParaRPr lang="en-GB" sz="1600" dirty="0"/>
          </a:p>
          <a:p>
            <a:endParaRPr lang="en-GB" sz="1600" dirty="0" smtClean="0"/>
          </a:p>
          <a:p>
            <a:r>
              <a:rPr lang="en-GB" sz="1600" dirty="0" smtClean="0"/>
              <a:t>Rolfe</a:t>
            </a:r>
            <a:r>
              <a:rPr lang="en-GB" sz="1600" dirty="0"/>
              <a:t>, G et al (2001) </a:t>
            </a:r>
            <a:r>
              <a:rPr lang="en-GB" sz="1600" i="1" dirty="0"/>
              <a:t>Critical reflection for nursing and the helping professions: a user’s guide</a:t>
            </a:r>
            <a:r>
              <a:rPr lang="en-GB" sz="1600" dirty="0"/>
              <a:t>. Basingstoke: Palgrave. (Brief open-access explanation of Rolfe’s reflective model </a:t>
            </a:r>
            <a:r>
              <a:rPr lang="en-GB" sz="1600" dirty="0">
                <a:hlinkClick r:id="rId4"/>
              </a:rPr>
              <a:t>here</a:t>
            </a:r>
            <a:r>
              <a:rPr lang="en-GB" sz="1600" dirty="0"/>
              <a:t>.) </a:t>
            </a:r>
          </a:p>
          <a:p>
            <a:endParaRPr lang="en-GB" sz="1600" dirty="0"/>
          </a:p>
          <a:p>
            <a:r>
              <a:rPr lang="en-GB" sz="1600" dirty="0" err="1" smtClean="0"/>
              <a:t>Rothera</a:t>
            </a:r>
            <a:r>
              <a:rPr lang="en-GB" sz="1600" dirty="0"/>
              <a:t>, H (2015) Picking up the cool tools: working with strategic students to get bite-sized information literacy tutorials created, promoted, embedded, remembered and used. </a:t>
            </a:r>
            <a:r>
              <a:rPr lang="en-GB" sz="1600" i="1" dirty="0"/>
              <a:t>Journal of Information Literacy</a:t>
            </a:r>
            <a:r>
              <a:rPr lang="en-GB" sz="1600" dirty="0"/>
              <a:t>  9(2), 37-61. (Available open access </a:t>
            </a:r>
            <a:r>
              <a:rPr lang="en-GB" sz="1600" dirty="0">
                <a:hlinkClick r:id="rId5"/>
              </a:rPr>
              <a:t>here</a:t>
            </a:r>
            <a:r>
              <a:rPr lang="en-GB" sz="1600" dirty="0" smtClean="0"/>
              <a:t>.)</a:t>
            </a:r>
          </a:p>
          <a:p>
            <a:endParaRPr lang="en-GB" sz="1600" dirty="0"/>
          </a:p>
          <a:p>
            <a:r>
              <a:rPr lang="en-GB" sz="1600" dirty="0" smtClean="0"/>
              <a:t>Secker, J (2017) ‘Students in the SADL: lessons from LSE’s digital literacy programme’. In: Reedy &amp; Parker (</a:t>
            </a:r>
            <a:r>
              <a:rPr lang="en-GB" sz="1600" dirty="0" err="1" smtClean="0"/>
              <a:t>eds</a:t>
            </a:r>
            <a:r>
              <a:rPr lang="en-GB" sz="1600" dirty="0" smtClean="0"/>
              <a:t>), </a:t>
            </a:r>
            <a:r>
              <a:rPr lang="en-GB" sz="1600" i="1" dirty="0" smtClean="0"/>
              <a:t>Digital Literacy Unpacked</a:t>
            </a:r>
            <a:r>
              <a:rPr lang="en-GB" sz="1600" dirty="0" smtClean="0"/>
              <a:t>. London: Facet, pp 83-96. </a:t>
            </a:r>
          </a:p>
          <a:p>
            <a:r>
              <a:rPr lang="en-GB" sz="1600" dirty="0" smtClean="0"/>
              <a:t>(Chapter available open access </a:t>
            </a:r>
            <a:r>
              <a:rPr lang="en-GB" sz="1600" dirty="0" smtClean="0">
                <a:hlinkClick r:id="rId6"/>
              </a:rPr>
              <a:t>here</a:t>
            </a:r>
            <a:r>
              <a:rPr lang="en-GB" sz="1600" dirty="0" smtClean="0"/>
              <a:t>.) </a:t>
            </a:r>
          </a:p>
          <a:p>
            <a:endParaRPr lang="en-GB" sz="1600" dirty="0"/>
          </a:p>
          <a:p>
            <a:r>
              <a:rPr lang="en-GB" sz="1600" dirty="0" smtClean="0"/>
              <a:t>Singer, L, </a:t>
            </a:r>
            <a:r>
              <a:rPr lang="en-GB" sz="1600" dirty="0"/>
              <a:t>and Alexander, P (2017). Reading across </a:t>
            </a:r>
            <a:r>
              <a:rPr lang="en-GB" sz="1600" dirty="0" smtClean="0"/>
              <a:t>mediums</a:t>
            </a:r>
            <a:r>
              <a:rPr lang="en-GB" sz="1600" dirty="0"/>
              <a:t>: </a:t>
            </a:r>
            <a:r>
              <a:rPr lang="en-GB" sz="1600" dirty="0" smtClean="0"/>
              <a:t>effects </a:t>
            </a:r>
            <a:r>
              <a:rPr lang="en-GB" sz="1600" dirty="0"/>
              <a:t>of </a:t>
            </a:r>
            <a:r>
              <a:rPr lang="en-GB" sz="1600" dirty="0" smtClean="0"/>
              <a:t>reading digital </a:t>
            </a:r>
            <a:r>
              <a:rPr lang="en-GB" sz="1600" dirty="0"/>
              <a:t>and p</a:t>
            </a:r>
            <a:r>
              <a:rPr lang="en-GB" sz="1600" dirty="0" smtClean="0"/>
              <a:t>rint texts </a:t>
            </a:r>
            <a:r>
              <a:rPr lang="en-GB" sz="1600" dirty="0"/>
              <a:t>on </a:t>
            </a:r>
            <a:r>
              <a:rPr lang="en-GB" sz="1600" dirty="0" smtClean="0"/>
              <a:t>comprehension </a:t>
            </a:r>
            <a:r>
              <a:rPr lang="en-GB" sz="1600" dirty="0"/>
              <a:t>and </a:t>
            </a:r>
            <a:r>
              <a:rPr lang="en-GB" sz="1600" dirty="0" smtClean="0"/>
              <a:t>calibration. </a:t>
            </a:r>
            <a:r>
              <a:rPr lang="en-GB" sz="1600" i="1" dirty="0" smtClean="0"/>
              <a:t>Journal of Experimental Education</a:t>
            </a:r>
            <a:r>
              <a:rPr lang="en-GB" sz="1600" dirty="0" smtClean="0"/>
              <a:t> 85(1), 155-172. (Available open access </a:t>
            </a:r>
            <a:r>
              <a:rPr lang="en-GB" sz="1600" dirty="0" smtClean="0">
                <a:hlinkClick r:id="rId7"/>
              </a:rPr>
              <a:t>here</a:t>
            </a:r>
            <a:r>
              <a:rPr lang="en-GB" sz="1600" dirty="0" smtClean="0"/>
              <a:t>.)</a:t>
            </a:r>
          </a:p>
          <a:p>
            <a:endParaRPr lang="en-GB" sz="1600" dirty="0"/>
          </a:p>
          <a:p>
            <a:r>
              <a:rPr lang="en-GB" sz="1600" dirty="0" smtClean="0"/>
              <a:t>Weimer, M (2010). </a:t>
            </a:r>
            <a:r>
              <a:rPr lang="en-GB" sz="1600" i="1" dirty="0" smtClean="0"/>
              <a:t>11 strategies for getting students to read what’s assigned</a:t>
            </a:r>
            <a:r>
              <a:rPr lang="en-GB" sz="1600" dirty="0" smtClean="0"/>
              <a:t> (Faculty Focus Special Report). Madison, Wis.: Magna.  Available open access </a:t>
            </a:r>
            <a:r>
              <a:rPr lang="en-GB" sz="1600" dirty="0" smtClean="0">
                <a:hlinkClick r:id="rId8"/>
              </a:rPr>
              <a:t>here</a:t>
            </a:r>
            <a:r>
              <a:rPr lang="en-GB" sz="1600" dirty="0" smtClean="0"/>
              <a:t>. </a:t>
            </a:r>
            <a:endParaRPr lang="en-GB" sz="1600" dirty="0"/>
          </a:p>
        </p:txBody>
      </p:sp>
    </p:spTree>
    <p:extLst>
      <p:ext uri="{BB962C8B-B14F-4D97-AF65-F5344CB8AC3E}">
        <p14:creationId xmlns:p14="http://schemas.microsoft.com/office/powerpoint/2010/main" val="18469138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832" y="4264884"/>
            <a:ext cx="3384376" cy="2417411"/>
          </a:xfrm>
          <a:prstGeom prst="rect">
            <a:avLst/>
          </a:prstGeom>
        </p:spPr>
      </p:pic>
      <p:sp>
        <p:nvSpPr>
          <p:cNvPr id="2050" name="Rectangle 2"/>
          <p:cNvSpPr>
            <a:spLocks noGrp="1" noChangeArrowheads="1"/>
          </p:cNvSpPr>
          <p:nvPr>
            <p:ph type="ctrTitle"/>
          </p:nvPr>
        </p:nvSpPr>
        <p:spPr>
          <a:xfrm>
            <a:off x="395536" y="332656"/>
            <a:ext cx="7772400" cy="1527175"/>
          </a:xfrm>
        </p:spPr>
        <p:txBody>
          <a:bodyPr>
            <a:normAutofit/>
          </a:bodyPr>
          <a:lstStyle/>
          <a:p>
            <a:pPr fontAlgn="auto">
              <a:spcAft>
                <a:spcPts val="0"/>
              </a:spcAft>
              <a:defRPr/>
            </a:pPr>
            <a:r>
              <a:rPr lang="en-US" sz="2800" cap="none" dirty="0" smtClean="0">
                <a:latin typeface="+mn-lt"/>
              </a:rPr>
              <a:t>“Can’t you just give us 2 sides of A4?”</a:t>
            </a:r>
            <a:r>
              <a:rPr lang="en-US" cap="none" dirty="0" smtClean="0">
                <a:latin typeface="+mn-lt"/>
              </a:rPr>
              <a:t/>
            </a:r>
            <a:br>
              <a:rPr lang="en-US" cap="none" dirty="0" smtClean="0">
                <a:latin typeface="+mn-lt"/>
              </a:rPr>
            </a:br>
            <a:r>
              <a:rPr lang="en-US" sz="800" cap="none" dirty="0">
                <a:solidFill>
                  <a:schemeClr val="tx1"/>
                </a:solidFill>
                <a:latin typeface="+mn-lt"/>
              </a:rPr>
              <a:t>.</a:t>
            </a:r>
            <a:r>
              <a:rPr lang="en-US" cap="none" dirty="0" smtClean="0">
                <a:latin typeface="+mn-lt"/>
              </a:rPr>
              <a:t/>
            </a:r>
            <a:br>
              <a:rPr lang="en-US" cap="none" dirty="0" smtClean="0">
                <a:latin typeface="+mn-lt"/>
              </a:rPr>
            </a:br>
            <a:r>
              <a:rPr lang="en-US" sz="2200" cap="none" dirty="0" smtClean="0">
                <a:latin typeface="+mn-lt"/>
              </a:rPr>
              <a:t>Stepping up Library use from school to higher education</a:t>
            </a:r>
          </a:p>
        </p:txBody>
      </p:sp>
      <p:pic>
        <p:nvPicPr>
          <p:cNvPr id="1026" name="Picture 2" descr="endnote_group"/>
          <p:cNvPicPr>
            <a:picLocks noChangeAspect="1" noChangeArrowheads="1"/>
          </p:cNvPicPr>
          <p:nvPr/>
        </p:nvPicPr>
        <p:blipFill rotWithShape="1">
          <a:blip r:embed="rId4">
            <a:extLst>
              <a:ext uri="{28A0092B-C50C-407E-A947-70E740481C1C}">
                <a14:useLocalDpi xmlns:a14="http://schemas.microsoft.com/office/drawing/2010/main" val="0"/>
              </a:ext>
            </a:extLst>
          </a:blip>
          <a:srcRect l="12053" r="29675"/>
          <a:stretch/>
        </p:blipFill>
        <p:spPr bwMode="auto">
          <a:xfrm>
            <a:off x="539552" y="2232410"/>
            <a:ext cx="4032448" cy="176923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0072656\Pictures\Pictures\student-reading-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0152" y="1916832"/>
            <a:ext cx="2795768" cy="420391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9512" y="5520582"/>
            <a:ext cx="2988332" cy="1200329"/>
          </a:xfrm>
          <a:prstGeom prst="rect">
            <a:avLst/>
          </a:prstGeom>
          <a:noFill/>
        </p:spPr>
        <p:txBody>
          <a:bodyPr wrap="square" rtlCol="0">
            <a:spAutoFit/>
          </a:bodyPr>
          <a:lstStyle/>
          <a:p>
            <a:r>
              <a:rPr lang="en-GB" sz="1800" dirty="0" smtClean="0"/>
              <a:t>Hazel Rothera</a:t>
            </a:r>
          </a:p>
          <a:p>
            <a:r>
              <a:rPr lang="en-GB" sz="1800" dirty="0" smtClean="0"/>
              <a:t>Oxford Brookes University</a:t>
            </a:r>
          </a:p>
          <a:p>
            <a:r>
              <a:rPr lang="en-GB" sz="1800" dirty="0" smtClean="0">
                <a:hlinkClick r:id="rId6"/>
              </a:rPr>
              <a:t>hrothera@brookes.ac.uk</a:t>
            </a:r>
            <a:endParaRPr lang="en-GB" sz="1800" dirty="0" smtClean="0"/>
          </a:p>
          <a:p>
            <a:r>
              <a:rPr lang="en-GB" sz="1800" dirty="0" smtClean="0"/>
              <a:t>@</a:t>
            </a:r>
            <a:r>
              <a:rPr lang="en-GB" sz="1800" dirty="0" err="1" smtClean="0"/>
              <a:t>hrothera</a:t>
            </a:r>
            <a:endParaRPr lang="en-GB" sz="1800" dirty="0"/>
          </a:p>
        </p:txBody>
      </p:sp>
      <p:sp>
        <p:nvSpPr>
          <p:cNvPr id="4" name="TextBox 3"/>
          <p:cNvSpPr txBox="1"/>
          <p:nvPr/>
        </p:nvSpPr>
        <p:spPr>
          <a:xfrm>
            <a:off x="150185" y="4509120"/>
            <a:ext cx="2664296" cy="461665"/>
          </a:xfrm>
          <a:prstGeom prst="rect">
            <a:avLst/>
          </a:prstGeom>
          <a:noFill/>
        </p:spPr>
        <p:txBody>
          <a:bodyPr wrap="square" rtlCol="0">
            <a:spAutoFit/>
          </a:bodyPr>
          <a:lstStyle/>
          <a:p>
            <a:r>
              <a:rPr lang="en-GB" dirty="0" smtClean="0">
                <a:solidFill>
                  <a:schemeClr val="bg1"/>
                </a:solidFill>
              </a:rPr>
              <a:t>… questions?</a:t>
            </a:r>
            <a:endParaRPr lang="en-GB" dirty="0">
              <a:solidFill>
                <a:schemeClr val="bg1"/>
              </a:solidFill>
            </a:endParaRPr>
          </a:p>
        </p:txBody>
      </p:sp>
    </p:spTree>
    <p:extLst>
      <p:ext uri="{BB962C8B-B14F-4D97-AF65-F5344CB8AC3E}">
        <p14:creationId xmlns:p14="http://schemas.microsoft.com/office/powerpoint/2010/main" val="2446187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cap="none" dirty="0" smtClean="0"/>
              <a:t>Perspectives on the issue</a:t>
            </a:r>
            <a:endParaRPr lang="en-GB" cap="none" dirty="0"/>
          </a:p>
        </p:txBody>
      </p:sp>
      <p:grpSp>
        <p:nvGrpSpPr>
          <p:cNvPr id="7" name="Group 6"/>
          <p:cNvGrpSpPr/>
          <p:nvPr/>
        </p:nvGrpSpPr>
        <p:grpSpPr>
          <a:xfrm>
            <a:off x="467544" y="2276872"/>
            <a:ext cx="4039371" cy="3053374"/>
            <a:chOff x="244597" y="2532074"/>
            <a:chExt cx="4039371" cy="3053374"/>
          </a:xfrm>
        </p:grpSpPr>
        <p:sp>
          <p:nvSpPr>
            <p:cNvPr id="2" name="Oval 1"/>
            <p:cNvSpPr/>
            <p:nvPr/>
          </p:nvSpPr>
          <p:spPr>
            <a:xfrm>
              <a:off x="251520" y="2532074"/>
              <a:ext cx="2376264" cy="151216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000" dirty="0" smtClean="0"/>
                <a:t>My experience</a:t>
              </a:r>
              <a:endParaRPr lang="en-GB" sz="2000" dirty="0"/>
            </a:p>
          </p:txBody>
        </p:sp>
        <p:sp>
          <p:nvSpPr>
            <p:cNvPr id="4" name="Oval 3"/>
            <p:cNvSpPr/>
            <p:nvPr/>
          </p:nvSpPr>
          <p:spPr>
            <a:xfrm>
              <a:off x="2195736" y="2671118"/>
              <a:ext cx="2088232" cy="144016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000" dirty="0" smtClean="0"/>
                <a:t>Evidence from students</a:t>
              </a:r>
              <a:endParaRPr lang="en-GB" sz="2000" dirty="0"/>
            </a:p>
          </p:txBody>
        </p:sp>
        <p:sp>
          <p:nvSpPr>
            <p:cNvPr id="5" name="Oval 4"/>
            <p:cNvSpPr/>
            <p:nvPr/>
          </p:nvSpPr>
          <p:spPr>
            <a:xfrm>
              <a:off x="244597" y="3742277"/>
              <a:ext cx="2376264" cy="172819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000" dirty="0" smtClean="0"/>
                <a:t>Evidence from colleagues</a:t>
              </a:r>
              <a:endParaRPr lang="en-GB" sz="2000" dirty="0"/>
            </a:p>
          </p:txBody>
        </p:sp>
        <p:sp>
          <p:nvSpPr>
            <p:cNvPr id="6" name="Oval 5"/>
            <p:cNvSpPr/>
            <p:nvPr/>
          </p:nvSpPr>
          <p:spPr>
            <a:xfrm>
              <a:off x="2231740" y="3929264"/>
              <a:ext cx="2016224" cy="1656184"/>
            </a:xfrm>
            <a:prstGeom prst="ellipse">
              <a:avLst/>
            </a:prstGeom>
            <a:ln>
              <a:solidFill>
                <a:schemeClr val="accent6">
                  <a:lumMod val="75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GB" sz="2000" dirty="0" smtClean="0"/>
                <a:t>Evidence from the literature</a:t>
              </a:r>
              <a:endParaRPr lang="en-GB" sz="2000" dirty="0"/>
            </a:p>
          </p:txBody>
        </p:sp>
      </p:grpSp>
      <p:sp>
        <p:nvSpPr>
          <p:cNvPr id="8" name="TextBox 7"/>
          <p:cNvSpPr txBox="1"/>
          <p:nvPr/>
        </p:nvSpPr>
        <p:spPr>
          <a:xfrm>
            <a:off x="398997" y="6055593"/>
            <a:ext cx="4111379" cy="400110"/>
          </a:xfrm>
          <a:prstGeom prst="rect">
            <a:avLst/>
          </a:prstGeom>
          <a:noFill/>
        </p:spPr>
        <p:txBody>
          <a:bodyPr wrap="square" rtlCol="0">
            <a:spAutoFit/>
          </a:bodyPr>
          <a:lstStyle/>
          <a:p>
            <a:r>
              <a:rPr lang="en-GB" sz="2000" dirty="0" smtClean="0"/>
              <a:t>(Brookfield’s </a:t>
            </a:r>
            <a:r>
              <a:rPr lang="en-GB" sz="2000" b="1" dirty="0" smtClean="0"/>
              <a:t>four lenses</a:t>
            </a:r>
            <a:r>
              <a:rPr lang="en-GB" sz="2000" dirty="0" smtClean="0"/>
              <a:t>)</a:t>
            </a:r>
            <a:endParaRPr lang="en-GB" sz="2000" dirty="0"/>
          </a:p>
        </p:txBody>
      </p:sp>
      <p:grpSp>
        <p:nvGrpSpPr>
          <p:cNvPr id="20" name="Group 19"/>
          <p:cNvGrpSpPr/>
          <p:nvPr/>
        </p:nvGrpSpPr>
        <p:grpSpPr>
          <a:xfrm>
            <a:off x="5384165" y="2542241"/>
            <a:ext cx="3427115" cy="2788005"/>
            <a:chOff x="4912883" y="2480002"/>
            <a:chExt cx="3427115" cy="2788005"/>
          </a:xfrm>
        </p:grpSpPr>
        <p:sp>
          <p:nvSpPr>
            <p:cNvPr id="12" name="TextBox 11"/>
            <p:cNvSpPr txBox="1"/>
            <p:nvPr/>
          </p:nvSpPr>
          <p:spPr>
            <a:xfrm>
              <a:off x="6300192" y="2564904"/>
              <a:ext cx="1008112" cy="400110"/>
            </a:xfrm>
            <a:prstGeom prst="rect">
              <a:avLst/>
            </a:prstGeom>
            <a:noFill/>
          </p:spPr>
          <p:txBody>
            <a:bodyPr wrap="square" rtlCol="0">
              <a:spAutoFit/>
            </a:bodyPr>
            <a:lstStyle/>
            <a:p>
              <a:r>
                <a:rPr lang="en-GB" sz="2000" i="1" dirty="0" smtClean="0">
                  <a:solidFill>
                    <a:schemeClr val="bg1"/>
                  </a:solidFill>
                </a:rPr>
                <a:t>What?</a:t>
              </a:r>
              <a:endParaRPr lang="en-GB" sz="2000" i="1" dirty="0">
                <a:solidFill>
                  <a:schemeClr val="bg1"/>
                </a:solidFill>
              </a:endParaRPr>
            </a:p>
          </p:txBody>
        </p:sp>
        <p:sp>
          <p:nvSpPr>
            <p:cNvPr id="13" name="TextBox 12"/>
            <p:cNvSpPr txBox="1"/>
            <p:nvPr/>
          </p:nvSpPr>
          <p:spPr>
            <a:xfrm>
              <a:off x="7043854" y="3956650"/>
              <a:ext cx="1296144" cy="400110"/>
            </a:xfrm>
            <a:prstGeom prst="rect">
              <a:avLst/>
            </a:prstGeom>
            <a:noFill/>
          </p:spPr>
          <p:txBody>
            <a:bodyPr wrap="square" rtlCol="0">
              <a:spAutoFit/>
            </a:bodyPr>
            <a:lstStyle/>
            <a:p>
              <a:r>
                <a:rPr lang="en-GB" sz="2000" i="1" dirty="0" smtClean="0">
                  <a:solidFill>
                    <a:schemeClr val="bg1"/>
                  </a:solidFill>
                </a:rPr>
                <a:t>So what?</a:t>
              </a:r>
              <a:endParaRPr lang="en-GB" sz="2000" i="1" dirty="0">
                <a:solidFill>
                  <a:schemeClr val="bg1"/>
                </a:solidFill>
              </a:endParaRPr>
            </a:p>
          </p:txBody>
        </p:sp>
        <p:sp>
          <p:nvSpPr>
            <p:cNvPr id="14" name="TextBox 13"/>
            <p:cNvSpPr txBox="1"/>
            <p:nvPr/>
          </p:nvSpPr>
          <p:spPr>
            <a:xfrm>
              <a:off x="4912883" y="3983534"/>
              <a:ext cx="1541250" cy="400110"/>
            </a:xfrm>
            <a:prstGeom prst="rect">
              <a:avLst/>
            </a:prstGeom>
            <a:noFill/>
          </p:spPr>
          <p:txBody>
            <a:bodyPr wrap="square" rtlCol="0">
              <a:spAutoFit/>
            </a:bodyPr>
            <a:lstStyle/>
            <a:p>
              <a:r>
                <a:rPr lang="en-GB" sz="2000" i="1" dirty="0" smtClean="0">
                  <a:solidFill>
                    <a:schemeClr val="bg1"/>
                  </a:solidFill>
                </a:rPr>
                <a:t>Now what?</a:t>
              </a:r>
              <a:endParaRPr lang="en-GB" sz="2000" i="1" dirty="0">
                <a:solidFill>
                  <a:schemeClr val="bg1"/>
                </a:solidFill>
              </a:endParaRPr>
            </a:p>
          </p:txBody>
        </p:sp>
        <p:sp>
          <p:nvSpPr>
            <p:cNvPr id="16" name="Bent Arrow 15"/>
            <p:cNvSpPr/>
            <p:nvPr/>
          </p:nvSpPr>
          <p:spPr>
            <a:xfrm rot="21066870">
              <a:off x="5352136" y="2480002"/>
              <a:ext cx="936104" cy="1368152"/>
            </a:xfrm>
            <a:prstGeom prst="bentArrow">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Bent Arrow 16"/>
            <p:cNvSpPr/>
            <p:nvPr/>
          </p:nvSpPr>
          <p:spPr>
            <a:xfrm rot="18583938" flipH="1" flipV="1">
              <a:off x="7243078" y="2774359"/>
              <a:ext cx="806071" cy="1109020"/>
            </a:xfrm>
            <a:prstGeom prst="bentArrow">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Bent Arrow 18"/>
            <p:cNvSpPr/>
            <p:nvPr/>
          </p:nvSpPr>
          <p:spPr>
            <a:xfrm rot="3367476" flipH="1" flipV="1">
              <a:off x="6098632" y="3929555"/>
              <a:ext cx="1080120" cy="1596783"/>
            </a:xfrm>
            <a:prstGeom prst="bentArrow">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21" name="TextBox 20"/>
          <p:cNvSpPr txBox="1"/>
          <p:nvPr/>
        </p:nvSpPr>
        <p:spPr>
          <a:xfrm>
            <a:off x="5148064" y="6115824"/>
            <a:ext cx="3807232" cy="400110"/>
          </a:xfrm>
          <a:prstGeom prst="rect">
            <a:avLst/>
          </a:prstGeom>
          <a:noFill/>
        </p:spPr>
        <p:txBody>
          <a:bodyPr wrap="square" rtlCol="0">
            <a:spAutoFit/>
          </a:bodyPr>
          <a:lstStyle/>
          <a:p>
            <a:r>
              <a:rPr lang="en-GB" sz="2000" dirty="0" smtClean="0"/>
              <a:t>(Rolfe et </a:t>
            </a:r>
            <a:r>
              <a:rPr lang="en-GB" sz="2000" dirty="0" err="1" smtClean="0"/>
              <a:t>al’s</a:t>
            </a:r>
            <a:r>
              <a:rPr lang="en-GB" sz="2000" dirty="0" smtClean="0"/>
              <a:t> </a:t>
            </a:r>
            <a:r>
              <a:rPr lang="en-GB" sz="2000" b="1" dirty="0" smtClean="0"/>
              <a:t>reflective model</a:t>
            </a:r>
            <a:r>
              <a:rPr lang="en-GB" sz="2000" dirty="0" smtClean="0"/>
              <a:t>)</a:t>
            </a:r>
            <a:endParaRPr lang="en-GB" sz="2000" dirty="0"/>
          </a:p>
        </p:txBody>
      </p:sp>
    </p:spTree>
    <p:extLst>
      <p:ext uri="{BB962C8B-B14F-4D97-AF65-F5344CB8AC3E}">
        <p14:creationId xmlns:p14="http://schemas.microsoft.com/office/powerpoint/2010/main" val="2303550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250"/>
                            </p:stCondLst>
                            <p:childTnLst>
                              <p:par>
                                <p:cTn id="9" presetID="10" presetClass="entr" presetSubtype="0" fill="hold" grpId="0"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25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childTnLst>
                                </p:cTn>
                              </p:par>
                            </p:childTnLst>
                          </p:cTn>
                        </p:par>
                        <p:par>
                          <p:cTn id="17" fill="hold">
                            <p:stCondLst>
                              <p:cond delay="1250"/>
                            </p:stCondLst>
                            <p:childTnLst>
                              <p:par>
                                <p:cTn id="18" presetID="10" presetClass="entr" presetSubtype="0" fill="hold" grpId="0" nodeType="afterEffect">
                                  <p:stCondLst>
                                    <p:cond delay="25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048072" y="332656"/>
            <a:ext cx="7772400" cy="1526948"/>
          </a:xfrm>
        </p:spPr>
        <p:txBody>
          <a:bodyPr/>
          <a:lstStyle/>
          <a:p>
            <a:r>
              <a:rPr lang="en-GB" sz="4000" cap="none" dirty="0" smtClean="0"/>
              <a:t>What</a:t>
            </a:r>
            <a:r>
              <a:rPr lang="en-GB" cap="none" dirty="0" smtClean="0"/>
              <a:t> are we seeing?...</a:t>
            </a:r>
            <a:endParaRPr lang="en-GB" cap="none" dirty="0"/>
          </a:p>
        </p:txBody>
      </p:sp>
      <p:sp>
        <p:nvSpPr>
          <p:cNvPr id="2" name="TextBox 1"/>
          <p:cNvSpPr txBox="1"/>
          <p:nvPr/>
        </p:nvSpPr>
        <p:spPr>
          <a:xfrm>
            <a:off x="467544" y="2708920"/>
            <a:ext cx="8352928" cy="1200329"/>
          </a:xfrm>
          <a:prstGeom prst="rect">
            <a:avLst/>
          </a:prstGeom>
          <a:noFill/>
        </p:spPr>
        <p:txBody>
          <a:bodyPr wrap="square" rtlCol="0">
            <a:spAutoFit/>
          </a:bodyPr>
          <a:lstStyle/>
          <a:p>
            <a:r>
              <a:rPr lang="en-GB" sz="3600" b="1" dirty="0" smtClean="0"/>
              <a:t>In the last ten years search tools have gone from this…</a:t>
            </a:r>
            <a:endParaRPr lang="en-GB" sz="3600" b="1" dirty="0"/>
          </a:p>
        </p:txBody>
      </p:sp>
    </p:spTree>
    <p:extLst>
      <p:ext uri="{BB962C8B-B14F-4D97-AF65-F5344CB8AC3E}">
        <p14:creationId xmlns:p14="http://schemas.microsoft.com/office/powerpoint/2010/main" val="12751658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15626" cy="6858000"/>
          </a:xfrm>
          <a:prstGeom prst="rect">
            <a:avLst/>
          </a:prstGeom>
        </p:spPr>
      </p:pic>
    </p:spTree>
    <p:extLst>
      <p:ext uri="{BB962C8B-B14F-4D97-AF65-F5344CB8AC3E}">
        <p14:creationId xmlns:p14="http://schemas.microsoft.com/office/powerpoint/2010/main" val="258978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6752"/>
            <a:ext cx="9144000" cy="5636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51520" y="188640"/>
            <a:ext cx="7200800" cy="769441"/>
          </a:xfrm>
          <a:prstGeom prst="rect">
            <a:avLst/>
          </a:prstGeom>
          <a:noFill/>
        </p:spPr>
        <p:txBody>
          <a:bodyPr wrap="square" rtlCol="0">
            <a:spAutoFit/>
          </a:bodyPr>
          <a:lstStyle/>
          <a:p>
            <a:r>
              <a:rPr lang="en-GB" sz="4400" b="1" dirty="0" smtClean="0">
                <a:latin typeface="+mj-lt"/>
              </a:rPr>
              <a:t>… to this</a:t>
            </a:r>
            <a:endParaRPr lang="en-GB" sz="4400" b="1" dirty="0">
              <a:latin typeface="+mj-lt"/>
            </a:endParaRPr>
          </a:p>
        </p:txBody>
      </p:sp>
    </p:spTree>
    <p:extLst>
      <p:ext uri="{BB962C8B-B14F-4D97-AF65-F5344CB8AC3E}">
        <p14:creationId xmlns:p14="http://schemas.microsoft.com/office/powerpoint/2010/main" val="2877938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95536" y="260648"/>
            <a:ext cx="7772400" cy="1526948"/>
          </a:xfrm>
        </p:spPr>
        <p:txBody>
          <a:bodyPr/>
          <a:lstStyle/>
          <a:p>
            <a:r>
              <a:rPr lang="en-GB" cap="none" dirty="0" smtClean="0"/>
              <a:t>Shift in support: from </a:t>
            </a:r>
            <a:r>
              <a:rPr lang="en-GB" i="1" cap="none" dirty="0" smtClean="0"/>
              <a:t>finding</a:t>
            </a:r>
            <a:r>
              <a:rPr lang="en-GB" cap="none" dirty="0" smtClean="0"/>
              <a:t> to </a:t>
            </a:r>
            <a:r>
              <a:rPr lang="en-GB" i="1" cap="none" dirty="0" smtClean="0"/>
              <a:t>understanding</a:t>
            </a:r>
            <a:r>
              <a:rPr lang="en-GB" cap="none" dirty="0" smtClean="0"/>
              <a:t> and </a:t>
            </a:r>
            <a:r>
              <a:rPr lang="en-GB" i="1" cap="none" dirty="0" smtClean="0"/>
              <a:t>using</a:t>
            </a:r>
            <a:endParaRPr lang="en-GB" i="1" cap="none" dirty="0"/>
          </a:p>
        </p:txBody>
      </p:sp>
      <p:sp>
        <p:nvSpPr>
          <p:cNvPr id="6" name="Cloud Callout 5"/>
          <p:cNvSpPr/>
          <p:nvPr/>
        </p:nvSpPr>
        <p:spPr>
          <a:xfrm>
            <a:off x="323528" y="2074452"/>
            <a:ext cx="3960440" cy="1944216"/>
          </a:xfrm>
          <a:prstGeom prst="cloudCallout">
            <a:avLst>
              <a:gd name="adj1" fmla="val -51142"/>
              <a:gd name="adj2" fmla="val 77266"/>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That student didn’t know what the key terms </a:t>
            </a:r>
            <a:r>
              <a:rPr lang="en-GB" b="1" dirty="0" smtClean="0"/>
              <a:t>meant</a:t>
            </a:r>
            <a:endParaRPr lang="en-GB" b="1" dirty="0"/>
          </a:p>
        </p:txBody>
      </p:sp>
      <p:sp>
        <p:nvSpPr>
          <p:cNvPr id="7" name="Rounded Rectangular Callout 6"/>
          <p:cNvSpPr/>
          <p:nvPr/>
        </p:nvSpPr>
        <p:spPr>
          <a:xfrm>
            <a:off x="539552" y="4437112"/>
            <a:ext cx="4176464" cy="1584176"/>
          </a:xfrm>
          <a:prstGeom prst="wedgeRoundRectCallout">
            <a:avLst>
              <a:gd name="adj1" fmla="val -51383"/>
              <a:gd name="adj2" fmla="val 90018"/>
              <a:gd name="adj3" fmla="val 16667"/>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They can </a:t>
            </a:r>
            <a:r>
              <a:rPr lang="en-GB" b="1" dirty="0" smtClean="0"/>
              <a:t>find</a:t>
            </a:r>
            <a:r>
              <a:rPr lang="en-GB" dirty="0" smtClean="0"/>
              <a:t> journal articles now but still don’t </a:t>
            </a:r>
            <a:r>
              <a:rPr lang="en-GB" b="1" dirty="0" smtClean="0"/>
              <a:t>use</a:t>
            </a:r>
            <a:r>
              <a:rPr lang="en-GB" dirty="0" smtClean="0"/>
              <a:t> them because they say they don’t </a:t>
            </a:r>
            <a:r>
              <a:rPr lang="en-GB" b="1" dirty="0" smtClean="0"/>
              <a:t>understand</a:t>
            </a:r>
            <a:r>
              <a:rPr lang="en-GB" dirty="0" smtClean="0"/>
              <a:t> them</a:t>
            </a:r>
            <a:endParaRPr lang="en-GB" dirty="0"/>
          </a:p>
        </p:txBody>
      </p:sp>
      <p:sp>
        <p:nvSpPr>
          <p:cNvPr id="8" name="Rounded Rectangular Callout 7"/>
          <p:cNvSpPr/>
          <p:nvPr/>
        </p:nvSpPr>
        <p:spPr>
          <a:xfrm>
            <a:off x="5220072" y="2060848"/>
            <a:ext cx="3240360" cy="1296144"/>
          </a:xfrm>
          <a:prstGeom prst="wedgeRoundRectCallout">
            <a:avLst>
              <a:gd name="adj1" fmla="val 55949"/>
              <a:gd name="adj2" fmla="val 101055"/>
              <a:gd name="adj3" fmla="val 16667"/>
            </a:avLst>
          </a:prstGeom>
          <a:solidFill>
            <a:schemeClr val="accent5"/>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Was I supposed to </a:t>
            </a:r>
            <a:r>
              <a:rPr lang="en-GB" b="1" dirty="0"/>
              <a:t>read</a:t>
            </a:r>
            <a:r>
              <a:rPr lang="en-GB" dirty="0"/>
              <a:t> the stuff on the reading list?</a:t>
            </a:r>
          </a:p>
        </p:txBody>
      </p:sp>
      <p:sp>
        <p:nvSpPr>
          <p:cNvPr id="9" name="Rectangular Callout 8"/>
          <p:cNvSpPr/>
          <p:nvPr/>
        </p:nvSpPr>
        <p:spPr>
          <a:xfrm>
            <a:off x="5220072" y="4077072"/>
            <a:ext cx="3240360" cy="2016224"/>
          </a:xfrm>
          <a:prstGeom prst="wedgeRectCallout">
            <a:avLst>
              <a:gd name="adj1" fmla="val 55293"/>
              <a:gd name="adj2" fmla="val 74313"/>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Time, comprehension, strategic/surface approach, metacognitive issues…</a:t>
            </a:r>
            <a:endParaRPr lang="en-GB" dirty="0"/>
          </a:p>
        </p:txBody>
      </p:sp>
    </p:spTree>
    <p:extLst>
      <p:ext uri="{BB962C8B-B14F-4D97-AF65-F5344CB8AC3E}">
        <p14:creationId xmlns:p14="http://schemas.microsoft.com/office/powerpoint/2010/main" val="138578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75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5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75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25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23529" y="2071678"/>
            <a:ext cx="8533134" cy="4473585"/>
          </a:xfrm>
        </p:spPr>
        <p:txBody>
          <a:bodyPr/>
          <a:lstStyle/>
          <a:p>
            <a:pPr marL="342900" indent="-342900">
              <a:buFont typeface="Arial" panose="020B0604020202020204" pitchFamily="34" charset="0"/>
              <a:buChar char="•"/>
            </a:pPr>
            <a:r>
              <a:rPr lang="en-GB" dirty="0" smtClean="0"/>
              <a:t>Students find the idea of long-form reading very </a:t>
            </a:r>
            <a:r>
              <a:rPr lang="en-GB" dirty="0" err="1" smtClean="0"/>
              <a:t>offputting</a:t>
            </a:r>
            <a:endParaRPr lang="en-GB" dirty="0" smtClean="0"/>
          </a:p>
          <a:p>
            <a:endParaRPr lang="en-GB" sz="1600" dirty="0" smtClean="0"/>
          </a:p>
          <a:p>
            <a:pPr marL="342900" indent="-342900">
              <a:buFont typeface="Arial" panose="020B0604020202020204" pitchFamily="34" charset="0"/>
              <a:buChar char="•"/>
            </a:pPr>
            <a:r>
              <a:rPr lang="en-GB" dirty="0" smtClean="0"/>
              <a:t>They find it difficult to engage with lengthy, dense texts, especially online</a:t>
            </a:r>
          </a:p>
          <a:p>
            <a:endParaRPr lang="en-GB" sz="1600" dirty="0" smtClean="0"/>
          </a:p>
          <a:p>
            <a:pPr marL="342900" indent="-342900">
              <a:buFont typeface="Arial" panose="020B0604020202020204" pitchFamily="34" charset="0"/>
              <a:buChar char="•"/>
            </a:pPr>
            <a:r>
              <a:rPr lang="en-GB" dirty="0" smtClean="0"/>
              <a:t>Tension between wanting convenience of e-texts and finding paper easier to read and comprehend</a:t>
            </a:r>
          </a:p>
          <a:p>
            <a:endParaRPr lang="en-GB" sz="1600" dirty="0" smtClean="0"/>
          </a:p>
          <a:p>
            <a:pPr marL="342900" indent="-342900">
              <a:buFont typeface="Arial" panose="020B0604020202020204" pitchFamily="34" charset="0"/>
              <a:buChar char="•"/>
            </a:pPr>
            <a:r>
              <a:rPr lang="en-GB" dirty="0" smtClean="0"/>
              <a:t>Need support with the idea that it is possible to </a:t>
            </a:r>
            <a:r>
              <a:rPr lang="en-GB" b="1" dirty="0" smtClean="0"/>
              <a:t>learn</a:t>
            </a:r>
            <a:r>
              <a:rPr lang="en-GB" dirty="0" smtClean="0"/>
              <a:t> to be an academic reader (and then thinker and writer)</a:t>
            </a:r>
          </a:p>
          <a:p>
            <a:endParaRPr lang="en-GB" sz="1600" dirty="0" smtClean="0"/>
          </a:p>
          <a:p>
            <a:pPr marL="342900" indent="-342900">
              <a:buFont typeface="Arial" panose="020B0604020202020204" pitchFamily="34" charset="0"/>
              <a:buChar char="•"/>
            </a:pPr>
            <a:r>
              <a:rPr lang="en-GB" dirty="0" smtClean="0"/>
              <a:t>… but they need to put the work in to achieve that</a:t>
            </a:r>
          </a:p>
          <a:p>
            <a:pPr marL="342900" indent="-342900">
              <a:buFont typeface="Arial" panose="020B0604020202020204" pitchFamily="34" charset="0"/>
              <a:buChar char="•"/>
            </a:pPr>
            <a:endParaRPr lang="en-GB" dirty="0"/>
          </a:p>
        </p:txBody>
      </p:sp>
      <p:sp>
        <p:nvSpPr>
          <p:cNvPr id="3" name="Title 2"/>
          <p:cNvSpPr>
            <a:spLocks noGrp="1"/>
          </p:cNvSpPr>
          <p:nvPr>
            <p:ph type="ctrTitle"/>
          </p:nvPr>
        </p:nvSpPr>
        <p:spPr/>
        <p:txBody>
          <a:bodyPr/>
          <a:lstStyle/>
          <a:p>
            <a:r>
              <a:rPr lang="en-GB" sz="4000" cap="none" dirty="0" smtClean="0"/>
              <a:t>So what… </a:t>
            </a:r>
            <a:r>
              <a:rPr lang="en-GB" cap="none" dirty="0" smtClean="0"/>
              <a:t>(does that mean?)</a:t>
            </a:r>
            <a:endParaRPr lang="en-GB" cap="none" dirty="0"/>
          </a:p>
        </p:txBody>
      </p:sp>
    </p:spTree>
    <p:extLst>
      <p:ext uri="{BB962C8B-B14F-4D97-AF65-F5344CB8AC3E}">
        <p14:creationId xmlns:p14="http://schemas.microsoft.com/office/powerpoint/2010/main" val="1114384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2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25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1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25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wipe(left)">
                                      <p:cBhvr>
                                        <p:cTn id="17" dur="10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25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wipe(left)">
                                      <p:cBhvr>
                                        <p:cTn id="22" dur="10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25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wipe(left)">
                                      <p:cBhvr>
                                        <p:cTn id="27" dur="1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sz="4000" cap="none" dirty="0" smtClean="0"/>
              <a:t>Now what… </a:t>
            </a:r>
            <a:r>
              <a:rPr lang="en-GB" cap="none" dirty="0" smtClean="0"/>
              <a:t>do we do?</a:t>
            </a:r>
            <a:endParaRPr lang="en-GB" cap="none"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204864"/>
            <a:ext cx="2545656" cy="3593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51520" y="6165304"/>
            <a:ext cx="3121720" cy="461665"/>
          </a:xfrm>
          <a:prstGeom prst="rect">
            <a:avLst/>
          </a:prstGeom>
          <a:noFill/>
        </p:spPr>
        <p:txBody>
          <a:bodyPr wrap="square" rtlCol="0">
            <a:spAutoFit/>
          </a:bodyPr>
          <a:lstStyle/>
          <a:p>
            <a:r>
              <a:rPr lang="en-GB" dirty="0" smtClean="0"/>
              <a:t>(Croft, 2018)</a:t>
            </a:r>
            <a:endParaRPr lang="en-GB"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2028474"/>
            <a:ext cx="5183882" cy="222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7240" y="4034610"/>
            <a:ext cx="5386760" cy="2517430"/>
          </a:xfrm>
          <a:prstGeom prst="rect">
            <a:avLst/>
          </a:prstGeom>
          <a:noFill/>
          <a:ln w="1270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4411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25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childTnLst>
                                </p:cTn>
                              </p:par>
                            </p:childTnLst>
                          </p:cTn>
                        </p:par>
                        <p:par>
                          <p:cTn id="8" fill="hold">
                            <p:stCondLst>
                              <p:cond delay="1250"/>
                            </p:stCondLst>
                            <p:childTnLst>
                              <p:par>
                                <p:cTn id="9" presetID="10" presetClass="entr" presetSubtype="0" fill="hold" grpId="0" nodeType="afterEffect">
                                  <p:stCondLst>
                                    <p:cond delay="2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250"/>
                                  </p:stCondLst>
                                  <p:childTnLst>
                                    <p:set>
                                      <p:cBhvr>
                                        <p:cTn id="15" dur="1" fill="hold">
                                          <p:stCondLst>
                                            <p:cond delay="0"/>
                                          </p:stCondLst>
                                        </p:cTn>
                                        <p:tgtEl>
                                          <p:spTgt spid="2051"/>
                                        </p:tgtEl>
                                        <p:attrNameLst>
                                          <p:attrName>style.visibility</p:attrName>
                                        </p:attrNameLst>
                                      </p:cBhvr>
                                      <p:to>
                                        <p:strVal val="visible"/>
                                      </p:to>
                                    </p:set>
                                    <p:animEffect transition="in" filter="fade">
                                      <p:cBhvr>
                                        <p:cTn id="16" dur="750"/>
                                        <p:tgtEl>
                                          <p:spTgt spid="205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250"/>
                                  </p:stCondLst>
                                  <p:childTnLst>
                                    <p:set>
                                      <p:cBhvr>
                                        <p:cTn id="20" dur="1" fill="hold">
                                          <p:stCondLst>
                                            <p:cond delay="0"/>
                                          </p:stCondLst>
                                        </p:cTn>
                                        <p:tgtEl>
                                          <p:spTgt spid="2052"/>
                                        </p:tgtEl>
                                        <p:attrNameLst>
                                          <p:attrName>style.visibility</p:attrName>
                                        </p:attrNameLst>
                                      </p:cBhvr>
                                      <p:to>
                                        <p:strVal val="visible"/>
                                      </p:to>
                                    </p:set>
                                    <p:animEffect transition="in" filter="fade">
                                      <p:cBhvr>
                                        <p:cTn id="21" dur="75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cap="none" dirty="0" smtClean="0"/>
              <a:t>The information ladder…</a:t>
            </a:r>
            <a:endParaRPr lang="en-GB" cap="none" dirty="0"/>
          </a:p>
        </p:txBody>
      </p:sp>
      <p:pic>
        <p:nvPicPr>
          <p:cNvPr id="3076" name="Picture 4" descr="Image result for ladder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0292" y="2232247"/>
            <a:ext cx="3779895" cy="42657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1520" y="6007536"/>
            <a:ext cx="4464496" cy="830997"/>
          </a:xfrm>
          <a:prstGeom prst="rect">
            <a:avLst/>
          </a:prstGeom>
          <a:noFill/>
        </p:spPr>
        <p:txBody>
          <a:bodyPr wrap="square" rtlCol="0">
            <a:spAutoFit/>
          </a:bodyPr>
          <a:lstStyle/>
          <a:p>
            <a:r>
              <a:rPr lang="en-GB" dirty="0"/>
              <a:t>Y</a:t>
            </a:r>
            <a:r>
              <a:rPr lang="en-GB" dirty="0" smtClean="0"/>
              <a:t>ou’ll need to work your way up the information ladder!</a:t>
            </a:r>
            <a:endParaRPr lang="en-GB" dirty="0"/>
          </a:p>
        </p:txBody>
      </p:sp>
      <p:sp>
        <p:nvSpPr>
          <p:cNvPr id="5" name="TextBox 4"/>
          <p:cNvSpPr txBox="1"/>
          <p:nvPr/>
        </p:nvSpPr>
        <p:spPr>
          <a:xfrm>
            <a:off x="251520" y="5013176"/>
            <a:ext cx="3240360" cy="646331"/>
          </a:xfrm>
          <a:prstGeom prst="rect">
            <a:avLst/>
          </a:prstGeom>
          <a:noFill/>
        </p:spPr>
        <p:txBody>
          <a:bodyPr wrap="square" rtlCol="0">
            <a:spAutoFit/>
          </a:bodyPr>
          <a:lstStyle/>
          <a:p>
            <a:r>
              <a:rPr lang="en-GB" sz="1800" dirty="0" smtClean="0"/>
              <a:t>Read a basic but reliable introduction to the topic…</a:t>
            </a:r>
            <a:endParaRPr lang="en-GB" sz="1800" dirty="0"/>
          </a:p>
        </p:txBody>
      </p:sp>
      <p:sp>
        <p:nvSpPr>
          <p:cNvPr id="6" name="TextBox 5"/>
          <p:cNvSpPr txBox="1"/>
          <p:nvPr/>
        </p:nvSpPr>
        <p:spPr>
          <a:xfrm>
            <a:off x="107504" y="4221088"/>
            <a:ext cx="4176464" cy="646331"/>
          </a:xfrm>
          <a:prstGeom prst="rect">
            <a:avLst/>
          </a:prstGeom>
          <a:noFill/>
        </p:spPr>
        <p:txBody>
          <a:bodyPr wrap="square" rtlCol="0">
            <a:spAutoFit/>
          </a:bodyPr>
          <a:lstStyle/>
          <a:p>
            <a:r>
              <a:rPr lang="en-GB" sz="1800" dirty="0" smtClean="0"/>
              <a:t>… use a dictionary to learn any words you’re not familiar with…</a:t>
            </a:r>
            <a:endParaRPr lang="en-GB" sz="1800" dirty="0"/>
          </a:p>
        </p:txBody>
      </p:sp>
      <p:sp>
        <p:nvSpPr>
          <p:cNvPr id="7" name="TextBox 6"/>
          <p:cNvSpPr txBox="1"/>
          <p:nvPr/>
        </p:nvSpPr>
        <p:spPr>
          <a:xfrm>
            <a:off x="251520" y="2132856"/>
            <a:ext cx="4248472" cy="646331"/>
          </a:xfrm>
          <a:prstGeom prst="rect">
            <a:avLst/>
          </a:prstGeom>
          <a:noFill/>
        </p:spPr>
        <p:txBody>
          <a:bodyPr wrap="square" rtlCol="0">
            <a:spAutoFit/>
          </a:bodyPr>
          <a:lstStyle/>
          <a:p>
            <a:r>
              <a:rPr lang="en-GB" sz="1800" dirty="0" smtClean="0"/>
              <a:t>…until you can understand the in-depth research findings.</a:t>
            </a:r>
            <a:endParaRPr lang="en-GB" sz="1800" dirty="0"/>
          </a:p>
        </p:txBody>
      </p:sp>
      <p:sp>
        <p:nvSpPr>
          <p:cNvPr id="8" name="TextBox 7"/>
          <p:cNvSpPr txBox="1"/>
          <p:nvPr/>
        </p:nvSpPr>
        <p:spPr>
          <a:xfrm>
            <a:off x="611560" y="3109610"/>
            <a:ext cx="2880320" cy="369332"/>
          </a:xfrm>
          <a:prstGeom prst="rect">
            <a:avLst/>
          </a:prstGeom>
          <a:noFill/>
        </p:spPr>
        <p:txBody>
          <a:bodyPr wrap="square" rtlCol="0">
            <a:spAutoFit/>
          </a:bodyPr>
          <a:lstStyle/>
          <a:p>
            <a:r>
              <a:rPr lang="en-GB" sz="1800" dirty="0" smtClean="0"/>
              <a:t>… read article abstracts</a:t>
            </a:r>
            <a:endParaRPr lang="en-GB" sz="1800" dirty="0"/>
          </a:p>
        </p:txBody>
      </p:sp>
      <p:sp>
        <p:nvSpPr>
          <p:cNvPr id="9" name="Right Arrow 8"/>
          <p:cNvSpPr/>
          <p:nvPr/>
        </p:nvSpPr>
        <p:spPr>
          <a:xfrm>
            <a:off x="3635896" y="5013176"/>
            <a:ext cx="2304256" cy="70788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6749978" y="5367119"/>
            <a:ext cx="2286517" cy="6404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bg1"/>
                </a:solidFill>
              </a:rPr>
              <a:t>(good quality Wikipedia article, </a:t>
            </a:r>
            <a:r>
              <a:rPr lang="en-GB" sz="1400" dirty="0" err="1" smtClean="0">
                <a:solidFill>
                  <a:schemeClr val="bg1"/>
                </a:solidFill>
              </a:rPr>
              <a:t>encyclopedia</a:t>
            </a:r>
            <a:r>
              <a:rPr lang="en-GB" sz="1400" dirty="0" smtClean="0">
                <a:solidFill>
                  <a:schemeClr val="bg1"/>
                </a:solidFill>
              </a:rPr>
              <a:t> entry, reliable Web site)</a:t>
            </a:r>
            <a:endParaRPr lang="en-GB" sz="1400" dirty="0">
              <a:solidFill>
                <a:schemeClr val="bg1"/>
              </a:solidFill>
            </a:endParaRPr>
          </a:p>
        </p:txBody>
      </p:sp>
      <p:sp>
        <p:nvSpPr>
          <p:cNvPr id="11" name="TextBox 10"/>
          <p:cNvSpPr txBox="1"/>
          <p:nvPr/>
        </p:nvSpPr>
        <p:spPr>
          <a:xfrm>
            <a:off x="121585" y="3791371"/>
            <a:ext cx="4248472" cy="369332"/>
          </a:xfrm>
          <a:prstGeom prst="rect">
            <a:avLst/>
          </a:prstGeom>
          <a:noFill/>
        </p:spPr>
        <p:txBody>
          <a:bodyPr wrap="square" rtlCol="0">
            <a:spAutoFit/>
          </a:bodyPr>
          <a:lstStyle/>
          <a:p>
            <a:r>
              <a:rPr lang="en-GB" sz="1800" dirty="0" smtClean="0"/>
              <a:t>…get the background from a textbook…</a:t>
            </a:r>
            <a:endParaRPr lang="en-GB" sz="1800" dirty="0"/>
          </a:p>
        </p:txBody>
      </p:sp>
      <p:sp>
        <p:nvSpPr>
          <p:cNvPr id="2" name="Right Arrow 1"/>
          <p:cNvSpPr/>
          <p:nvPr/>
        </p:nvSpPr>
        <p:spPr>
          <a:xfrm>
            <a:off x="4283968" y="4544253"/>
            <a:ext cx="1440160" cy="323166"/>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p:nvSpPr>
        <p:spPr>
          <a:xfrm>
            <a:off x="6749978" y="4736177"/>
            <a:ext cx="2142502" cy="3804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Look in our Quick Ref section or online</a:t>
            </a:r>
            <a:endParaRPr lang="en-GB" sz="1400" dirty="0"/>
          </a:p>
        </p:txBody>
      </p:sp>
      <p:sp>
        <p:nvSpPr>
          <p:cNvPr id="13" name="Right Arrow 12"/>
          <p:cNvSpPr/>
          <p:nvPr/>
        </p:nvSpPr>
        <p:spPr>
          <a:xfrm>
            <a:off x="4499992" y="3810268"/>
            <a:ext cx="1536806" cy="432048"/>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ed Rectangle 13"/>
          <p:cNvSpPr/>
          <p:nvPr/>
        </p:nvSpPr>
        <p:spPr>
          <a:xfrm>
            <a:off x="6696235" y="3125969"/>
            <a:ext cx="2249988"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Abstracts </a:t>
            </a:r>
            <a:r>
              <a:rPr lang="en-GB" sz="1400" dirty="0"/>
              <a:t>are </a:t>
            </a:r>
            <a:r>
              <a:rPr lang="en-GB" sz="1400" b="1" dirty="0"/>
              <a:t>summaries </a:t>
            </a:r>
            <a:r>
              <a:rPr lang="en-GB" sz="1400" dirty="0" smtClean="0"/>
              <a:t>of the key points of a journal article</a:t>
            </a:r>
            <a:r>
              <a:rPr lang="en-GB" sz="1400" b="1" dirty="0" smtClean="0"/>
              <a:t> </a:t>
            </a:r>
            <a:endParaRPr lang="en-GB" sz="1400" dirty="0"/>
          </a:p>
        </p:txBody>
      </p:sp>
      <p:sp>
        <p:nvSpPr>
          <p:cNvPr id="15" name="Right Arrow 14"/>
          <p:cNvSpPr/>
          <p:nvPr/>
        </p:nvSpPr>
        <p:spPr>
          <a:xfrm>
            <a:off x="4499992" y="3294276"/>
            <a:ext cx="1512168" cy="383466"/>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ight Arrow 15"/>
          <p:cNvSpPr/>
          <p:nvPr/>
        </p:nvSpPr>
        <p:spPr>
          <a:xfrm>
            <a:off x="4607479" y="2392337"/>
            <a:ext cx="1512168" cy="577903"/>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ed Rectangle 16"/>
          <p:cNvSpPr/>
          <p:nvPr/>
        </p:nvSpPr>
        <p:spPr>
          <a:xfrm>
            <a:off x="7452319" y="2132856"/>
            <a:ext cx="1547647"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Research is mostly reported in </a:t>
            </a:r>
            <a:r>
              <a:rPr lang="en-GB" sz="1400" b="1" dirty="0" smtClean="0"/>
              <a:t>journal articles</a:t>
            </a:r>
            <a:endParaRPr lang="en-GB" sz="1400" dirty="0"/>
          </a:p>
        </p:txBody>
      </p:sp>
      <p:sp>
        <p:nvSpPr>
          <p:cNvPr id="18" name="Rounded Rectangle 17"/>
          <p:cNvSpPr/>
          <p:nvPr/>
        </p:nvSpPr>
        <p:spPr>
          <a:xfrm>
            <a:off x="7238661" y="4023010"/>
            <a:ext cx="1536159" cy="3961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Textbooks from the Library</a:t>
            </a:r>
            <a:endParaRPr lang="en-GB" sz="1400" dirty="0"/>
          </a:p>
        </p:txBody>
      </p:sp>
    </p:spTree>
    <p:extLst>
      <p:ext uri="{BB962C8B-B14F-4D97-AF65-F5344CB8AC3E}">
        <p14:creationId xmlns:p14="http://schemas.microsoft.com/office/powerpoint/2010/main" val="255708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5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750"/>
                            </p:stCondLst>
                            <p:childTnLst>
                              <p:par>
                                <p:cTn id="14" presetID="2" presetClass="entr" presetSubtype="4" fill="hold" grpId="0" nodeType="afterEffect">
                                  <p:stCondLst>
                                    <p:cond delay="25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25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25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par>
                          <p:cTn id="27" fill="hold">
                            <p:stCondLst>
                              <p:cond delay="750"/>
                            </p:stCondLst>
                            <p:childTnLst>
                              <p:par>
                                <p:cTn id="28" presetID="2" presetClass="entr" presetSubtype="4" fill="hold" grpId="0" nodeType="afterEffect">
                                  <p:stCondLst>
                                    <p:cond delay="25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1+#ppt_h/2"/>
                                          </p:val>
                                        </p:tav>
                                        <p:tav tm="100000">
                                          <p:val>
                                            <p:strVal val="#ppt_y"/>
                                          </p:val>
                                        </p:tav>
                                      </p:tavLst>
                                    </p:anim>
                                  </p:childTnLst>
                                </p:cTn>
                              </p:par>
                            </p:childTnLst>
                          </p:cTn>
                        </p:par>
                        <p:par>
                          <p:cTn id="32" fill="hold">
                            <p:stCondLst>
                              <p:cond delay="1500"/>
                            </p:stCondLst>
                            <p:childTnLst>
                              <p:par>
                                <p:cTn id="33" presetID="10" presetClass="entr" presetSubtype="0" fill="hold" grpId="0" nodeType="afterEffect">
                                  <p:stCondLst>
                                    <p:cond delay="25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par>
                          <p:cTn id="41" fill="hold">
                            <p:stCondLst>
                              <p:cond delay="500"/>
                            </p:stCondLst>
                            <p:childTnLst>
                              <p:par>
                                <p:cTn id="42" presetID="2" presetClass="entr" presetSubtype="4"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ppt_x"/>
                                          </p:val>
                                        </p:tav>
                                        <p:tav tm="100000">
                                          <p:val>
                                            <p:strVal val="#ppt_x"/>
                                          </p:val>
                                        </p:tav>
                                      </p:tavLst>
                                    </p:anim>
                                    <p:anim calcmode="lin" valueType="num">
                                      <p:cBhvr additive="base">
                                        <p:cTn id="45" dur="500" fill="hold"/>
                                        <p:tgtEl>
                                          <p:spTgt spid="13"/>
                                        </p:tgtEl>
                                        <p:attrNameLst>
                                          <p:attrName>ppt_y</p:attrName>
                                        </p:attrNameLst>
                                      </p:cBhvr>
                                      <p:tavLst>
                                        <p:tav tm="0">
                                          <p:val>
                                            <p:strVal val="1+#ppt_h/2"/>
                                          </p:val>
                                        </p:tav>
                                        <p:tav tm="100000">
                                          <p:val>
                                            <p:strVal val="#ppt_y"/>
                                          </p:val>
                                        </p:tav>
                                      </p:tavLst>
                                    </p:anim>
                                  </p:childTnLst>
                                </p:cTn>
                              </p:par>
                            </p:childTnLst>
                          </p:cTn>
                        </p:par>
                        <p:par>
                          <p:cTn id="46" fill="hold">
                            <p:stCondLst>
                              <p:cond delay="1000"/>
                            </p:stCondLst>
                            <p:childTnLst>
                              <p:par>
                                <p:cTn id="47" presetID="10"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25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500"/>
                                        <p:tgtEl>
                                          <p:spTgt spid="8"/>
                                        </p:tgtEl>
                                      </p:cBhvr>
                                    </p:animEffect>
                                  </p:childTnLst>
                                </p:cTn>
                              </p:par>
                            </p:childTnLst>
                          </p:cTn>
                        </p:par>
                        <p:par>
                          <p:cTn id="55" fill="hold">
                            <p:stCondLst>
                              <p:cond delay="750"/>
                            </p:stCondLst>
                            <p:childTnLst>
                              <p:par>
                                <p:cTn id="56" presetID="2" presetClass="entr" presetSubtype="4" fill="hold" grpId="0" nodeType="after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additive="base">
                                        <p:cTn id="58" dur="500" fill="hold"/>
                                        <p:tgtEl>
                                          <p:spTgt spid="15"/>
                                        </p:tgtEl>
                                        <p:attrNameLst>
                                          <p:attrName>ppt_x</p:attrName>
                                        </p:attrNameLst>
                                      </p:cBhvr>
                                      <p:tavLst>
                                        <p:tav tm="0">
                                          <p:val>
                                            <p:strVal val="#ppt_x"/>
                                          </p:val>
                                        </p:tav>
                                        <p:tav tm="100000">
                                          <p:val>
                                            <p:strVal val="#ppt_x"/>
                                          </p:val>
                                        </p:tav>
                                      </p:tavLst>
                                    </p:anim>
                                    <p:anim calcmode="lin" valueType="num">
                                      <p:cBhvr additive="base">
                                        <p:cTn id="59" dur="500" fill="hold"/>
                                        <p:tgtEl>
                                          <p:spTgt spid="15"/>
                                        </p:tgtEl>
                                        <p:attrNameLst>
                                          <p:attrName>ppt_y</p:attrName>
                                        </p:attrNameLst>
                                      </p:cBhvr>
                                      <p:tavLst>
                                        <p:tav tm="0">
                                          <p:val>
                                            <p:strVal val="1+#ppt_h/2"/>
                                          </p:val>
                                        </p:tav>
                                        <p:tav tm="100000">
                                          <p:val>
                                            <p:strVal val="#ppt_y"/>
                                          </p:val>
                                        </p:tav>
                                      </p:tavLst>
                                    </p:anim>
                                  </p:childTnLst>
                                </p:cTn>
                              </p:par>
                            </p:childTnLst>
                          </p:cTn>
                        </p:par>
                        <p:par>
                          <p:cTn id="60" fill="hold">
                            <p:stCondLst>
                              <p:cond delay="1250"/>
                            </p:stCondLst>
                            <p:childTnLst>
                              <p:par>
                                <p:cTn id="61" presetID="10" presetClass="entr" presetSubtype="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500"/>
                                        <p:tgtEl>
                                          <p:spTgt spid="14"/>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fade">
                                      <p:cBhvr>
                                        <p:cTn id="68" dur="500"/>
                                        <p:tgtEl>
                                          <p:spTgt spid="7"/>
                                        </p:tgtEl>
                                      </p:cBhvr>
                                    </p:animEffect>
                                  </p:childTnLst>
                                </p:cTn>
                              </p:par>
                            </p:childTnLst>
                          </p:cTn>
                        </p:par>
                        <p:par>
                          <p:cTn id="69" fill="hold">
                            <p:stCondLst>
                              <p:cond delay="5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1000"/>
                            </p:stCondLst>
                            <p:childTnLst>
                              <p:par>
                                <p:cTn id="75" presetID="10" presetClass="entr" presetSubtype="0" fill="hold" grpId="0" nodeType="afterEffect">
                                  <p:stCondLst>
                                    <p:cond delay="25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animBg="1"/>
      <p:bldP spid="10" grpId="0" animBg="1"/>
      <p:bldP spid="11" grpId="0"/>
      <p:bldP spid="2" grpId="0" animBg="1"/>
      <p:bldP spid="12" grpId="0" animBg="1"/>
      <p:bldP spid="13" grpId="0" animBg="1"/>
      <p:bldP spid="14" grpId="0" animBg="1"/>
      <p:bldP spid="15" grpId="0" animBg="1"/>
      <p:bldP spid="16" grpId="0" animBg="1"/>
      <p:bldP spid="17" grpId="0" animBg="1"/>
      <p:bldP spid="18" grpId="0" animBg="1"/>
    </p:bldLst>
  </p:timing>
</p:sld>
</file>

<file path=ppt/theme/theme1.xml><?xml version="1.0" encoding="utf-8"?>
<a:theme xmlns:a="http://schemas.openxmlformats.org/drawingml/2006/main" name="Custom Design">
  <a:themeElements>
    <a:clrScheme name="Custom 1">
      <a:dk1>
        <a:srgbClr val="A2AD00"/>
      </a:dk1>
      <a:lt1>
        <a:srgbClr val="FFFFFF"/>
      </a:lt1>
      <a:dk2>
        <a:srgbClr val="000000"/>
      </a:dk2>
      <a:lt2>
        <a:srgbClr val="36424A"/>
      </a:lt2>
      <a:accent1>
        <a:srgbClr val="A2AD00"/>
      </a:accent1>
      <a:accent2>
        <a:srgbClr val="970074"/>
      </a:accent2>
      <a:accent3>
        <a:srgbClr val="C90044"/>
      </a:accent3>
      <a:accent4>
        <a:srgbClr val="EDB700"/>
      </a:accent4>
      <a:accent5>
        <a:srgbClr val="00338E"/>
      </a:accent5>
      <a:accent6>
        <a:srgbClr val="00693E"/>
      </a:accent6>
      <a:hlink>
        <a:srgbClr val="A2AD00"/>
      </a:hlink>
      <a:folHlink>
        <a:srgbClr val="A2AD00"/>
      </a:folHlink>
    </a:clrScheme>
    <a:fontScheme name="Custom 6">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514</TotalTime>
  <Words>2396</Words>
  <Application>Microsoft Office PowerPoint</Application>
  <PresentationFormat>On-screen Show (4:3)</PresentationFormat>
  <Paragraphs>166</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Custom Design</vt:lpstr>
      <vt:lpstr>“Can’t you just give us 2 sides of A4?” . Stepping up Library use from school to higher education</vt:lpstr>
      <vt:lpstr>Perspectives on the issue</vt:lpstr>
      <vt:lpstr>What are we seeing?...</vt:lpstr>
      <vt:lpstr>PowerPoint Presentation</vt:lpstr>
      <vt:lpstr>PowerPoint Presentation</vt:lpstr>
      <vt:lpstr>Shift in support: from finding to understanding and using</vt:lpstr>
      <vt:lpstr>So what… (does that mean?)</vt:lpstr>
      <vt:lpstr>Now what… do we do?</vt:lpstr>
      <vt:lpstr>The information ladder…</vt:lpstr>
      <vt:lpstr>… and the reading iceberg</vt:lpstr>
      <vt:lpstr>Elsewhere in the sector…</vt:lpstr>
      <vt:lpstr>And what do you do?...</vt:lpstr>
      <vt:lpstr>References</vt:lpstr>
      <vt:lpstr>References (continued)</vt:lpstr>
      <vt:lpstr>“Can’t you just give us 2 sides of A4?” . Stepping up Library use from school to higher education</vt:lpstr>
    </vt:vector>
  </TitlesOfParts>
  <Company>RADFORD WALLIS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OBU Template</dc:title>
  <dc:creator>Lana;Hazel Rothera</dc:creator>
  <dc:description>Eyeful Presentations</dc:description>
  <cp:lastModifiedBy>Hazel Rothera</cp:lastModifiedBy>
  <cp:revision>98</cp:revision>
  <cp:lastPrinted>2018-11-26T16:46:07Z</cp:lastPrinted>
  <dcterms:created xsi:type="dcterms:W3CDTF">2011-07-14T13:56:01Z</dcterms:created>
  <dcterms:modified xsi:type="dcterms:W3CDTF">2018-12-10T16:59:05Z</dcterms:modified>
</cp:coreProperties>
</file>