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comment1.xml" ContentType="application/vnd.openxmlformats-officedocument.presentationml.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omments/comment2.xml" ContentType="application/vnd.openxmlformats-officedocument.presentationml.comments+xml"/>
  <Override PartName="/ppt/comments/comment3.xml" ContentType="application/vnd.openxmlformats-officedocument.presentationml.comments+xml"/>
  <Override PartName="/ppt/notesSlides/notesSlide12.xml" ContentType="application/vnd.openxmlformats-officedocument.presentationml.notesSlide+xml"/>
  <Override PartName="/ppt/comments/comment4.xml" ContentType="application/vnd.openxmlformats-officedocument.presentationml.comments+xml"/>
  <Override PartName="/ppt/comments/comment5.xml" ContentType="application/vnd.openxmlformats-officedocument.presentationml.comment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omments/comment6.xml" ContentType="application/vnd.openxmlformats-officedocument.presentationml.comment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omments/comment7.xml" ContentType="application/vnd.openxmlformats-officedocument.presentationml.comments+xml"/>
  <Override PartName="/ppt/notesSlides/notesSlide1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omments/comment8.xml" ContentType="application/vnd.openxmlformats-officedocument.presentationml.comments+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sldIdLst>
    <p:sldId id="256" r:id="rId2"/>
    <p:sldId id="262" r:id="rId3"/>
    <p:sldId id="299" r:id="rId4"/>
    <p:sldId id="303" r:id="rId5"/>
    <p:sldId id="257" r:id="rId6"/>
    <p:sldId id="268" r:id="rId7"/>
    <p:sldId id="267" r:id="rId8"/>
    <p:sldId id="269" r:id="rId9"/>
    <p:sldId id="274" r:id="rId10"/>
    <p:sldId id="294" r:id="rId11"/>
    <p:sldId id="276" r:id="rId12"/>
    <p:sldId id="284" r:id="rId13"/>
    <p:sldId id="282" r:id="rId14"/>
    <p:sldId id="270" r:id="rId15"/>
    <p:sldId id="271" r:id="rId16"/>
    <p:sldId id="263" r:id="rId17"/>
    <p:sldId id="286" r:id="rId18"/>
    <p:sldId id="283" r:id="rId19"/>
    <p:sldId id="295" r:id="rId20"/>
    <p:sldId id="292" r:id="rId21"/>
    <p:sldId id="304" r:id="rId22"/>
    <p:sldId id="305" r:id="rId23"/>
    <p:sldId id="306" r:id="rId24"/>
    <p:sldId id="298" r:id="rId25"/>
    <p:sldId id="300" r:id="rId26"/>
    <p:sldId id="302" r:id="rId27"/>
    <p:sldId id="308"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eil Currant" initials="" lastIdx="9"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B414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82238" autoAdjust="0"/>
  </p:normalViewPr>
  <p:slideViewPr>
    <p:cSldViewPr>
      <p:cViewPr>
        <p:scale>
          <a:sx n="100" d="100"/>
          <a:sy n="100" d="100"/>
        </p:scale>
        <p:origin x="-198" y="786"/>
      </p:cViewPr>
      <p:guideLst>
        <p:guide orient="horz" pos="2160"/>
        <p:guide pos="2880"/>
      </p:guideLst>
    </p:cSldViewPr>
  </p:slideViewPr>
  <p:notesTextViewPr>
    <p:cViewPr>
      <p:scale>
        <a:sx n="1" d="1"/>
        <a:sy n="1" d="1"/>
      </p:scale>
      <p:origin x="0" y="0"/>
    </p:cViewPr>
  </p:notesTextViewPr>
  <p:sorterViewPr>
    <p:cViewPr>
      <p:scale>
        <a:sx n="100" d="100"/>
        <a:sy n="100" d="100"/>
      </p:scale>
      <p:origin x="0" y="174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4-03-07T18:39:06.674" idx="1">
    <p:pos x="10" y="-1088"/>
    <p:text>I like that you have highlighted key words. Perhaps an even more obvious colour would help.
I think these quotes are good.</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14-03-07T18:41:08.284" idx="2">
    <p:pos x="2664" y="1952"/>
    <p:text>I assume you will explain what 'pure' means in this context.</p:text>
  </p:cm>
</p:cmLst>
</file>

<file path=ppt/comments/comment3.xml><?xml version="1.0" encoding="utf-8"?>
<p:cmLst xmlns:a="http://schemas.openxmlformats.org/drawingml/2006/main" xmlns:r="http://schemas.openxmlformats.org/officeDocument/2006/relationships" xmlns:p="http://schemas.openxmlformats.org/presentationml/2006/main">
  <p:cm authorId="0" dt="2014-03-07T18:42:31.521" idx="3">
    <p:pos x="5176" y="1352"/>
    <p:text>Need to be careful here about having too much text on the slide. Can you just keep the key words on the slide and then explain more in what you say?</p:text>
  </p:cm>
</p:cmLst>
</file>

<file path=ppt/comments/comment4.xml><?xml version="1.0" encoding="utf-8"?>
<p:cmLst xmlns:a="http://schemas.openxmlformats.org/drawingml/2006/main" xmlns:r="http://schemas.openxmlformats.org/officeDocument/2006/relationships" xmlns:p="http://schemas.openxmlformats.org/presentationml/2006/main">
  <p:cm authorId="0" dt="2014-03-07T18:43:52.262" idx="4">
    <p:pos x="10" y="10"/>
    <p:text>This is a lot to take in. Needs either good explanation or to present it in a simpler to digest format.</p:text>
  </p:cm>
</p:cmLst>
</file>

<file path=ppt/comments/comment5.xml><?xml version="1.0" encoding="utf-8"?>
<p:cmLst xmlns:a="http://schemas.openxmlformats.org/drawingml/2006/main" xmlns:r="http://schemas.openxmlformats.org/officeDocument/2006/relationships" xmlns:p="http://schemas.openxmlformats.org/presentationml/2006/main">
  <p:cm authorId="0" dt="2014-03-07T18:44:04.352" idx="5">
    <p:pos x="10" y="10"/>
    <p:text>Too much text?</p:text>
  </p:cm>
</p:cmLst>
</file>

<file path=ppt/comments/comment6.xml><?xml version="1.0" encoding="utf-8"?>
<p:cmLst xmlns:a="http://schemas.openxmlformats.org/drawingml/2006/main" xmlns:r="http://schemas.openxmlformats.org/officeDocument/2006/relationships" xmlns:p="http://schemas.openxmlformats.org/presentationml/2006/main">
  <p:cm authorId="0" dt="2014-03-07T18:49:18.495" idx="6">
    <p:pos x="10" y="10"/>
    <p:text>Love this section</p:text>
  </p:cm>
</p:cmLst>
</file>

<file path=ppt/comments/comment7.xml><?xml version="1.0" encoding="utf-8"?>
<p:cmLst xmlns:a="http://schemas.openxmlformats.org/drawingml/2006/main" xmlns:r="http://schemas.openxmlformats.org/officeDocument/2006/relationships" xmlns:p="http://schemas.openxmlformats.org/presentationml/2006/main">
  <p:cm authorId="0" dt="2014-03-07T18:53:49.440" idx="7">
    <p:pos x="4902" y="1048"/>
    <p:text>This is a tricky discussion. Will take a bit of getting into. Are you going to split into different groups tackling the different bits?</p:text>
  </p:cm>
</p:cmLst>
</file>

<file path=ppt/comments/comment8.xml><?xml version="1.0" encoding="utf-8"?>
<p:cmLst xmlns:a="http://schemas.openxmlformats.org/drawingml/2006/main" xmlns:r="http://schemas.openxmlformats.org/officeDocument/2006/relationships" xmlns:p="http://schemas.openxmlformats.org/presentationml/2006/main">
  <p:cm authorId="0" dt="2014-03-07T18:55:15.810" idx="8">
    <p:pos x="3424" y="2776"/>
    <p:text>Is this the take home message? Make sure you have a really clear take home. What one thing should everyone have learnt from your 30 minutes?</p:text>
  </p:cm>
</p:cmLst>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5B151DA-D6FA-4D70-9760-FECDEA5C0753}" type="doc">
      <dgm:prSet loTypeId="urn:microsoft.com/office/officeart/2009/layout/CircleArrowProcess" loCatId="cycle" qsTypeId="urn:microsoft.com/office/officeart/2005/8/quickstyle/3d3" qsCatId="3D" csTypeId="urn:microsoft.com/office/officeart/2005/8/colors/colorful2" csCatId="colorful" phldr="1"/>
      <dgm:spPr/>
      <dgm:t>
        <a:bodyPr/>
        <a:lstStyle/>
        <a:p>
          <a:endParaRPr lang="en-GB"/>
        </a:p>
      </dgm:t>
    </dgm:pt>
    <dgm:pt modelId="{877484A9-458C-4DE1-B9A7-DA04BDEECF0E}">
      <dgm:prSet phldrT="[Texte]"/>
      <dgm:spPr/>
      <dgm:t>
        <a:bodyPr/>
        <a:lstStyle/>
        <a:p>
          <a:r>
            <a:rPr lang="en-GB" b="1" dirty="0" smtClean="0">
              <a:solidFill>
                <a:srgbClr val="002060"/>
              </a:solidFill>
            </a:rPr>
            <a:t>Presage</a:t>
          </a:r>
          <a:endParaRPr lang="en-GB" b="1" dirty="0">
            <a:solidFill>
              <a:srgbClr val="002060"/>
            </a:solidFill>
          </a:endParaRPr>
        </a:p>
      </dgm:t>
    </dgm:pt>
    <dgm:pt modelId="{CD960341-0BBD-45E4-98D8-365232229BCC}" type="parTrans" cxnId="{F0A24963-9A74-430E-8541-1E9216A9B0E7}">
      <dgm:prSet/>
      <dgm:spPr/>
      <dgm:t>
        <a:bodyPr/>
        <a:lstStyle/>
        <a:p>
          <a:endParaRPr lang="en-GB"/>
        </a:p>
      </dgm:t>
    </dgm:pt>
    <dgm:pt modelId="{98670BE5-7707-460A-8385-BBDE27799EDB}" type="sibTrans" cxnId="{F0A24963-9A74-430E-8541-1E9216A9B0E7}">
      <dgm:prSet/>
      <dgm:spPr/>
      <dgm:t>
        <a:bodyPr/>
        <a:lstStyle/>
        <a:p>
          <a:endParaRPr lang="en-GB"/>
        </a:p>
      </dgm:t>
    </dgm:pt>
    <dgm:pt modelId="{36AAF4E2-8A32-427D-87A8-172BFA0BC009}">
      <dgm:prSet phldrT="[Texte]"/>
      <dgm:spPr/>
      <dgm:t>
        <a:bodyPr/>
        <a:lstStyle/>
        <a:p>
          <a:r>
            <a:rPr lang="en-GB" b="1" dirty="0" smtClean="0">
              <a:solidFill>
                <a:schemeClr val="accent2">
                  <a:lumMod val="50000"/>
                  <a:lumOff val="50000"/>
                </a:schemeClr>
              </a:solidFill>
            </a:rPr>
            <a:t>Process</a:t>
          </a:r>
          <a:endParaRPr lang="en-GB" b="1" dirty="0">
            <a:solidFill>
              <a:schemeClr val="accent2">
                <a:lumMod val="50000"/>
                <a:lumOff val="50000"/>
              </a:schemeClr>
            </a:solidFill>
          </a:endParaRPr>
        </a:p>
      </dgm:t>
    </dgm:pt>
    <dgm:pt modelId="{87B35E07-2817-43C5-8F51-1A0000A9D3A6}" type="parTrans" cxnId="{8DF1117F-5D67-49FA-86FE-EBA13D114AA7}">
      <dgm:prSet/>
      <dgm:spPr/>
      <dgm:t>
        <a:bodyPr/>
        <a:lstStyle/>
        <a:p>
          <a:endParaRPr lang="en-GB"/>
        </a:p>
      </dgm:t>
    </dgm:pt>
    <dgm:pt modelId="{0E82E90D-7B4B-4D72-8EFC-F5B04F5A810B}" type="sibTrans" cxnId="{8DF1117F-5D67-49FA-86FE-EBA13D114AA7}">
      <dgm:prSet/>
      <dgm:spPr/>
      <dgm:t>
        <a:bodyPr/>
        <a:lstStyle/>
        <a:p>
          <a:endParaRPr lang="en-GB"/>
        </a:p>
      </dgm:t>
    </dgm:pt>
    <dgm:pt modelId="{DAD1FC33-8A17-4322-A072-69D14425596F}">
      <dgm:prSet phldrT="[Texte]"/>
      <dgm:spPr/>
      <dgm:t>
        <a:bodyPr/>
        <a:lstStyle/>
        <a:p>
          <a:r>
            <a:rPr lang="en-GB" b="1" dirty="0" smtClean="0">
              <a:solidFill>
                <a:schemeClr val="accent4">
                  <a:lumMod val="50000"/>
                </a:schemeClr>
              </a:solidFill>
            </a:rPr>
            <a:t>Product</a:t>
          </a:r>
          <a:endParaRPr lang="en-GB" b="1" dirty="0">
            <a:solidFill>
              <a:schemeClr val="accent4">
                <a:lumMod val="50000"/>
              </a:schemeClr>
            </a:solidFill>
          </a:endParaRPr>
        </a:p>
      </dgm:t>
    </dgm:pt>
    <dgm:pt modelId="{70452709-AD52-4561-92BE-EB05E8622B5B}" type="parTrans" cxnId="{9416CE8B-49CC-4DC9-A31D-4333F0BDA8CF}">
      <dgm:prSet/>
      <dgm:spPr/>
      <dgm:t>
        <a:bodyPr/>
        <a:lstStyle/>
        <a:p>
          <a:endParaRPr lang="en-GB"/>
        </a:p>
      </dgm:t>
    </dgm:pt>
    <dgm:pt modelId="{D79F039B-F73B-44BB-890E-D2A8854593E9}" type="sibTrans" cxnId="{9416CE8B-49CC-4DC9-A31D-4333F0BDA8CF}">
      <dgm:prSet/>
      <dgm:spPr/>
      <dgm:t>
        <a:bodyPr/>
        <a:lstStyle/>
        <a:p>
          <a:endParaRPr lang="en-GB"/>
        </a:p>
      </dgm:t>
    </dgm:pt>
    <dgm:pt modelId="{C2E4C989-BF60-4508-BFA2-4C87A1CB1A9E}" type="pres">
      <dgm:prSet presAssocID="{65B151DA-D6FA-4D70-9760-FECDEA5C0753}" presName="Name0" presStyleCnt="0">
        <dgm:presLayoutVars>
          <dgm:chMax val="7"/>
          <dgm:chPref val="7"/>
          <dgm:dir/>
          <dgm:animLvl val="lvl"/>
        </dgm:presLayoutVars>
      </dgm:prSet>
      <dgm:spPr/>
      <dgm:t>
        <a:bodyPr/>
        <a:lstStyle/>
        <a:p>
          <a:endParaRPr lang="en-US"/>
        </a:p>
      </dgm:t>
    </dgm:pt>
    <dgm:pt modelId="{B7528046-A6BE-4CE7-903F-BA9D7E99A5ED}" type="pres">
      <dgm:prSet presAssocID="{877484A9-458C-4DE1-B9A7-DA04BDEECF0E}" presName="Accent1" presStyleCnt="0"/>
      <dgm:spPr/>
    </dgm:pt>
    <dgm:pt modelId="{2F454CF1-32CF-4F33-90FA-C20870E302B5}" type="pres">
      <dgm:prSet presAssocID="{877484A9-458C-4DE1-B9A7-DA04BDEECF0E}" presName="Accent" presStyleLbl="node1" presStyleIdx="0" presStyleCnt="3"/>
      <dgm:spPr/>
    </dgm:pt>
    <dgm:pt modelId="{04CDA72B-CA9A-4D18-A827-E4611407500B}" type="pres">
      <dgm:prSet presAssocID="{877484A9-458C-4DE1-B9A7-DA04BDEECF0E}" presName="Parent1" presStyleLbl="revTx" presStyleIdx="0" presStyleCnt="3">
        <dgm:presLayoutVars>
          <dgm:chMax val="1"/>
          <dgm:chPref val="1"/>
          <dgm:bulletEnabled val="1"/>
        </dgm:presLayoutVars>
      </dgm:prSet>
      <dgm:spPr/>
      <dgm:t>
        <a:bodyPr/>
        <a:lstStyle/>
        <a:p>
          <a:endParaRPr lang="en-GB"/>
        </a:p>
      </dgm:t>
    </dgm:pt>
    <dgm:pt modelId="{AD1B6ECC-A60E-4A36-B5C7-69BBF2160B89}" type="pres">
      <dgm:prSet presAssocID="{36AAF4E2-8A32-427D-87A8-172BFA0BC009}" presName="Accent2" presStyleCnt="0"/>
      <dgm:spPr/>
    </dgm:pt>
    <dgm:pt modelId="{8B6F355C-9418-45CE-86A5-BAFEC77B419B}" type="pres">
      <dgm:prSet presAssocID="{36AAF4E2-8A32-427D-87A8-172BFA0BC009}" presName="Accent" presStyleLbl="node1" presStyleIdx="1" presStyleCnt="3"/>
      <dgm:spPr/>
    </dgm:pt>
    <dgm:pt modelId="{8127DF9F-4076-4968-836E-22A0A0CD3649}" type="pres">
      <dgm:prSet presAssocID="{36AAF4E2-8A32-427D-87A8-172BFA0BC009}" presName="Parent2" presStyleLbl="revTx" presStyleIdx="1" presStyleCnt="3">
        <dgm:presLayoutVars>
          <dgm:chMax val="1"/>
          <dgm:chPref val="1"/>
          <dgm:bulletEnabled val="1"/>
        </dgm:presLayoutVars>
      </dgm:prSet>
      <dgm:spPr/>
      <dgm:t>
        <a:bodyPr/>
        <a:lstStyle/>
        <a:p>
          <a:endParaRPr lang="en-GB"/>
        </a:p>
      </dgm:t>
    </dgm:pt>
    <dgm:pt modelId="{68E90B27-2E22-4CE6-B8DC-FBB0C37941DB}" type="pres">
      <dgm:prSet presAssocID="{DAD1FC33-8A17-4322-A072-69D14425596F}" presName="Accent3" presStyleCnt="0"/>
      <dgm:spPr/>
    </dgm:pt>
    <dgm:pt modelId="{9AEB7690-EE47-430F-97AB-FC3ED3C78D14}" type="pres">
      <dgm:prSet presAssocID="{DAD1FC33-8A17-4322-A072-69D14425596F}" presName="Accent" presStyleLbl="node1" presStyleIdx="2" presStyleCnt="3"/>
      <dgm:spPr/>
    </dgm:pt>
    <dgm:pt modelId="{762F5703-7454-43B7-AB52-699662727D92}" type="pres">
      <dgm:prSet presAssocID="{DAD1FC33-8A17-4322-A072-69D14425596F}" presName="Parent3" presStyleLbl="revTx" presStyleIdx="2" presStyleCnt="3">
        <dgm:presLayoutVars>
          <dgm:chMax val="1"/>
          <dgm:chPref val="1"/>
          <dgm:bulletEnabled val="1"/>
        </dgm:presLayoutVars>
      </dgm:prSet>
      <dgm:spPr/>
      <dgm:t>
        <a:bodyPr/>
        <a:lstStyle/>
        <a:p>
          <a:endParaRPr lang="en-US"/>
        </a:p>
      </dgm:t>
    </dgm:pt>
  </dgm:ptLst>
  <dgm:cxnLst>
    <dgm:cxn modelId="{C94BA383-6824-475F-90B8-769B79553798}" type="presOf" srcId="{36AAF4E2-8A32-427D-87A8-172BFA0BC009}" destId="{8127DF9F-4076-4968-836E-22A0A0CD3649}" srcOrd="0" destOrd="0" presId="urn:microsoft.com/office/officeart/2009/layout/CircleArrowProcess"/>
    <dgm:cxn modelId="{161CEFCD-1ECD-4852-B694-BCDB1ACBDB18}" type="presOf" srcId="{65B151DA-D6FA-4D70-9760-FECDEA5C0753}" destId="{C2E4C989-BF60-4508-BFA2-4C87A1CB1A9E}" srcOrd="0" destOrd="0" presId="urn:microsoft.com/office/officeart/2009/layout/CircleArrowProcess"/>
    <dgm:cxn modelId="{9416CE8B-49CC-4DC9-A31D-4333F0BDA8CF}" srcId="{65B151DA-D6FA-4D70-9760-FECDEA5C0753}" destId="{DAD1FC33-8A17-4322-A072-69D14425596F}" srcOrd="2" destOrd="0" parTransId="{70452709-AD52-4561-92BE-EB05E8622B5B}" sibTransId="{D79F039B-F73B-44BB-890E-D2A8854593E9}"/>
    <dgm:cxn modelId="{F0A24963-9A74-430E-8541-1E9216A9B0E7}" srcId="{65B151DA-D6FA-4D70-9760-FECDEA5C0753}" destId="{877484A9-458C-4DE1-B9A7-DA04BDEECF0E}" srcOrd="0" destOrd="0" parTransId="{CD960341-0BBD-45E4-98D8-365232229BCC}" sibTransId="{98670BE5-7707-460A-8385-BBDE27799EDB}"/>
    <dgm:cxn modelId="{8DF1117F-5D67-49FA-86FE-EBA13D114AA7}" srcId="{65B151DA-D6FA-4D70-9760-FECDEA5C0753}" destId="{36AAF4E2-8A32-427D-87A8-172BFA0BC009}" srcOrd="1" destOrd="0" parTransId="{87B35E07-2817-43C5-8F51-1A0000A9D3A6}" sibTransId="{0E82E90D-7B4B-4D72-8EFC-F5B04F5A810B}"/>
    <dgm:cxn modelId="{9452F120-7BAA-4109-9D30-C7450D65C50D}" type="presOf" srcId="{877484A9-458C-4DE1-B9A7-DA04BDEECF0E}" destId="{04CDA72B-CA9A-4D18-A827-E4611407500B}" srcOrd="0" destOrd="0" presId="urn:microsoft.com/office/officeart/2009/layout/CircleArrowProcess"/>
    <dgm:cxn modelId="{588437B8-A464-4620-9385-619369CE40BD}" type="presOf" srcId="{DAD1FC33-8A17-4322-A072-69D14425596F}" destId="{762F5703-7454-43B7-AB52-699662727D92}" srcOrd="0" destOrd="0" presId="urn:microsoft.com/office/officeart/2009/layout/CircleArrowProcess"/>
    <dgm:cxn modelId="{9F36B717-03B5-4725-A036-4A08F9683CA4}" type="presParOf" srcId="{C2E4C989-BF60-4508-BFA2-4C87A1CB1A9E}" destId="{B7528046-A6BE-4CE7-903F-BA9D7E99A5ED}" srcOrd="0" destOrd="0" presId="urn:microsoft.com/office/officeart/2009/layout/CircleArrowProcess"/>
    <dgm:cxn modelId="{EDCF6F77-8C01-4CB0-8965-C12B0CE26CDD}" type="presParOf" srcId="{B7528046-A6BE-4CE7-903F-BA9D7E99A5ED}" destId="{2F454CF1-32CF-4F33-90FA-C20870E302B5}" srcOrd="0" destOrd="0" presId="urn:microsoft.com/office/officeart/2009/layout/CircleArrowProcess"/>
    <dgm:cxn modelId="{AF26A025-154B-467F-8509-6E9720E5B47F}" type="presParOf" srcId="{C2E4C989-BF60-4508-BFA2-4C87A1CB1A9E}" destId="{04CDA72B-CA9A-4D18-A827-E4611407500B}" srcOrd="1" destOrd="0" presId="urn:microsoft.com/office/officeart/2009/layout/CircleArrowProcess"/>
    <dgm:cxn modelId="{F5B07236-9D09-4803-8346-70E53578338C}" type="presParOf" srcId="{C2E4C989-BF60-4508-BFA2-4C87A1CB1A9E}" destId="{AD1B6ECC-A60E-4A36-B5C7-69BBF2160B89}" srcOrd="2" destOrd="0" presId="urn:microsoft.com/office/officeart/2009/layout/CircleArrowProcess"/>
    <dgm:cxn modelId="{39992B02-B0A9-4538-A810-5B0C0795C193}" type="presParOf" srcId="{AD1B6ECC-A60E-4A36-B5C7-69BBF2160B89}" destId="{8B6F355C-9418-45CE-86A5-BAFEC77B419B}" srcOrd="0" destOrd="0" presId="urn:microsoft.com/office/officeart/2009/layout/CircleArrowProcess"/>
    <dgm:cxn modelId="{BAA415DE-4035-421A-AE34-89867CBAA68B}" type="presParOf" srcId="{C2E4C989-BF60-4508-BFA2-4C87A1CB1A9E}" destId="{8127DF9F-4076-4968-836E-22A0A0CD3649}" srcOrd="3" destOrd="0" presId="urn:microsoft.com/office/officeart/2009/layout/CircleArrowProcess"/>
    <dgm:cxn modelId="{67617BAA-21A2-4BF8-A560-B1B7CAB1752A}" type="presParOf" srcId="{C2E4C989-BF60-4508-BFA2-4C87A1CB1A9E}" destId="{68E90B27-2E22-4CE6-B8DC-FBB0C37941DB}" srcOrd="4" destOrd="0" presId="urn:microsoft.com/office/officeart/2009/layout/CircleArrowProcess"/>
    <dgm:cxn modelId="{B536BD42-1273-4906-8BF5-EFAD169AE568}" type="presParOf" srcId="{68E90B27-2E22-4CE6-B8DC-FBB0C37941DB}" destId="{9AEB7690-EE47-430F-97AB-FC3ED3C78D14}" srcOrd="0" destOrd="0" presId="urn:microsoft.com/office/officeart/2009/layout/CircleArrowProcess"/>
    <dgm:cxn modelId="{EFDCB00A-9F42-4C35-9451-B129554FE7F3}" type="presParOf" srcId="{C2E4C989-BF60-4508-BFA2-4C87A1CB1A9E}" destId="{762F5703-7454-43B7-AB52-699662727D92}" srcOrd="5"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5B151DA-D6FA-4D70-9760-FECDEA5C0753}" type="doc">
      <dgm:prSet loTypeId="urn:microsoft.com/office/officeart/2009/layout/CircleArrowProcess" loCatId="cycle" qsTypeId="urn:microsoft.com/office/officeart/2005/8/quickstyle/3d3" qsCatId="3D" csTypeId="urn:microsoft.com/office/officeart/2005/8/colors/colorful2" csCatId="colorful" phldr="1"/>
      <dgm:spPr/>
      <dgm:t>
        <a:bodyPr/>
        <a:lstStyle/>
        <a:p>
          <a:endParaRPr lang="en-GB"/>
        </a:p>
      </dgm:t>
    </dgm:pt>
    <dgm:pt modelId="{877484A9-458C-4DE1-B9A7-DA04BDEECF0E}">
      <dgm:prSet phldrT="[Texte]"/>
      <dgm:spPr/>
      <dgm:t>
        <a:bodyPr/>
        <a:lstStyle/>
        <a:p>
          <a:r>
            <a:rPr lang="en-GB" b="1" dirty="0" smtClean="0">
              <a:solidFill>
                <a:srgbClr val="002060"/>
              </a:solidFill>
            </a:rPr>
            <a:t>Presage</a:t>
          </a:r>
          <a:endParaRPr lang="en-GB" b="1" dirty="0">
            <a:solidFill>
              <a:srgbClr val="002060"/>
            </a:solidFill>
          </a:endParaRPr>
        </a:p>
      </dgm:t>
    </dgm:pt>
    <dgm:pt modelId="{CD960341-0BBD-45E4-98D8-365232229BCC}" type="parTrans" cxnId="{F0A24963-9A74-430E-8541-1E9216A9B0E7}">
      <dgm:prSet/>
      <dgm:spPr/>
      <dgm:t>
        <a:bodyPr/>
        <a:lstStyle/>
        <a:p>
          <a:endParaRPr lang="en-GB"/>
        </a:p>
      </dgm:t>
    </dgm:pt>
    <dgm:pt modelId="{98670BE5-7707-460A-8385-BBDE27799EDB}" type="sibTrans" cxnId="{F0A24963-9A74-430E-8541-1E9216A9B0E7}">
      <dgm:prSet/>
      <dgm:spPr/>
      <dgm:t>
        <a:bodyPr/>
        <a:lstStyle/>
        <a:p>
          <a:endParaRPr lang="en-GB"/>
        </a:p>
      </dgm:t>
    </dgm:pt>
    <dgm:pt modelId="{36AAF4E2-8A32-427D-87A8-172BFA0BC009}">
      <dgm:prSet phldrT="[Texte]"/>
      <dgm:spPr/>
      <dgm:t>
        <a:bodyPr/>
        <a:lstStyle/>
        <a:p>
          <a:r>
            <a:rPr lang="en-GB" b="1" dirty="0" smtClean="0">
              <a:solidFill>
                <a:schemeClr val="accent2">
                  <a:lumMod val="50000"/>
                  <a:lumOff val="50000"/>
                </a:schemeClr>
              </a:solidFill>
            </a:rPr>
            <a:t>Process</a:t>
          </a:r>
          <a:endParaRPr lang="en-GB" b="1" dirty="0">
            <a:solidFill>
              <a:schemeClr val="accent2">
                <a:lumMod val="50000"/>
                <a:lumOff val="50000"/>
              </a:schemeClr>
            </a:solidFill>
          </a:endParaRPr>
        </a:p>
      </dgm:t>
    </dgm:pt>
    <dgm:pt modelId="{87B35E07-2817-43C5-8F51-1A0000A9D3A6}" type="parTrans" cxnId="{8DF1117F-5D67-49FA-86FE-EBA13D114AA7}">
      <dgm:prSet/>
      <dgm:spPr/>
      <dgm:t>
        <a:bodyPr/>
        <a:lstStyle/>
        <a:p>
          <a:endParaRPr lang="en-GB"/>
        </a:p>
      </dgm:t>
    </dgm:pt>
    <dgm:pt modelId="{0E82E90D-7B4B-4D72-8EFC-F5B04F5A810B}" type="sibTrans" cxnId="{8DF1117F-5D67-49FA-86FE-EBA13D114AA7}">
      <dgm:prSet/>
      <dgm:spPr/>
      <dgm:t>
        <a:bodyPr/>
        <a:lstStyle/>
        <a:p>
          <a:endParaRPr lang="en-GB"/>
        </a:p>
      </dgm:t>
    </dgm:pt>
    <dgm:pt modelId="{DAD1FC33-8A17-4322-A072-69D14425596F}">
      <dgm:prSet phldrT="[Texte]"/>
      <dgm:spPr/>
      <dgm:t>
        <a:bodyPr/>
        <a:lstStyle/>
        <a:p>
          <a:r>
            <a:rPr lang="en-GB" b="1" dirty="0" smtClean="0">
              <a:solidFill>
                <a:schemeClr val="accent4">
                  <a:lumMod val="50000"/>
                </a:schemeClr>
              </a:solidFill>
            </a:rPr>
            <a:t>Product</a:t>
          </a:r>
          <a:endParaRPr lang="en-GB" b="1" dirty="0">
            <a:solidFill>
              <a:schemeClr val="accent4">
                <a:lumMod val="50000"/>
              </a:schemeClr>
            </a:solidFill>
          </a:endParaRPr>
        </a:p>
      </dgm:t>
    </dgm:pt>
    <dgm:pt modelId="{70452709-AD52-4561-92BE-EB05E8622B5B}" type="parTrans" cxnId="{9416CE8B-49CC-4DC9-A31D-4333F0BDA8CF}">
      <dgm:prSet/>
      <dgm:spPr/>
      <dgm:t>
        <a:bodyPr/>
        <a:lstStyle/>
        <a:p>
          <a:endParaRPr lang="en-GB"/>
        </a:p>
      </dgm:t>
    </dgm:pt>
    <dgm:pt modelId="{D79F039B-F73B-44BB-890E-D2A8854593E9}" type="sibTrans" cxnId="{9416CE8B-49CC-4DC9-A31D-4333F0BDA8CF}">
      <dgm:prSet/>
      <dgm:spPr/>
      <dgm:t>
        <a:bodyPr/>
        <a:lstStyle/>
        <a:p>
          <a:endParaRPr lang="en-GB"/>
        </a:p>
      </dgm:t>
    </dgm:pt>
    <dgm:pt modelId="{C2E4C989-BF60-4508-BFA2-4C87A1CB1A9E}" type="pres">
      <dgm:prSet presAssocID="{65B151DA-D6FA-4D70-9760-FECDEA5C0753}" presName="Name0" presStyleCnt="0">
        <dgm:presLayoutVars>
          <dgm:chMax val="7"/>
          <dgm:chPref val="7"/>
          <dgm:dir/>
          <dgm:animLvl val="lvl"/>
        </dgm:presLayoutVars>
      </dgm:prSet>
      <dgm:spPr/>
      <dgm:t>
        <a:bodyPr/>
        <a:lstStyle/>
        <a:p>
          <a:endParaRPr lang="en-US"/>
        </a:p>
      </dgm:t>
    </dgm:pt>
    <dgm:pt modelId="{B7528046-A6BE-4CE7-903F-BA9D7E99A5ED}" type="pres">
      <dgm:prSet presAssocID="{877484A9-458C-4DE1-B9A7-DA04BDEECF0E}" presName="Accent1" presStyleCnt="0"/>
      <dgm:spPr/>
    </dgm:pt>
    <dgm:pt modelId="{2F454CF1-32CF-4F33-90FA-C20870E302B5}" type="pres">
      <dgm:prSet presAssocID="{877484A9-458C-4DE1-B9A7-DA04BDEECF0E}" presName="Accent" presStyleLbl="node1" presStyleIdx="0" presStyleCnt="3" custLinFactX="-18497" custLinFactNeighborX="-100000" custLinFactNeighborY="4487"/>
      <dgm:spPr/>
    </dgm:pt>
    <dgm:pt modelId="{04CDA72B-CA9A-4D18-A827-E4611407500B}" type="pres">
      <dgm:prSet presAssocID="{877484A9-458C-4DE1-B9A7-DA04BDEECF0E}" presName="Parent1" presStyleLbl="revTx" presStyleIdx="0" presStyleCnt="3" custLinFactX="-100000" custLinFactNeighborX="-106651" custLinFactNeighborY="5435">
        <dgm:presLayoutVars>
          <dgm:chMax val="1"/>
          <dgm:chPref val="1"/>
          <dgm:bulletEnabled val="1"/>
        </dgm:presLayoutVars>
      </dgm:prSet>
      <dgm:spPr/>
      <dgm:t>
        <a:bodyPr/>
        <a:lstStyle/>
        <a:p>
          <a:endParaRPr lang="en-GB"/>
        </a:p>
      </dgm:t>
    </dgm:pt>
    <dgm:pt modelId="{AD1B6ECC-A60E-4A36-B5C7-69BBF2160B89}" type="pres">
      <dgm:prSet presAssocID="{36AAF4E2-8A32-427D-87A8-172BFA0BC009}" presName="Accent2" presStyleCnt="0"/>
      <dgm:spPr/>
    </dgm:pt>
    <dgm:pt modelId="{8B6F355C-9418-45CE-86A5-BAFEC77B419B}" type="pres">
      <dgm:prSet presAssocID="{36AAF4E2-8A32-427D-87A8-172BFA0BC009}" presName="Accent" presStyleLbl="node1" presStyleIdx="1" presStyleCnt="3" custLinFactNeighborX="30757" custLinFactNeighborY="-56651"/>
      <dgm:spPr/>
    </dgm:pt>
    <dgm:pt modelId="{8127DF9F-4076-4968-836E-22A0A0CD3649}" type="pres">
      <dgm:prSet presAssocID="{36AAF4E2-8A32-427D-87A8-172BFA0BC009}" presName="Parent2" presStyleLbl="revTx" presStyleIdx="1" presStyleCnt="3" custLinFactY="-100000" custLinFactNeighborX="61742" custLinFactNeighborY="-115895">
        <dgm:presLayoutVars>
          <dgm:chMax val="1"/>
          <dgm:chPref val="1"/>
          <dgm:bulletEnabled val="1"/>
        </dgm:presLayoutVars>
      </dgm:prSet>
      <dgm:spPr/>
      <dgm:t>
        <a:bodyPr/>
        <a:lstStyle/>
        <a:p>
          <a:endParaRPr lang="en-GB"/>
        </a:p>
      </dgm:t>
    </dgm:pt>
    <dgm:pt modelId="{68E90B27-2E22-4CE6-B8DC-FBB0C37941DB}" type="pres">
      <dgm:prSet presAssocID="{DAD1FC33-8A17-4322-A072-69D14425596F}" presName="Accent3" presStyleCnt="0"/>
      <dgm:spPr/>
    </dgm:pt>
    <dgm:pt modelId="{9AEB7690-EE47-430F-97AB-FC3ED3C78D14}" type="pres">
      <dgm:prSet presAssocID="{DAD1FC33-8A17-4322-A072-69D14425596F}" presName="Accent" presStyleLbl="node1" presStyleIdx="2" presStyleCnt="3" custLinFactX="15157" custLinFactY="-27934" custLinFactNeighborX="100000" custLinFactNeighborY="-100000"/>
      <dgm:spPr/>
    </dgm:pt>
    <dgm:pt modelId="{762F5703-7454-43B7-AB52-699662727D92}" type="pres">
      <dgm:prSet presAssocID="{DAD1FC33-8A17-4322-A072-69D14425596F}" presName="Parent3" presStyleLbl="revTx" presStyleIdx="2" presStyleCnt="3" custLinFactX="71766" custLinFactY="-200000" custLinFactNeighborX="100000" custLinFactNeighborY="-211019">
        <dgm:presLayoutVars>
          <dgm:chMax val="1"/>
          <dgm:chPref val="1"/>
          <dgm:bulletEnabled val="1"/>
        </dgm:presLayoutVars>
      </dgm:prSet>
      <dgm:spPr/>
      <dgm:t>
        <a:bodyPr/>
        <a:lstStyle/>
        <a:p>
          <a:endParaRPr lang="en-US"/>
        </a:p>
      </dgm:t>
    </dgm:pt>
  </dgm:ptLst>
  <dgm:cxnLst>
    <dgm:cxn modelId="{F0A24963-9A74-430E-8541-1E9216A9B0E7}" srcId="{65B151DA-D6FA-4D70-9760-FECDEA5C0753}" destId="{877484A9-458C-4DE1-B9A7-DA04BDEECF0E}" srcOrd="0" destOrd="0" parTransId="{CD960341-0BBD-45E4-98D8-365232229BCC}" sibTransId="{98670BE5-7707-460A-8385-BBDE27799EDB}"/>
    <dgm:cxn modelId="{693B7DB8-737D-483E-849D-F7E238B8A2B3}" type="presOf" srcId="{DAD1FC33-8A17-4322-A072-69D14425596F}" destId="{762F5703-7454-43B7-AB52-699662727D92}" srcOrd="0" destOrd="0" presId="urn:microsoft.com/office/officeart/2009/layout/CircleArrowProcess"/>
    <dgm:cxn modelId="{9416CE8B-49CC-4DC9-A31D-4333F0BDA8CF}" srcId="{65B151DA-D6FA-4D70-9760-FECDEA5C0753}" destId="{DAD1FC33-8A17-4322-A072-69D14425596F}" srcOrd="2" destOrd="0" parTransId="{70452709-AD52-4561-92BE-EB05E8622B5B}" sibTransId="{D79F039B-F73B-44BB-890E-D2A8854593E9}"/>
    <dgm:cxn modelId="{8DF1117F-5D67-49FA-86FE-EBA13D114AA7}" srcId="{65B151DA-D6FA-4D70-9760-FECDEA5C0753}" destId="{36AAF4E2-8A32-427D-87A8-172BFA0BC009}" srcOrd="1" destOrd="0" parTransId="{87B35E07-2817-43C5-8F51-1A0000A9D3A6}" sibTransId="{0E82E90D-7B4B-4D72-8EFC-F5B04F5A810B}"/>
    <dgm:cxn modelId="{F9079A63-3668-452B-AF40-326E69D79F63}" type="presOf" srcId="{36AAF4E2-8A32-427D-87A8-172BFA0BC009}" destId="{8127DF9F-4076-4968-836E-22A0A0CD3649}" srcOrd="0" destOrd="0" presId="urn:microsoft.com/office/officeart/2009/layout/CircleArrowProcess"/>
    <dgm:cxn modelId="{57A7626F-5AB9-4886-A754-ADC6306F705D}" type="presOf" srcId="{877484A9-458C-4DE1-B9A7-DA04BDEECF0E}" destId="{04CDA72B-CA9A-4D18-A827-E4611407500B}" srcOrd="0" destOrd="0" presId="urn:microsoft.com/office/officeart/2009/layout/CircleArrowProcess"/>
    <dgm:cxn modelId="{C5AB28F8-071C-4B7B-8C4D-02EA76F199A9}" type="presOf" srcId="{65B151DA-D6FA-4D70-9760-FECDEA5C0753}" destId="{C2E4C989-BF60-4508-BFA2-4C87A1CB1A9E}" srcOrd="0" destOrd="0" presId="urn:microsoft.com/office/officeart/2009/layout/CircleArrowProcess"/>
    <dgm:cxn modelId="{6D78AB58-BFF9-4B50-B3BC-1B1965CDBA30}" type="presParOf" srcId="{C2E4C989-BF60-4508-BFA2-4C87A1CB1A9E}" destId="{B7528046-A6BE-4CE7-903F-BA9D7E99A5ED}" srcOrd="0" destOrd="0" presId="urn:microsoft.com/office/officeart/2009/layout/CircleArrowProcess"/>
    <dgm:cxn modelId="{0ECB6FCD-BA78-4858-8CD3-08D20FEFAFE6}" type="presParOf" srcId="{B7528046-A6BE-4CE7-903F-BA9D7E99A5ED}" destId="{2F454CF1-32CF-4F33-90FA-C20870E302B5}" srcOrd="0" destOrd="0" presId="urn:microsoft.com/office/officeart/2009/layout/CircleArrowProcess"/>
    <dgm:cxn modelId="{AC061FC6-8344-4446-B82D-5DD179CF05D3}" type="presParOf" srcId="{C2E4C989-BF60-4508-BFA2-4C87A1CB1A9E}" destId="{04CDA72B-CA9A-4D18-A827-E4611407500B}" srcOrd="1" destOrd="0" presId="urn:microsoft.com/office/officeart/2009/layout/CircleArrowProcess"/>
    <dgm:cxn modelId="{672C67D6-635F-4C3D-B88B-ECB9D29E0B21}" type="presParOf" srcId="{C2E4C989-BF60-4508-BFA2-4C87A1CB1A9E}" destId="{AD1B6ECC-A60E-4A36-B5C7-69BBF2160B89}" srcOrd="2" destOrd="0" presId="urn:microsoft.com/office/officeart/2009/layout/CircleArrowProcess"/>
    <dgm:cxn modelId="{50B61EAE-DAF2-44CD-92E0-4BB31327AD8C}" type="presParOf" srcId="{AD1B6ECC-A60E-4A36-B5C7-69BBF2160B89}" destId="{8B6F355C-9418-45CE-86A5-BAFEC77B419B}" srcOrd="0" destOrd="0" presId="urn:microsoft.com/office/officeart/2009/layout/CircleArrowProcess"/>
    <dgm:cxn modelId="{26785039-58D9-4D7E-ABAB-35B46C300A73}" type="presParOf" srcId="{C2E4C989-BF60-4508-BFA2-4C87A1CB1A9E}" destId="{8127DF9F-4076-4968-836E-22A0A0CD3649}" srcOrd="3" destOrd="0" presId="urn:microsoft.com/office/officeart/2009/layout/CircleArrowProcess"/>
    <dgm:cxn modelId="{B9AF86E7-6D3C-4FCF-9E99-DB1F9BC2D664}" type="presParOf" srcId="{C2E4C989-BF60-4508-BFA2-4C87A1CB1A9E}" destId="{68E90B27-2E22-4CE6-B8DC-FBB0C37941DB}" srcOrd="4" destOrd="0" presId="urn:microsoft.com/office/officeart/2009/layout/CircleArrowProcess"/>
    <dgm:cxn modelId="{492474B3-B8CE-4278-A1E6-A6740CBA4E58}" type="presParOf" srcId="{68E90B27-2E22-4CE6-B8DC-FBB0C37941DB}" destId="{9AEB7690-EE47-430F-97AB-FC3ED3C78D14}" srcOrd="0" destOrd="0" presId="urn:microsoft.com/office/officeart/2009/layout/CircleArrowProcess"/>
    <dgm:cxn modelId="{AA63E1AE-7CA9-4C89-B41C-32C67128B1A6}" type="presParOf" srcId="{C2E4C989-BF60-4508-BFA2-4C87A1CB1A9E}" destId="{762F5703-7454-43B7-AB52-699662727D92}" srcOrd="5"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E40D45C-24E6-4607-B90F-3DD752132897}" type="datetimeFigureOut">
              <a:rPr lang="en-GB" smtClean="0"/>
              <a:pPr/>
              <a:t>19/03/2014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DDC3BE0-8932-4585-847F-5C5B73D5D735}" type="slidenum">
              <a:rPr lang="en-GB" smtClean="0"/>
              <a:pPr/>
              <a:t>‹#›</a:t>
            </a:fld>
            <a:endParaRPr lang="en-GB"/>
          </a:p>
        </p:txBody>
      </p:sp>
    </p:spTree>
    <p:extLst>
      <p:ext uri="{BB962C8B-B14F-4D97-AF65-F5344CB8AC3E}">
        <p14:creationId xmlns:p14="http://schemas.microsoft.com/office/powerpoint/2010/main" val="1507048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DDC3BE0-8932-4585-847F-5C5B73D5D735}" type="slidenum">
              <a:rPr lang="en-GB" smtClean="0"/>
              <a:pPr/>
              <a:t>1</a:t>
            </a:fld>
            <a:endParaRPr lang="en-GB"/>
          </a:p>
        </p:txBody>
      </p:sp>
    </p:spTree>
    <p:extLst>
      <p:ext uri="{BB962C8B-B14F-4D97-AF65-F5344CB8AC3E}">
        <p14:creationId xmlns:p14="http://schemas.microsoft.com/office/powerpoint/2010/main" val="6759490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p:txBody>
      </p:sp>
      <p:sp>
        <p:nvSpPr>
          <p:cNvPr id="4" name="Slide Number Placeholder 3"/>
          <p:cNvSpPr>
            <a:spLocks noGrp="1"/>
          </p:cNvSpPr>
          <p:nvPr>
            <p:ph type="sldNum" sz="quarter" idx="10"/>
          </p:nvPr>
        </p:nvSpPr>
        <p:spPr/>
        <p:txBody>
          <a:bodyPr/>
          <a:lstStyle/>
          <a:p>
            <a:fld id="{5DDC3BE0-8932-4585-847F-5C5B73D5D735}" type="slidenum">
              <a:rPr lang="en-GB" smtClean="0"/>
              <a:pPr/>
              <a:t>12</a:t>
            </a:fld>
            <a:endParaRPr lang="en-GB"/>
          </a:p>
        </p:txBody>
      </p:sp>
    </p:spTree>
    <p:extLst>
      <p:ext uri="{BB962C8B-B14F-4D97-AF65-F5344CB8AC3E}">
        <p14:creationId xmlns:p14="http://schemas.microsoft.com/office/powerpoint/2010/main" val="41233021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Nayeli</a:t>
            </a:r>
            <a:endParaRPr lang="en-GB" dirty="0"/>
          </a:p>
        </p:txBody>
      </p:sp>
      <p:sp>
        <p:nvSpPr>
          <p:cNvPr id="4" name="Slide Number Placeholder 3"/>
          <p:cNvSpPr>
            <a:spLocks noGrp="1"/>
          </p:cNvSpPr>
          <p:nvPr>
            <p:ph type="sldNum" sz="quarter" idx="10"/>
          </p:nvPr>
        </p:nvSpPr>
        <p:spPr/>
        <p:txBody>
          <a:bodyPr/>
          <a:lstStyle/>
          <a:p>
            <a:fld id="{5DDC3BE0-8932-4585-847F-5C5B73D5D735}" type="slidenum">
              <a:rPr lang="en-GB" smtClean="0"/>
              <a:pPr/>
              <a:t>13</a:t>
            </a:fld>
            <a:endParaRPr lang="en-GB"/>
          </a:p>
        </p:txBody>
      </p:sp>
    </p:spTree>
    <p:extLst>
      <p:ext uri="{BB962C8B-B14F-4D97-AF65-F5344CB8AC3E}">
        <p14:creationId xmlns:p14="http://schemas.microsoft.com/office/powerpoint/2010/main" val="37841361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t>
            </a:r>
            <a:endParaRPr lang="en-GB" dirty="0"/>
          </a:p>
        </p:txBody>
      </p:sp>
      <p:sp>
        <p:nvSpPr>
          <p:cNvPr id="4" name="Slide Number Placeholder 3"/>
          <p:cNvSpPr>
            <a:spLocks noGrp="1"/>
          </p:cNvSpPr>
          <p:nvPr>
            <p:ph type="sldNum" sz="quarter" idx="10"/>
          </p:nvPr>
        </p:nvSpPr>
        <p:spPr/>
        <p:txBody>
          <a:bodyPr/>
          <a:lstStyle/>
          <a:p>
            <a:fld id="{5DDC3BE0-8932-4585-847F-5C5B73D5D735}" type="slidenum">
              <a:rPr lang="en-GB" smtClean="0"/>
              <a:pPr/>
              <a:t>17</a:t>
            </a:fld>
            <a:endParaRPr lang="en-GB"/>
          </a:p>
        </p:txBody>
      </p:sp>
    </p:spTree>
    <p:extLst>
      <p:ext uri="{BB962C8B-B14F-4D97-AF65-F5344CB8AC3E}">
        <p14:creationId xmlns:p14="http://schemas.microsoft.com/office/powerpoint/2010/main" val="3451618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Nayeli</a:t>
            </a:r>
          </a:p>
          <a:p>
            <a:endParaRPr lang="en-GB" dirty="0" smtClean="0"/>
          </a:p>
          <a:p>
            <a:r>
              <a:rPr lang="en-GB" dirty="0" smtClean="0"/>
              <a:t>The </a:t>
            </a:r>
            <a:r>
              <a:rPr lang="en-GB" i="1" dirty="0" smtClean="0"/>
              <a:t>National Survey of Student Engagement</a:t>
            </a:r>
            <a:endParaRPr lang="en-GB" dirty="0"/>
          </a:p>
        </p:txBody>
      </p:sp>
      <p:sp>
        <p:nvSpPr>
          <p:cNvPr id="4" name="Slide Number Placeholder 3"/>
          <p:cNvSpPr>
            <a:spLocks noGrp="1"/>
          </p:cNvSpPr>
          <p:nvPr>
            <p:ph type="sldNum" sz="quarter" idx="10"/>
          </p:nvPr>
        </p:nvSpPr>
        <p:spPr/>
        <p:txBody>
          <a:bodyPr/>
          <a:lstStyle/>
          <a:p>
            <a:fld id="{5DDC3BE0-8932-4585-847F-5C5B73D5D735}" type="slidenum">
              <a:rPr lang="en-GB" smtClean="0"/>
              <a:pPr/>
              <a:t>19</a:t>
            </a:fld>
            <a:endParaRPr lang="en-GB"/>
          </a:p>
        </p:txBody>
      </p:sp>
    </p:spTree>
    <p:extLst>
      <p:ext uri="{BB962C8B-B14F-4D97-AF65-F5344CB8AC3E}">
        <p14:creationId xmlns:p14="http://schemas.microsoft.com/office/powerpoint/2010/main" val="30602742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Dido</a:t>
            </a:r>
            <a:endParaRPr lang="en-GB" dirty="0"/>
          </a:p>
        </p:txBody>
      </p:sp>
      <p:sp>
        <p:nvSpPr>
          <p:cNvPr id="4" name="Slide Number Placeholder 3"/>
          <p:cNvSpPr>
            <a:spLocks noGrp="1"/>
          </p:cNvSpPr>
          <p:nvPr>
            <p:ph type="sldNum" sz="quarter" idx="10"/>
          </p:nvPr>
        </p:nvSpPr>
        <p:spPr/>
        <p:txBody>
          <a:bodyPr/>
          <a:lstStyle/>
          <a:p>
            <a:fld id="{5DDC3BE0-8932-4585-847F-5C5B73D5D735}" type="slidenum">
              <a:rPr lang="en-GB" smtClean="0"/>
              <a:pPr/>
              <a:t>20</a:t>
            </a:fld>
            <a:endParaRPr lang="en-GB"/>
          </a:p>
        </p:txBody>
      </p:sp>
    </p:spTree>
    <p:extLst>
      <p:ext uri="{BB962C8B-B14F-4D97-AF65-F5344CB8AC3E}">
        <p14:creationId xmlns:p14="http://schemas.microsoft.com/office/powerpoint/2010/main" val="30602742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Nayeli</a:t>
            </a:r>
            <a:endParaRPr lang="en-GB" dirty="0"/>
          </a:p>
        </p:txBody>
      </p:sp>
      <p:sp>
        <p:nvSpPr>
          <p:cNvPr id="4" name="Slide Number Placeholder 3"/>
          <p:cNvSpPr>
            <a:spLocks noGrp="1"/>
          </p:cNvSpPr>
          <p:nvPr>
            <p:ph type="sldNum" sz="quarter" idx="10"/>
          </p:nvPr>
        </p:nvSpPr>
        <p:spPr/>
        <p:txBody>
          <a:bodyPr/>
          <a:lstStyle/>
          <a:p>
            <a:fld id="{5DDC3BE0-8932-4585-847F-5C5B73D5D735}" type="slidenum">
              <a:rPr lang="en-GB" smtClean="0"/>
              <a:pPr/>
              <a:t>21</a:t>
            </a:fld>
            <a:endParaRPr lang="en-GB"/>
          </a:p>
        </p:txBody>
      </p:sp>
    </p:spTree>
    <p:extLst>
      <p:ext uri="{BB962C8B-B14F-4D97-AF65-F5344CB8AC3E}">
        <p14:creationId xmlns:p14="http://schemas.microsoft.com/office/powerpoint/2010/main" val="30602742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Dido</a:t>
            </a:r>
            <a:endParaRPr lang="en-GB" dirty="0"/>
          </a:p>
        </p:txBody>
      </p:sp>
      <p:sp>
        <p:nvSpPr>
          <p:cNvPr id="4" name="Slide Number Placeholder 3"/>
          <p:cNvSpPr>
            <a:spLocks noGrp="1"/>
          </p:cNvSpPr>
          <p:nvPr>
            <p:ph type="sldNum" sz="quarter" idx="10"/>
          </p:nvPr>
        </p:nvSpPr>
        <p:spPr/>
        <p:txBody>
          <a:bodyPr/>
          <a:lstStyle/>
          <a:p>
            <a:fld id="{5DDC3BE0-8932-4585-847F-5C5B73D5D735}" type="slidenum">
              <a:rPr lang="en-GB" smtClean="0"/>
              <a:pPr/>
              <a:t>22</a:t>
            </a:fld>
            <a:endParaRPr lang="en-GB"/>
          </a:p>
        </p:txBody>
      </p:sp>
    </p:spTree>
    <p:extLst>
      <p:ext uri="{BB962C8B-B14F-4D97-AF65-F5344CB8AC3E}">
        <p14:creationId xmlns:p14="http://schemas.microsoft.com/office/powerpoint/2010/main" val="30602742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GB" dirty="0" smtClean="0"/>
              <a:t>Nayeli</a:t>
            </a:r>
            <a:endParaRPr lang="en-GB" dirty="0"/>
          </a:p>
        </p:txBody>
      </p:sp>
      <p:sp>
        <p:nvSpPr>
          <p:cNvPr id="4" name="Slide Number Placeholder 3"/>
          <p:cNvSpPr>
            <a:spLocks noGrp="1"/>
          </p:cNvSpPr>
          <p:nvPr>
            <p:ph type="sldNum" sz="quarter" idx="10"/>
          </p:nvPr>
        </p:nvSpPr>
        <p:spPr/>
        <p:txBody>
          <a:bodyPr/>
          <a:lstStyle/>
          <a:p>
            <a:fld id="{5DDC3BE0-8932-4585-847F-5C5B73D5D735}" type="slidenum">
              <a:rPr lang="en-GB" smtClean="0"/>
              <a:pPr/>
              <a:t>23</a:t>
            </a:fld>
            <a:endParaRPr lang="en-GB"/>
          </a:p>
        </p:txBody>
      </p:sp>
    </p:spTree>
    <p:extLst>
      <p:ext uri="{BB962C8B-B14F-4D97-AF65-F5344CB8AC3E}">
        <p14:creationId xmlns:p14="http://schemas.microsoft.com/office/powerpoint/2010/main" val="30602742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Nayeli</a:t>
            </a:r>
            <a:endParaRPr lang="en-GB" dirty="0"/>
          </a:p>
        </p:txBody>
      </p:sp>
      <p:sp>
        <p:nvSpPr>
          <p:cNvPr id="4" name="Slide Number Placeholder 3"/>
          <p:cNvSpPr>
            <a:spLocks noGrp="1"/>
          </p:cNvSpPr>
          <p:nvPr>
            <p:ph type="sldNum" sz="quarter" idx="10"/>
          </p:nvPr>
        </p:nvSpPr>
        <p:spPr/>
        <p:txBody>
          <a:bodyPr/>
          <a:lstStyle/>
          <a:p>
            <a:fld id="{5DDC3BE0-8932-4585-847F-5C5B73D5D735}" type="slidenum">
              <a:rPr lang="en-GB" smtClean="0"/>
              <a:pPr/>
              <a:t>24</a:t>
            </a:fld>
            <a:endParaRPr lang="en-GB"/>
          </a:p>
        </p:txBody>
      </p:sp>
    </p:spTree>
    <p:extLst>
      <p:ext uri="{BB962C8B-B14F-4D97-AF65-F5344CB8AC3E}">
        <p14:creationId xmlns:p14="http://schemas.microsoft.com/office/powerpoint/2010/main" val="24371910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Dido</a:t>
            </a:r>
            <a:endParaRPr lang="en-GB" dirty="0"/>
          </a:p>
        </p:txBody>
      </p:sp>
      <p:sp>
        <p:nvSpPr>
          <p:cNvPr id="4" name="Slide Number Placeholder 3"/>
          <p:cNvSpPr>
            <a:spLocks noGrp="1"/>
          </p:cNvSpPr>
          <p:nvPr>
            <p:ph type="sldNum" sz="quarter" idx="10"/>
          </p:nvPr>
        </p:nvSpPr>
        <p:spPr/>
        <p:txBody>
          <a:bodyPr/>
          <a:lstStyle/>
          <a:p>
            <a:fld id="{5DDC3BE0-8932-4585-847F-5C5B73D5D735}" type="slidenum">
              <a:rPr lang="en-GB" smtClean="0"/>
              <a:pPr/>
              <a:t>25</a:t>
            </a:fld>
            <a:endParaRPr lang="en-GB"/>
          </a:p>
        </p:txBody>
      </p:sp>
    </p:spTree>
    <p:extLst>
      <p:ext uri="{BB962C8B-B14F-4D97-AF65-F5344CB8AC3E}">
        <p14:creationId xmlns:p14="http://schemas.microsoft.com/office/powerpoint/2010/main" val="38772187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GB" dirty="0" smtClean="0"/>
              <a:t>Dido</a:t>
            </a:r>
            <a:endParaRPr lang="en-GB" dirty="0"/>
          </a:p>
        </p:txBody>
      </p:sp>
      <p:sp>
        <p:nvSpPr>
          <p:cNvPr id="4" name="Espace réservé du numéro de diapositive 3"/>
          <p:cNvSpPr>
            <a:spLocks noGrp="1"/>
          </p:cNvSpPr>
          <p:nvPr>
            <p:ph type="sldNum" sz="quarter" idx="10"/>
          </p:nvPr>
        </p:nvSpPr>
        <p:spPr/>
        <p:txBody>
          <a:bodyPr/>
          <a:lstStyle/>
          <a:p>
            <a:fld id="{5DDC3BE0-8932-4585-847F-5C5B73D5D735}" type="slidenum">
              <a:rPr lang="en-GB" smtClean="0"/>
              <a:pPr/>
              <a:t>2</a:t>
            </a:fld>
            <a:endParaRPr lang="en-GB"/>
          </a:p>
        </p:txBody>
      </p:sp>
    </p:spTree>
    <p:extLst>
      <p:ext uri="{BB962C8B-B14F-4D97-AF65-F5344CB8AC3E}">
        <p14:creationId xmlns:p14="http://schemas.microsoft.com/office/powerpoint/2010/main" val="38941277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Dido</a:t>
            </a:r>
            <a:endParaRPr lang="en-GB" dirty="0"/>
          </a:p>
        </p:txBody>
      </p:sp>
      <p:sp>
        <p:nvSpPr>
          <p:cNvPr id="4" name="Slide Number Placeholder 3"/>
          <p:cNvSpPr>
            <a:spLocks noGrp="1"/>
          </p:cNvSpPr>
          <p:nvPr>
            <p:ph type="sldNum" sz="quarter" idx="10"/>
          </p:nvPr>
        </p:nvSpPr>
        <p:spPr/>
        <p:txBody>
          <a:bodyPr/>
          <a:lstStyle/>
          <a:p>
            <a:fld id="{5DDC3BE0-8932-4585-847F-5C5B73D5D735}" type="slidenum">
              <a:rPr lang="en-GB" smtClean="0"/>
              <a:pPr/>
              <a:t>26</a:t>
            </a:fld>
            <a:endParaRPr lang="en-GB"/>
          </a:p>
        </p:txBody>
      </p:sp>
    </p:spTree>
    <p:extLst>
      <p:ext uri="{BB962C8B-B14F-4D97-AF65-F5344CB8AC3E}">
        <p14:creationId xmlns:p14="http://schemas.microsoft.com/office/powerpoint/2010/main" val="37176726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Nayeli</a:t>
            </a:r>
            <a:endParaRPr lang="en-GB" dirty="0"/>
          </a:p>
        </p:txBody>
      </p:sp>
      <p:sp>
        <p:nvSpPr>
          <p:cNvPr id="4" name="Slide Number Placeholder 3"/>
          <p:cNvSpPr>
            <a:spLocks noGrp="1"/>
          </p:cNvSpPr>
          <p:nvPr>
            <p:ph type="sldNum" sz="quarter" idx="10"/>
          </p:nvPr>
        </p:nvSpPr>
        <p:spPr/>
        <p:txBody>
          <a:bodyPr/>
          <a:lstStyle/>
          <a:p>
            <a:fld id="{5DDC3BE0-8932-4585-847F-5C5B73D5D735}" type="slidenum">
              <a:rPr lang="en-GB" smtClean="0"/>
              <a:pPr/>
              <a:t>27</a:t>
            </a:fld>
            <a:endParaRPr lang="en-GB"/>
          </a:p>
        </p:txBody>
      </p:sp>
    </p:spTree>
    <p:extLst>
      <p:ext uri="{BB962C8B-B14F-4D97-AF65-F5344CB8AC3E}">
        <p14:creationId xmlns:p14="http://schemas.microsoft.com/office/powerpoint/2010/main" val="22348683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Nayeli</a:t>
            </a:r>
            <a:endParaRPr lang="en-GB" dirty="0"/>
          </a:p>
        </p:txBody>
      </p:sp>
      <p:sp>
        <p:nvSpPr>
          <p:cNvPr id="4" name="Slide Number Placeholder 3"/>
          <p:cNvSpPr>
            <a:spLocks noGrp="1"/>
          </p:cNvSpPr>
          <p:nvPr>
            <p:ph type="sldNum" sz="quarter" idx="10"/>
          </p:nvPr>
        </p:nvSpPr>
        <p:spPr/>
        <p:txBody>
          <a:bodyPr/>
          <a:lstStyle/>
          <a:p>
            <a:fld id="{5DDC3BE0-8932-4585-847F-5C5B73D5D735}" type="slidenum">
              <a:rPr lang="en-GB" smtClean="0"/>
              <a:pPr/>
              <a:t>3</a:t>
            </a:fld>
            <a:endParaRPr lang="en-GB"/>
          </a:p>
        </p:txBody>
      </p:sp>
    </p:spTree>
    <p:extLst>
      <p:ext uri="{BB962C8B-B14F-4D97-AF65-F5344CB8AC3E}">
        <p14:creationId xmlns:p14="http://schemas.microsoft.com/office/powerpoint/2010/main" val="7564863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Dido &amp; Nayeli</a:t>
            </a:r>
            <a:endParaRPr lang="en-GB" dirty="0"/>
          </a:p>
        </p:txBody>
      </p:sp>
      <p:sp>
        <p:nvSpPr>
          <p:cNvPr id="4" name="Slide Number Placeholder 3"/>
          <p:cNvSpPr>
            <a:spLocks noGrp="1"/>
          </p:cNvSpPr>
          <p:nvPr>
            <p:ph type="sldNum" sz="quarter" idx="10"/>
          </p:nvPr>
        </p:nvSpPr>
        <p:spPr/>
        <p:txBody>
          <a:bodyPr/>
          <a:lstStyle/>
          <a:p>
            <a:fld id="{5DDC3BE0-8932-4585-847F-5C5B73D5D735}" type="slidenum">
              <a:rPr lang="en-GB" smtClean="0"/>
              <a:pPr/>
              <a:t>4</a:t>
            </a:fld>
            <a:endParaRPr lang="en-GB"/>
          </a:p>
        </p:txBody>
      </p:sp>
    </p:spTree>
    <p:extLst>
      <p:ext uri="{BB962C8B-B14F-4D97-AF65-F5344CB8AC3E}">
        <p14:creationId xmlns:p14="http://schemas.microsoft.com/office/powerpoint/2010/main" val="40689088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Dido</a:t>
            </a:r>
            <a:endParaRPr lang="en-GB" dirty="0"/>
          </a:p>
        </p:txBody>
      </p:sp>
      <p:sp>
        <p:nvSpPr>
          <p:cNvPr id="4" name="Slide Number Placeholder 3"/>
          <p:cNvSpPr>
            <a:spLocks noGrp="1"/>
          </p:cNvSpPr>
          <p:nvPr>
            <p:ph type="sldNum" sz="quarter" idx="10"/>
          </p:nvPr>
        </p:nvSpPr>
        <p:spPr/>
        <p:txBody>
          <a:bodyPr/>
          <a:lstStyle/>
          <a:p>
            <a:fld id="{5DDC3BE0-8932-4585-847F-5C5B73D5D735}" type="slidenum">
              <a:rPr lang="en-GB" smtClean="0"/>
              <a:pPr/>
              <a:t>5</a:t>
            </a:fld>
            <a:endParaRPr lang="en-GB"/>
          </a:p>
        </p:txBody>
      </p:sp>
    </p:spTree>
    <p:extLst>
      <p:ext uri="{BB962C8B-B14F-4D97-AF65-F5344CB8AC3E}">
        <p14:creationId xmlns:p14="http://schemas.microsoft.com/office/powerpoint/2010/main" val="33467550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—academic challenge (extent to which expectations and assessments challenge </a:t>
            </a:r>
          </a:p>
          <a:p>
            <a:r>
              <a:rPr lang="en-GB" sz="1200" kern="1200" dirty="0" smtClean="0">
                <a:solidFill>
                  <a:schemeClr val="tx1"/>
                </a:solidFill>
                <a:effectLst/>
                <a:latin typeface="+mn-lt"/>
                <a:ea typeface="+mn-ea"/>
                <a:cs typeface="+mn-cs"/>
              </a:rPr>
              <a:t>students to learn);</a:t>
            </a:r>
          </a:p>
          <a:p>
            <a:r>
              <a:rPr lang="en-GB" sz="1200" kern="1200" dirty="0" smtClean="0">
                <a:solidFill>
                  <a:schemeClr val="tx1"/>
                </a:solidFill>
                <a:effectLst/>
                <a:latin typeface="+mn-lt"/>
                <a:ea typeface="+mn-ea"/>
                <a:cs typeface="+mn-cs"/>
              </a:rPr>
              <a:t>—active learning (students’ efforts to actively construct their knowledge)</a:t>
            </a:r>
          </a:p>
          <a:p>
            <a:r>
              <a:rPr lang="en-GB" sz="1200" kern="1200" dirty="0" smtClean="0">
                <a:solidFill>
                  <a:schemeClr val="tx1"/>
                </a:solidFill>
                <a:effectLst/>
                <a:latin typeface="+mn-lt"/>
                <a:ea typeface="+mn-ea"/>
                <a:cs typeface="+mn-cs"/>
              </a:rPr>
              <a:t>—student and staff interactions (level and nature of students’ contact with </a:t>
            </a:r>
          </a:p>
          <a:p>
            <a:r>
              <a:rPr lang="en-GB" sz="1200" kern="1200" dirty="0" smtClean="0">
                <a:solidFill>
                  <a:schemeClr val="tx1"/>
                </a:solidFill>
                <a:effectLst/>
                <a:latin typeface="+mn-lt"/>
                <a:ea typeface="+mn-ea"/>
                <a:cs typeface="+mn-cs"/>
              </a:rPr>
              <a:t>teaching staff);</a:t>
            </a:r>
          </a:p>
          <a:p>
            <a:r>
              <a:rPr lang="en-GB" sz="1200" kern="1200" dirty="0" smtClean="0">
                <a:solidFill>
                  <a:schemeClr val="tx1"/>
                </a:solidFill>
                <a:effectLst/>
                <a:latin typeface="+mn-lt"/>
                <a:ea typeface="+mn-ea"/>
                <a:cs typeface="+mn-cs"/>
              </a:rPr>
              <a:t>—enriching educational experiences (participation in broadening educational activities);</a:t>
            </a:r>
          </a:p>
          <a:p>
            <a:r>
              <a:rPr lang="en-GB" sz="1200" kern="1200" dirty="0" smtClean="0">
                <a:solidFill>
                  <a:schemeClr val="tx1"/>
                </a:solidFill>
                <a:effectLst/>
                <a:latin typeface="+mn-lt"/>
                <a:ea typeface="+mn-ea"/>
                <a:cs typeface="+mn-cs"/>
              </a:rPr>
              <a:t>—supportive learning environment (feelings of legitimation within the university </a:t>
            </a:r>
          </a:p>
          <a:p>
            <a:r>
              <a:rPr lang="en-GB" sz="1200" kern="1200" dirty="0" smtClean="0">
                <a:solidFill>
                  <a:schemeClr val="tx1"/>
                </a:solidFill>
                <a:effectLst/>
                <a:latin typeface="+mn-lt"/>
                <a:ea typeface="+mn-ea"/>
                <a:cs typeface="+mn-cs"/>
              </a:rPr>
              <a:t>community);</a:t>
            </a:r>
          </a:p>
          <a:p>
            <a:r>
              <a:rPr lang="en-GB" sz="1200" kern="1200" dirty="0" smtClean="0">
                <a:solidFill>
                  <a:schemeClr val="tx1"/>
                </a:solidFill>
                <a:effectLst/>
                <a:latin typeface="+mn-lt"/>
                <a:ea typeface="+mn-ea"/>
                <a:cs typeface="+mn-cs"/>
              </a:rPr>
              <a:t>—work-integrated learning (integration of employment-focused work experience </a:t>
            </a:r>
          </a:p>
          <a:p>
            <a:r>
              <a:rPr lang="en-GB" sz="1200" kern="1200" dirty="0" smtClean="0">
                <a:solidFill>
                  <a:schemeClr val="tx1"/>
                </a:solidFill>
                <a:effectLst/>
                <a:latin typeface="+mn-lt"/>
                <a:ea typeface="+mn-ea"/>
                <a:cs typeface="+mn-cs"/>
              </a:rPr>
              <a:t>into study).This factor is not present in the North American NSSE.</a:t>
            </a:r>
          </a:p>
          <a:p>
            <a:endParaRPr lang="en-GB" dirty="0"/>
          </a:p>
        </p:txBody>
      </p:sp>
      <p:sp>
        <p:nvSpPr>
          <p:cNvPr id="4" name="Slide Number Placeholder 3"/>
          <p:cNvSpPr>
            <a:spLocks noGrp="1"/>
          </p:cNvSpPr>
          <p:nvPr>
            <p:ph type="sldNum" sz="quarter" idx="10"/>
          </p:nvPr>
        </p:nvSpPr>
        <p:spPr/>
        <p:txBody>
          <a:bodyPr/>
          <a:lstStyle/>
          <a:p>
            <a:fld id="{5DDC3BE0-8932-4585-847F-5C5B73D5D735}" type="slidenum">
              <a:rPr lang="en-GB" smtClean="0"/>
              <a:pPr/>
              <a:t>8</a:t>
            </a:fld>
            <a:endParaRPr lang="en-GB"/>
          </a:p>
        </p:txBody>
      </p:sp>
    </p:spTree>
    <p:extLst>
      <p:ext uri="{BB962C8B-B14F-4D97-AF65-F5344CB8AC3E}">
        <p14:creationId xmlns:p14="http://schemas.microsoft.com/office/powerpoint/2010/main" val="41233021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Dido or Nayeli</a:t>
            </a:r>
          </a:p>
          <a:p>
            <a:r>
              <a:rPr lang="en-GB" dirty="0" smtClean="0"/>
              <a:t>Student Engagement measured by:</a:t>
            </a:r>
            <a:r>
              <a:rPr lang="en-GB" baseline="0" dirty="0" smtClean="0"/>
              <a:t> </a:t>
            </a:r>
            <a:endParaRPr lang="en-GB" dirty="0" smtClean="0"/>
          </a:p>
          <a:p>
            <a:r>
              <a:rPr lang="en-GB" dirty="0" smtClean="0"/>
              <a:t>Level of academic challenge; Active</a:t>
            </a:r>
            <a:r>
              <a:rPr lang="en-GB" baseline="0" dirty="0" smtClean="0"/>
              <a:t> and collaborative learning; student-faculty interaction; enriching educational experiences; </a:t>
            </a:r>
            <a:r>
              <a:rPr lang="en-GB" dirty="0" smtClean="0"/>
              <a:t>Supportive campus climate ; Reading and writing ; Quality of relationships ;Institutional emphases on good ; Higher-order thinking ; Student--faculty interaction concerning coursework; integration of diversity into</a:t>
            </a:r>
          </a:p>
        </p:txBody>
      </p:sp>
      <p:sp>
        <p:nvSpPr>
          <p:cNvPr id="4" name="Slide Number Placeholder 3"/>
          <p:cNvSpPr>
            <a:spLocks noGrp="1"/>
          </p:cNvSpPr>
          <p:nvPr>
            <p:ph type="sldNum" sz="quarter" idx="10"/>
          </p:nvPr>
        </p:nvSpPr>
        <p:spPr/>
        <p:txBody>
          <a:bodyPr/>
          <a:lstStyle/>
          <a:p>
            <a:fld id="{633B97AC-2F11-422B-AA8D-8BAC6DB92251}" type="slidenum">
              <a:rPr lang="en-GB" smtClean="0"/>
              <a:pPr/>
              <a:t>9</a:t>
            </a:fld>
            <a:endParaRPr lang="en-GB"/>
          </a:p>
        </p:txBody>
      </p:sp>
    </p:spTree>
    <p:extLst>
      <p:ext uri="{BB962C8B-B14F-4D97-AF65-F5344CB8AC3E}">
        <p14:creationId xmlns:p14="http://schemas.microsoft.com/office/powerpoint/2010/main" val="9558188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more…</a:t>
            </a:r>
          </a:p>
        </p:txBody>
      </p:sp>
      <p:sp>
        <p:nvSpPr>
          <p:cNvPr id="4" name="Slide Number Placeholder 3"/>
          <p:cNvSpPr>
            <a:spLocks noGrp="1"/>
          </p:cNvSpPr>
          <p:nvPr>
            <p:ph type="sldNum" sz="quarter" idx="10"/>
          </p:nvPr>
        </p:nvSpPr>
        <p:spPr/>
        <p:txBody>
          <a:bodyPr/>
          <a:lstStyle/>
          <a:p>
            <a:fld id="{633B97AC-2F11-422B-AA8D-8BAC6DB92251}" type="slidenum">
              <a:rPr lang="en-GB" smtClean="0"/>
              <a:pPr/>
              <a:t>10</a:t>
            </a:fld>
            <a:endParaRPr lang="en-GB"/>
          </a:p>
        </p:txBody>
      </p:sp>
    </p:spTree>
    <p:extLst>
      <p:ext uri="{BB962C8B-B14F-4D97-AF65-F5344CB8AC3E}">
        <p14:creationId xmlns:p14="http://schemas.microsoft.com/office/powerpoint/2010/main" val="9558188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8580" indent="0">
              <a:lnSpc>
                <a:spcPct val="170000"/>
              </a:lnSpc>
              <a:spcBef>
                <a:spcPts val="600"/>
              </a:spcBef>
              <a:buNone/>
            </a:pPr>
            <a:r>
              <a:rPr lang="en-GB" sz="1200" dirty="0" smtClean="0"/>
              <a:t>Interaction: students should be given the opportunity to interact with faculty and researchers outside the confines of the curriculum and to develop meaningful relationships with them </a:t>
            </a:r>
            <a:r>
              <a:rPr lang="en-GB" sz="1200" dirty="0" err="1" smtClean="0"/>
              <a:t>Windam</a:t>
            </a:r>
            <a:r>
              <a:rPr lang="en-GB" sz="1200" dirty="0" smtClean="0"/>
              <a:t> (2005).</a:t>
            </a:r>
          </a:p>
          <a:p>
            <a:pPr indent="0">
              <a:lnSpc>
                <a:spcPct val="170000"/>
              </a:lnSpc>
              <a:spcBef>
                <a:spcPts val="600"/>
              </a:spcBef>
              <a:buFontTx/>
              <a:buChar char="-"/>
            </a:pPr>
            <a:endParaRPr lang="en-GB" sz="1200" dirty="0" smtClean="0"/>
          </a:p>
          <a:p>
            <a:pPr indent="0">
              <a:lnSpc>
                <a:spcPct val="170000"/>
              </a:lnSpc>
              <a:spcBef>
                <a:spcPts val="600"/>
              </a:spcBef>
              <a:buFontTx/>
              <a:buChar char="-"/>
            </a:pPr>
            <a:endParaRPr lang="en-GB" sz="1200" dirty="0" smtClean="0"/>
          </a:p>
          <a:p>
            <a:pPr marL="68580" indent="0">
              <a:lnSpc>
                <a:spcPct val="170000"/>
              </a:lnSpc>
              <a:spcBef>
                <a:spcPts val="600"/>
              </a:spcBef>
              <a:buNone/>
            </a:pPr>
            <a:r>
              <a:rPr lang="en-GB" sz="1200" dirty="0" smtClean="0"/>
              <a:t>Exploration: It is not enough to accept the professor’s word. We want to be challenged to reach our own conclusions and find our own results </a:t>
            </a:r>
            <a:r>
              <a:rPr lang="en-GB" sz="1200" dirty="0" err="1" smtClean="0"/>
              <a:t>Windam</a:t>
            </a:r>
            <a:r>
              <a:rPr lang="en-GB" sz="1200" dirty="0" smtClean="0"/>
              <a:t> (2005)</a:t>
            </a:r>
          </a:p>
          <a:p>
            <a:pPr indent="0">
              <a:lnSpc>
                <a:spcPct val="170000"/>
              </a:lnSpc>
              <a:spcBef>
                <a:spcPts val="600"/>
              </a:spcBef>
              <a:buFontTx/>
              <a:buChar char="-"/>
            </a:pPr>
            <a:endParaRPr lang="en-GB" sz="1200" dirty="0" smtClean="0"/>
          </a:p>
          <a:p>
            <a:pPr indent="0">
              <a:lnSpc>
                <a:spcPct val="170000"/>
              </a:lnSpc>
              <a:spcBef>
                <a:spcPts val="600"/>
              </a:spcBef>
              <a:buFontTx/>
              <a:buChar char="-"/>
            </a:pPr>
            <a:endParaRPr lang="en-GB" sz="1200" dirty="0" smtClean="0"/>
          </a:p>
          <a:p>
            <a:pPr marL="68580" indent="0">
              <a:lnSpc>
                <a:spcPct val="170000"/>
              </a:lnSpc>
              <a:spcBef>
                <a:spcPts val="600"/>
              </a:spcBef>
              <a:buNone/>
            </a:pPr>
            <a:r>
              <a:rPr lang="en-GB" sz="1200" dirty="0" smtClean="0"/>
              <a:t>Relevancy: The work students undertake also needs to be relevant, meaningful and authentic-in other words, it needs to be worthy of their time and attention (</a:t>
            </a:r>
            <a:r>
              <a:rPr lang="en-GB" sz="1200" dirty="0" err="1" smtClean="0"/>
              <a:t>Willms</a:t>
            </a:r>
            <a:r>
              <a:rPr lang="en-GB" sz="1200" dirty="0" smtClean="0"/>
              <a:t>, et al., 2009)</a:t>
            </a:r>
          </a:p>
          <a:p>
            <a:pPr indent="0">
              <a:lnSpc>
                <a:spcPct val="170000"/>
              </a:lnSpc>
              <a:spcBef>
                <a:spcPts val="600"/>
              </a:spcBef>
              <a:buFontTx/>
              <a:buChar char="-"/>
            </a:pPr>
            <a:endParaRPr lang="en-GB" sz="1200" dirty="0" smtClean="0"/>
          </a:p>
          <a:p>
            <a:pPr marL="68580" indent="0">
              <a:lnSpc>
                <a:spcPct val="170000"/>
              </a:lnSpc>
              <a:spcBef>
                <a:spcPts val="600"/>
              </a:spcBef>
              <a:buNone/>
            </a:pPr>
            <a:r>
              <a:rPr lang="en-GB" sz="1200" dirty="0" smtClean="0"/>
              <a:t>Multimedia and instruction : </a:t>
            </a:r>
            <a:r>
              <a:rPr lang="en-GB" sz="1200" dirty="0" err="1" smtClean="0"/>
              <a:t>youtube</a:t>
            </a:r>
            <a:r>
              <a:rPr lang="en-GB" sz="1200" dirty="0" smtClean="0"/>
              <a:t>, blogs, wikis etc., </a:t>
            </a:r>
            <a:r>
              <a:rPr lang="en-GB" sz="1200" dirty="0" err="1" smtClean="0"/>
              <a:t>Windam</a:t>
            </a:r>
            <a:r>
              <a:rPr lang="en-GB" sz="1200" dirty="0" smtClean="0"/>
              <a:t> (2005).</a:t>
            </a:r>
          </a:p>
          <a:p>
            <a:pPr indent="0">
              <a:lnSpc>
                <a:spcPct val="170000"/>
              </a:lnSpc>
              <a:spcBef>
                <a:spcPts val="600"/>
              </a:spcBef>
              <a:buFontTx/>
              <a:buChar char="-"/>
            </a:pPr>
            <a:endParaRPr lang="en-GB" sz="1200" dirty="0" smtClean="0"/>
          </a:p>
          <a:p>
            <a:pPr marL="68580" indent="0">
              <a:lnSpc>
                <a:spcPct val="170000"/>
              </a:lnSpc>
              <a:spcBef>
                <a:spcPts val="600"/>
              </a:spcBef>
              <a:buNone/>
            </a:pPr>
            <a:r>
              <a:rPr lang="en-GB" sz="1200" dirty="0" smtClean="0"/>
              <a:t>Instruction: shift from expert-disciple towards peer-based collaborative learning </a:t>
            </a:r>
            <a:r>
              <a:rPr lang="en-GB" sz="1200" dirty="0" err="1" smtClean="0"/>
              <a:t>Windam</a:t>
            </a:r>
            <a:r>
              <a:rPr lang="en-GB" sz="1200" dirty="0" smtClean="0"/>
              <a:t> (2005).</a:t>
            </a:r>
          </a:p>
          <a:p>
            <a:pPr marL="68580" indent="0">
              <a:lnSpc>
                <a:spcPct val="170000"/>
              </a:lnSpc>
              <a:spcBef>
                <a:spcPts val="600"/>
              </a:spcBef>
              <a:buNone/>
            </a:pPr>
            <a:endParaRPr lang="en-GB" sz="1200" dirty="0" smtClean="0"/>
          </a:p>
          <a:p>
            <a:pPr marL="68580" indent="0">
              <a:lnSpc>
                <a:spcPct val="170000"/>
              </a:lnSpc>
              <a:spcBef>
                <a:spcPts val="600"/>
              </a:spcBef>
              <a:buNone/>
            </a:pPr>
            <a:r>
              <a:rPr lang="en-GB" sz="1200" dirty="0" smtClean="0"/>
              <a:t>Authentic assessment: given the opportunity to “co-create assessment criteria with their teachers,… students figure out the criteria of powerful work, they are able to use the criteria to guide their own learning. (</a:t>
            </a:r>
            <a:r>
              <a:rPr lang="en-GB" sz="1200" dirty="0" err="1" smtClean="0"/>
              <a:t>Willms</a:t>
            </a:r>
            <a:r>
              <a:rPr lang="en-GB" sz="1200" dirty="0" smtClean="0"/>
              <a:t> et al, 2009)</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p:txBody>
      </p:sp>
      <p:sp>
        <p:nvSpPr>
          <p:cNvPr id="4" name="Slide Number Placeholder 3"/>
          <p:cNvSpPr>
            <a:spLocks noGrp="1"/>
          </p:cNvSpPr>
          <p:nvPr>
            <p:ph type="sldNum" sz="quarter" idx="10"/>
          </p:nvPr>
        </p:nvSpPr>
        <p:spPr/>
        <p:txBody>
          <a:bodyPr/>
          <a:lstStyle/>
          <a:p>
            <a:fld id="{633B97AC-2F11-422B-AA8D-8BAC6DB92251}" type="slidenum">
              <a:rPr lang="en-GB" smtClean="0"/>
              <a:pPr/>
              <a:t>11</a:t>
            </a:fld>
            <a:endParaRPr lang="en-GB"/>
          </a:p>
        </p:txBody>
      </p:sp>
    </p:spTree>
    <p:extLst>
      <p:ext uri="{BB962C8B-B14F-4D97-AF65-F5344CB8AC3E}">
        <p14:creationId xmlns:p14="http://schemas.microsoft.com/office/powerpoint/2010/main" val="10733298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7236AD26-DBA7-400A-B169-DCEF25211A39}" type="datetimeFigureOut">
              <a:rPr lang="en-GB" smtClean="0"/>
              <a:pPr/>
              <a:t>19/03/2014</a:t>
            </a:fld>
            <a:endParaRPr lang="en-GB"/>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GB"/>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85CC9712-7D4E-40CD-B8C0-1E94FE3CC903}" type="slidenum">
              <a:rPr lang="en-GB" smtClean="0"/>
              <a:pPr/>
              <a:t>‹#›</a:t>
            </a:fld>
            <a:endParaRPr lang="en-GB"/>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236AD26-DBA7-400A-B169-DCEF25211A39}" type="datetimeFigureOut">
              <a:rPr lang="en-GB" smtClean="0"/>
              <a:pPr/>
              <a:t>19/03/2014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5CC9712-7D4E-40CD-B8C0-1E94FE3CC903}"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236AD26-DBA7-400A-B169-DCEF25211A39}" type="datetimeFigureOut">
              <a:rPr lang="en-GB" smtClean="0"/>
              <a:pPr/>
              <a:t>19/03/2014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5CC9712-7D4E-40CD-B8C0-1E94FE3CC903}"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236AD26-DBA7-400A-B169-DCEF25211A39}" type="datetimeFigureOut">
              <a:rPr lang="en-GB" smtClean="0"/>
              <a:pPr/>
              <a:t>19/03/2014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5CC9712-7D4E-40CD-B8C0-1E94FE3CC903}"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236AD26-DBA7-400A-B169-DCEF25211A39}" type="datetimeFigureOut">
              <a:rPr lang="en-GB" smtClean="0"/>
              <a:pPr/>
              <a:t>19/03/2014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5CC9712-7D4E-40CD-B8C0-1E94FE3CC903}"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7236AD26-DBA7-400A-B169-DCEF25211A39}" type="datetimeFigureOut">
              <a:rPr lang="en-GB" smtClean="0"/>
              <a:pPr/>
              <a:t>19/03/2014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5CC9712-7D4E-40CD-B8C0-1E94FE3CC903}" type="slidenum">
              <a:rPr lang="en-GB" smtClean="0"/>
              <a:pPr/>
              <a:t>‹#›</a:t>
            </a:fld>
            <a:endParaRPr lang="en-GB"/>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236AD26-DBA7-400A-B169-DCEF25211A39}" type="datetimeFigureOut">
              <a:rPr lang="en-GB" smtClean="0"/>
              <a:pPr/>
              <a:t>19/03/2014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5CC9712-7D4E-40CD-B8C0-1E94FE3CC903}"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236AD26-DBA7-400A-B169-DCEF25211A39}" type="datetimeFigureOut">
              <a:rPr lang="en-GB" smtClean="0"/>
              <a:pPr/>
              <a:t>19/03/2014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5CC9712-7D4E-40CD-B8C0-1E94FE3CC903}"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36AD26-DBA7-400A-B169-DCEF25211A39}" type="datetimeFigureOut">
              <a:rPr lang="en-GB" smtClean="0"/>
              <a:pPr/>
              <a:t>19/03/2014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5CC9712-7D4E-40CD-B8C0-1E94FE3CC903}"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7236AD26-DBA7-400A-B169-DCEF25211A39}" type="datetimeFigureOut">
              <a:rPr lang="en-GB" smtClean="0"/>
              <a:pPr/>
              <a:t>19/03/2014</a:t>
            </a:fld>
            <a:endParaRPr lang="en-GB"/>
          </a:p>
        </p:txBody>
      </p:sp>
      <p:sp>
        <p:nvSpPr>
          <p:cNvPr id="7" name="Slide Number Placeholder 6"/>
          <p:cNvSpPr>
            <a:spLocks noGrp="1"/>
          </p:cNvSpPr>
          <p:nvPr>
            <p:ph type="sldNum" sz="quarter" idx="12"/>
          </p:nvPr>
        </p:nvSpPr>
        <p:spPr/>
        <p:txBody>
          <a:bodyPr/>
          <a:lstStyle/>
          <a:p>
            <a:fld id="{85CC9712-7D4E-40CD-B8C0-1E94FE3CC903}" type="slidenum">
              <a:rPr lang="en-GB" smtClean="0"/>
              <a:pPr/>
              <a:t>‹#›</a:t>
            </a:fld>
            <a:endParaRPr lang="en-GB"/>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GB"/>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236AD26-DBA7-400A-B169-DCEF25211A39}" type="datetimeFigureOut">
              <a:rPr lang="en-GB" smtClean="0"/>
              <a:pPr/>
              <a:t>19/03/2014</a:t>
            </a:fld>
            <a:endParaRPr lang="en-GB"/>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GB"/>
          </a:p>
        </p:txBody>
      </p:sp>
      <p:sp>
        <p:nvSpPr>
          <p:cNvPr id="7" name="Slide Number Placeholder 6"/>
          <p:cNvSpPr>
            <a:spLocks noGrp="1"/>
          </p:cNvSpPr>
          <p:nvPr>
            <p:ph type="sldNum" sz="quarter" idx="12"/>
          </p:nvPr>
        </p:nvSpPr>
        <p:spPr/>
        <p:txBody>
          <a:bodyPr/>
          <a:lstStyle/>
          <a:p>
            <a:fld id="{85CC9712-7D4E-40CD-B8C0-1E94FE3CC903}"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7236AD26-DBA7-400A-B169-DCEF25211A39}" type="datetimeFigureOut">
              <a:rPr lang="en-GB" smtClean="0"/>
              <a:pPr/>
              <a:t>19/03/2014</a:t>
            </a:fld>
            <a:endParaRPr lang="en-GB"/>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GB"/>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85CC9712-7D4E-40CD-B8C0-1E94FE3CC903}"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comments" Target="../comments/commen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www.google.co.uk/url?sa=i&amp;rct=j&amp;q=&amp;esrc=s&amp;source=images&amp;cd=&amp;cad=rja&amp;uact=8&amp;docid=I2SIU2GE_g41vM&amp;tbnid=V7EmKwWiIO9V1M:&amp;ved=0CAYQjRw&amp;url=http://www.simge.edu.sg/gePortalWeb/appmanager/web/default?_nfpb%3Dtrue%26_st%3D%26_pageLabel%3DpgBlog%26redirect%3Dhttp://www.simge.edu.sg/simblogseason7/DesireeChoo&amp;ei=gRAnU4DUAubC0QXilIGYBg&amp;bvm=bv.62922401,d.ZG4&amp;psig=AFQjCNGtsHFCX7jHwwvrI1GitqK2OlLl1Q&amp;ust=1395155443247599" TargetMode="External"/><Relationship Id="rId1" Type="http://schemas.openxmlformats.org/officeDocument/2006/relationships/slideLayout" Target="../slideLayouts/slideLayout2.xml"/><Relationship Id="rId6" Type="http://schemas.openxmlformats.org/officeDocument/2006/relationships/comments" Target="../comments/comment3.xml"/><Relationship Id="rId5" Type="http://schemas.openxmlformats.org/officeDocument/2006/relationships/image" Target="../media/image12.jpeg"/><Relationship Id="rId4" Type="http://schemas.openxmlformats.org/officeDocument/2006/relationships/hyperlink" Target="http://www.google.co.uk/url?sa=i&amp;rct=j&amp;q=&amp;esrc=s&amp;source=images&amp;cd=&amp;cad=rja&amp;uact=8&amp;docid=7ZgJ2Y8cTLQm6M&amp;tbnid=BPi7fUQsSf-zVM:&amp;ved=0CAYQjRw&amp;url=http://monetizepros.com/blog/2013/what-is-website-monetization/&amp;ei=1hAnU-aBL4zL0AWDwoHQDQ&amp;bvm=bv.62922401,d.ZG4&amp;psig=AFQjCNH2I4bDVOmxAaPWoWcsXjQNcdC5uQ&amp;ust=1395155538514991"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comments" Target="../comments/comment4.xml"/></Relationships>
</file>

<file path=ppt/slides/_rels/slide18.xml.rels><?xml version="1.0" encoding="UTF-8" standalone="yes"?>
<Relationships xmlns="http://schemas.openxmlformats.org/package/2006/relationships"><Relationship Id="rId2" Type="http://schemas.openxmlformats.org/officeDocument/2006/relationships/comments" Target="../comments/comment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17.gif"/><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gif"/><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omments" Target="../comments/comment6.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omments" Target="../comments/comment7.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6.xml.rels><?xml version="1.0" encoding="UTF-8" standalone="yes"?>
<Relationships xmlns="http://schemas.openxmlformats.org/package/2006/relationships"><Relationship Id="rId8" Type="http://schemas.openxmlformats.org/officeDocument/2006/relationships/comments" Target="../comments/comment8.xml"/><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77393" y="2276872"/>
            <a:ext cx="3313355" cy="1702160"/>
          </a:xfrm>
        </p:spPr>
        <p:txBody>
          <a:bodyPr>
            <a:normAutofit/>
          </a:bodyPr>
          <a:lstStyle/>
          <a:p>
            <a:pPr algn="ctr"/>
            <a:r>
              <a:rPr lang="en-GB" sz="2400" b="1" dirty="0" smtClean="0"/>
              <a:t>Engagement and Satisfaction</a:t>
            </a:r>
            <a:endParaRPr lang="en-GB" sz="2400" b="1" dirty="0"/>
          </a:p>
        </p:txBody>
      </p:sp>
      <p:sp>
        <p:nvSpPr>
          <p:cNvPr id="3" name="Subtitle 2"/>
          <p:cNvSpPr>
            <a:spLocks noGrp="1"/>
          </p:cNvSpPr>
          <p:nvPr>
            <p:ph type="subTitle" idx="1"/>
          </p:nvPr>
        </p:nvSpPr>
        <p:spPr/>
        <p:txBody>
          <a:bodyPr/>
          <a:lstStyle/>
          <a:p>
            <a:r>
              <a:rPr lang="en-GB" dirty="0" smtClean="0"/>
              <a:t>Mediators and Moderators?</a:t>
            </a:r>
          </a:p>
          <a:p>
            <a:endParaRPr lang="en-GB" dirty="0"/>
          </a:p>
          <a:p>
            <a:pPr algn="ctr"/>
            <a:r>
              <a:rPr lang="en-GB" dirty="0" smtClean="0">
                <a:solidFill>
                  <a:schemeClr val="accent3">
                    <a:lumMod val="75000"/>
                  </a:schemeClr>
                </a:solidFill>
              </a:rPr>
              <a:t>PCTHE</a:t>
            </a:r>
            <a:endParaRPr lang="en-GB" dirty="0">
              <a:solidFill>
                <a:schemeClr val="accent3">
                  <a:lumMod val="75000"/>
                </a:schemeClr>
              </a:solidFill>
            </a:endParaRPr>
          </a:p>
        </p:txBody>
      </p:sp>
      <p:sp>
        <p:nvSpPr>
          <p:cNvPr id="4" name="AutoShape 2" descr="http://upload.wikimedia.org/wikipedia/en/archive/5/51/20130812200333%21Oxford-Brookes-University-Logo.svg"/>
          <p:cNvSpPr>
            <a:spLocks noChangeAspect="1" noChangeArrowheads="1"/>
          </p:cNvSpPr>
          <p:nvPr/>
        </p:nvSpPr>
        <p:spPr bwMode="auto">
          <a:xfrm>
            <a:off x="155575" y="-1371600"/>
            <a:ext cx="9525000" cy="2857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4" descr="http://upload.wikimedia.org/wikipedia/en/archive/5/51/20130812200333%21Oxford-Brookes-University-Logo.svg"/>
          <p:cNvSpPr>
            <a:spLocks noChangeAspect="1" noChangeArrowheads="1"/>
          </p:cNvSpPr>
          <p:nvPr/>
        </p:nvSpPr>
        <p:spPr bwMode="auto">
          <a:xfrm>
            <a:off x="307975" y="-1219200"/>
            <a:ext cx="9525000" cy="2857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30" name="Picture 6" descr="http://www.brookes.ac.uk/assets/0/1425/1426/2147484548/2147484576/7aebf9fc-33fb-45b9-8a96-b3c9b2101de5.png?n=5936"/>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6332" r="35660"/>
          <a:stretch/>
        </p:blipFill>
        <p:spPr bwMode="auto">
          <a:xfrm>
            <a:off x="5075494" y="332656"/>
            <a:ext cx="2717155" cy="155585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11673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99592" y="1340768"/>
            <a:ext cx="7488832" cy="4032448"/>
          </a:xfrm>
        </p:spPr>
        <p:txBody>
          <a:bodyPr>
            <a:normAutofit/>
          </a:bodyPr>
          <a:lstStyle/>
          <a:p>
            <a:pPr marL="0" indent="0">
              <a:buNone/>
            </a:pPr>
            <a:r>
              <a:rPr lang="en-GB" dirty="0" smtClean="0">
                <a:solidFill>
                  <a:schemeClr val="accent3"/>
                </a:solidFill>
              </a:rPr>
              <a:t>Because, presumption (or reality) that:</a:t>
            </a:r>
          </a:p>
          <a:p>
            <a:pPr marL="0" indent="0">
              <a:buNone/>
            </a:pPr>
            <a:endParaRPr lang="en-GB" dirty="0" smtClean="0"/>
          </a:p>
          <a:p>
            <a:r>
              <a:rPr lang="en-GB" dirty="0" smtClean="0"/>
              <a:t>   if students </a:t>
            </a:r>
            <a:r>
              <a:rPr lang="en-GB" dirty="0"/>
              <a:t>study or </a:t>
            </a:r>
            <a:r>
              <a:rPr lang="en-GB" dirty="0" smtClean="0"/>
              <a:t>practice a subject</a:t>
            </a:r>
          </a:p>
          <a:p>
            <a:pPr marL="68580" indent="0">
              <a:buNone/>
            </a:pPr>
            <a:r>
              <a:rPr lang="en-GB" dirty="0"/>
              <a:t>	</a:t>
            </a:r>
            <a:r>
              <a:rPr lang="en-GB" dirty="0" smtClean="0"/>
              <a:t>     they </a:t>
            </a:r>
            <a:r>
              <a:rPr lang="en-GB" dirty="0"/>
              <a:t>tend to learn about </a:t>
            </a:r>
            <a:r>
              <a:rPr lang="en-GB" dirty="0" smtClean="0"/>
              <a:t>it</a:t>
            </a:r>
          </a:p>
          <a:p>
            <a:pPr marL="68580" indent="0">
              <a:buNone/>
            </a:pPr>
            <a:endParaRPr lang="en-GB" dirty="0" smtClean="0"/>
          </a:p>
          <a:p>
            <a:r>
              <a:rPr lang="en-GB" dirty="0"/>
              <a:t> </a:t>
            </a:r>
            <a:r>
              <a:rPr lang="en-GB" dirty="0" smtClean="0"/>
              <a:t>  if students </a:t>
            </a:r>
            <a:r>
              <a:rPr lang="en-GB" dirty="0"/>
              <a:t>practice and get feedback on their writing, </a:t>
            </a:r>
            <a:r>
              <a:rPr lang="en-GB" dirty="0" err="1"/>
              <a:t>analyzing</a:t>
            </a:r>
            <a:r>
              <a:rPr lang="en-GB" dirty="0"/>
              <a:t>, or </a:t>
            </a:r>
            <a:r>
              <a:rPr lang="en-GB" dirty="0" smtClean="0"/>
              <a:t>problem solving</a:t>
            </a:r>
          </a:p>
          <a:p>
            <a:pPr marL="68580" indent="0">
              <a:buNone/>
            </a:pPr>
            <a:r>
              <a:rPr lang="en-GB" dirty="0"/>
              <a:t>	</a:t>
            </a:r>
            <a:r>
              <a:rPr lang="en-GB" dirty="0" smtClean="0"/>
              <a:t>      adept </a:t>
            </a:r>
            <a:r>
              <a:rPr lang="en-GB" dirty="0"/>
              <a:t>they should </a:t>
            </a:r>
            <a:r>
              <a:rPr lang="en-GB" dirty="0" smtClean="0"/>
              <a:t>become</a:t>
            </a:r>
            <a:endParaRPr lang="en-GB" dirty="0"/>
          </a:p>
        </p:txBody>
      </p:sp>
      <p:sp>
        <p:nvSpPr>
          <p:cNvPr id="4" name="Title 1"/>
          <p:cNvSpPr txBox="1">
            <a:spLocks/>
          </p:cNvSpPr>
          <p:nvPr/>
        </p:nvSpPr>
        <p:spPr>
          <a:xfrm>
            <a:off x="4644008" y="-571500"/>
            <a:ext cx="7024744" cy="1143000"/>
          </a:xfrm>
          <a:prstGeom prst="rect">
            <a:avLst/>
          </a:prstGeom>
        </p:spPr>
        <p:txBody>
          <a:bodyPr vert="horz" lIns="91440" tIns="45720" rIns="91440" bIns="45720" rtlCol="0" anchor="b">
            <a:norm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1800" dirty="0" smtClean="0">
                <a:solidFill>
                  <a:schemeClr val="bg1"/>
                </a:solidFill>
              </a:rPr>
              <a:t>Engagement and Learning</a:t>
            </a:r>
            <a:endParaRPr lang="en-GB" sz="1800" dirty="0">
              <a:solidFill>
                <a:schemeClr val="bg1"/>
              </a:solidFill>
            </a:endParaRPr>
          </a:p>
        </p:txBody>
      </p:sp>
      <p:cxnSp>
        <p:nvCxnSpPr>
          <p:cNvPr id="5" name="Straight Connector 4"/>
          <p:cNvCxnSpPr/>
          <p:nvPr/>
        </p:nvCxnSpPr>
        <p:spPr>
          <a:xfrm>
            <a:off x="1294917" y="2471192"/>
            <a:ext cx="216024" cy="0"/>
          </a:xfrm>
          <a:prstGeom prst="line">
            <a:avLst/>
          </a:prstGeom>
          <a:ln w="28575">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403648" y="2348880"/>
            <a:ext cx="0" cy="216024"/>
          </a:xfrm>
          <a:prstGeom prst="line">
            <a:avLst/>
          </a:prstGeom>
          <a:ln w="28575">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2051720" y="2903240"/>
            <a:ext cx="216024"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160451" y="2780928"/>
            <a:ext cx="0" cy="216024"/>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306230" y="3825813"/>
            <a:ext cx="216024" cy="0"/>
          </a:xfrm>
          <a:prstGeom prst="line">
            <a:avLst/>
          </a:prstGeom>
          <a:ln w="28575">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414961" y="3703501"/>
            <a:ext cx="0" cy="216024"/>
          </a:xfrm>
          <a:prstGeom prst="line">
            <a:avLst/>
          </a:prstGeom>
          <a:ln w="28575">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7092280" y="6165304"/>
            <a:ext cx="1483419" cy="369332"/>
          </a:xfrm>
          <a:prstGeom prst="rect">
            <a:avLst/>
          </a:prstGeom>
        </p:spPr>
        <p:txBody>
          <a:bodyPr wrap="none">
            <a:spAutoFit/>
          </a:bodyPr>
          <a:lstStyle/>
          <a:p>
            <a:pPr marL="68580" indent="0">
              <a:buNone/>
            </a:pPr>
            <a:r>
              <a:rPr lang="en-GB" dirty="0">
                <a:solidFill>
                  <a:schemeClr val="accent3"/>
                </a:solidFill>
              </a:rPr>
              <a:t>(</a:t>
            </a:r>
            <a:r>
              <a:rPr lang="en-GB" dirty="0" err="1">
                <a:solidFill>
                  <a:schemeClr val="accent3"/>
                </a:solidFill>
              </a:rPr>
              <a:t>Kuh</a:t>
            </a:r>
            <a:r>
              <a:rPr lang="en-GB" dirty="0">
                <a:solidFill>
                  <a:schemeClr val="accent3"/>
                </a:solidFill>
              </a:rPr>
              <a:t>, 2003)</a:t>
            </a:r>
          </a:p>
        </p:txBody>
      </p:sp>
      <p:cxnSp>
        <p:nvCxnSpPr>
          <p:cNvPr id="16" name="Straight Connector 15"/>
          <p:cNvCxnSpPr/>
          <p:nvPr/>
        </p:nvCxnSpPr>
        <p:spPr>
          <a:xfrm>
            <a:off x="2123728" y="4559424"/>
            <a:ext cx="216024"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232459" y="4437112"/>
            <a:ext cx="0" cy="216024"/>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1447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left)">
                                      <p:cBhvr>
                                        <p:cTn id="16" dur="500"/>
                                        <p:tgtEl>
                                          <p:spTgt spid="10"/>
                                        </p:tgtEl>
                                      </p:cBhvr>
                                    </p:animEffect>
                                  </p:childTnLst>
                                </p:cTn>
                              </p:par>
                            </p:childTnLst>
                          </p:cTn>
                        </p:par>
                        <p:par>
                          <p:cTn id="17" fill="hold">
                            <p:stCondLst>
                              <p:cond delay="500"/>
                            </p:stCondLst>
                            <p:childTnLst>
                              <p:par>
                                <p:cTn id="18" presetID="22" presetClass="entr" presetSubtype="1" fill="hold"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up)">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left)">
                                      <p:cBhvr>
                                        <p:cTn id="25" dur="500"/>
                                        <p:tgtEl>
                                          <p:spTgt spid="12"/>
                                        </p:tgtEl>
                                      </p:cBhvr>
                                    </p:animEffect>
                                  </p:childTnLst>
                                </p:cTn>
                              </p:par>
                            </p:childTnLst>
                          </p:cTn>
                        </p:par>
                        <p:par>
                          <p:cTn id="26" fill="hold">
                            <p:stCondLst>
                              <p:cond delay="500"/>
                            </p:stCondLst>
                            <p:childTnLst>
                              <p:par>
                                <p:cTn id="27" presetID="22" presetClass="entr" presetSubtype="1"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up)">
                                      <p:cBhvr>
                                        <p:cTn id="29" dur="5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wipe(left)">
                                      <p:cBhvr>
                                        <p:cTn id="34" dur="500"/>
                                        <p:tgtEl>
                                          <p:spTgt spid="16"/>
                                        </p:tgtEl>
                                      </p:cBhvr>
                                    </p:animEffect>
                                  </p:childTnLst>
                                </p:cTn>
                              </p:par>
                            </p:childTnLst>
                          </p:cTn>
                        </p:par>
                        <p:par>
                          <p:cTn id="35" fill="hold">
                            <p:stCondLst>
                              <p:cond delay="500"/>
                            </p:stCondLst>
                            <p:childTnLst>
                              <p:par>
                                <p:cTn id="36" presetID="22" presetClass="entr" presetSubtype="1" fill="hold"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wipe(up)">
                                      <p:cBhvr>
                                        <p:cTn id="3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15616" y="1268760"/>
            <a:ext cx="6777317" cy="3508977"/>
          </a:xfrm>
        </p:spPr>
        <p:txBody>
          <a:bodyPr>
            <a:noAutofit/>
          </a:bodyPr>
          <a:lstStyle/>
          <a:p>
            <a:pPr>
              <a:lnSpc>
                <a:spcPct val="170000"/>
              </a:lnSpc>
              <a:spcBef>
                <a:spcPts val="600"/>
              </a:spcBef>
              <a:buClr>
                <a:schemeClr val="accent4"/>
              </a:buClr>
              <a:buFont typeface="Courier New" panose="02070309020205020404" pitchFamily="49" charset="0"/>
              <a:buChar char="o"/>
            </a:pPr>
            <a:r>
              <a:rPr lang="en-GB" b="1" dirty="0" smtClean="0">
                <a:solidFill>
                  <a:schemeClr val="accent2">
                    <a:lumMod val="90000"/>
                    <a:lumOff val="10000"/>
                  </a:schemeClr>
                </a:solidFill>
              </a:rPr>
              <a:t>Interaction</a:t>
            </a:r>
          </a:p>
          <a:p>
            <a:pPr>
              <a:lnSpc>
                <a:spcPct val="170000"/>
              </a:lnSpc>
              <a:spcBef>
                <a:spcPts val="600"/>
              </a:spcBef>
              <a:buClr>
                <a:schemeClr val="accent4"/>
              </a:buClr>
              <a:buFont typeface="Courier New" panose="02070309020205020404" pitchFamily="49" charset="0"/>
              <a:buChar char="o"/>
            </a:pPr>
            <a:r>
              <a:rPr lang="en-GB" b="1" dirty="0" smtClean="0">
                <a:solidFill>
                  <a:schemeClr val="accent2">
                    <a:lumMod val="90000"/>
                    <a:lumOff val="10000"/>
                  </a:schemeClr>
                </a:solidFill>
              </a:rPr>
              <a:t>Exploration</a:t>
            </a:r>
          </a:p>
          <a:p>
            <a:pPr>
              <a:lnSpc>
                <a:spcPct val="170000"/>
              </a:lnSpc>
              <a:spcBef>
                <a:spcPts val="600"/>
              </a:spcBef>
              <a:buClr>
                <a:schemeClr val="accent4"/>
              </a:buClr>
              <a:buFont typeface="Courier New" panose="02070309020205020404" pitchFamily="49" charset="0"/>
              <a:buChar char="o"/>
            </a:pPr>
            <a:r>
              <a:rPr lang="en-GB" b="1" dirty="0" smtClean="0">
                <a:solidFill>
                  <a:schemeClr val="accent2">
                    <a:lumMod val="90000"/>
                    <a:lumOff val="10000"/>
                  </a:schemeClr>
                </a:solidFill>
              </a:rPr>
              <a:t>Relevancy </a:t>
            </a:r>
          </a:p>
          <a:p>
            <a:pPr>
              <a:lnSpc>
                <a:spcPct val="170000"/>
              </a:lnSpc>
              <a:spcBef>
                <a:spcPts val="600"/>
              </a:spcBef>
              <a:buClr>
                <a:schemeClr val="accent4"/>
              </a:buClr>
              <a:buFont typeface="Courier New" panose="02070309020205020404" pitchFamily="49" charset="0"/>
              <a:buChar char="o"/>
            </a:pPr>
            <a:r>
              <a:rPr lang="en-GB" b="1" dirty="0" smtClean="0">
                <a:solidFill>
                  <a:schemeClr val="accent2">
                    <a:lumMod val="90000"/>
                    <a:lumOff val="10000"/>
                  </a:schemeClr>
                </a:solidFill>
              </a:rPr>
              <a:t>Multimedia</a:t>
            </a:r>
          </a:p>
          <a:p>
            <a:pPr>
              <a:lnSpc>
                <a:spcPct val="170000"/>
              </a:lnSpc>
              <a:spcBef>
                <a:spcPts val="600"/>
              </a:spcBef>
              <a:buClr>
                <a:schemeClr val="accent4"/>
              </a:buClr>
              <a:buFont typeface="Courier New" panose="02070309020205020404" pitchFamily="49" charset="0"/>
              <a:buChar char="o"/>
            </a:pPr>
            <a:r>
              <a:rPr lang="en-GB" b="1" dirty="0" smtClean="0">
                <a:solidFill>
                  <a:schemeClr val="accent2">
                    <a:lumMod val="90000"/>
                    <a:lumOff val="10000"/>
                  </a:schemeClr>
                </a:solidFill>
              </a:rPr>
              <a:t>Instruction</a:t>
            </a:r>
          </a:p>
          <a:p>
            <a:pPr>
              <a:lnSpc>
                <a:spcPct val="170000"/>
              </a:lnSpc>
              <a:spcBef>
                <a:spcPts val="600"/>
              </a:spcBef>
              <a:buClr>
                <a:schemeClr val="accent4"/>
              </a:buClr>
              <a:buFont typeface="Courier New" panose="02070309020205020404" pitchFamily="49" charset="0"/>
              <a:buChar char="o"/>
            </a:pPr>
            <a:r>
              <a:rPr lang="en-GB" b="1" dirty="0" smtClean="0">
                <a:solidFill>
                  <a:schemeClr val="accent2">
                    <a:lumMod val="90000"/>
                    <a:lumOff val="10000"/>
                  </a:schemeClr>
                </a:solidFill>
              </a:rPr>
              <a:t>Authentic assessment</a:t>
            </a:r>
            <a:endParaRPr lang="en-GB" b="1" dirty="0">
              <a:solidFill>
                <a:schemeClr val="accent2">
                  <a:lumMod val="90000"/>
                  <a:lumOff val="10000"/>
                </a:schemeClr>
              </a:solidFill>
            </a:endParaRPr>
          </a:p>
        </p:txBody>
      </p:sp>
      <p:sp>
        <p:nvSpPr>
          <p:cNvPr id="4" name="Title 1"/>
          <p:cNvSpPr txBox="1">
            <a:spLocks/>
          </p:cNvSpPr>
          <p:nvPr/>
        </p:nvSpPr>
        <p:spPr>
          <a:xfrm>
            <a:off x="4644008" y="0"/>
            <a:ext cx="3528392" cy="571500"/>
          </a:xfrm>
          <a:prstGeom prst="rect">
            <a:avLst/>
          </a:prstGeom>
        </p:spPr>
        <p:txBody>
          <a:bodyPr vert="horz" lIns="91440" tIns="45720" rIns="91440" bIns="45720" rtlCol="0" anchor="b">
            <a:normAutofit fontScale="90000" lnSpcReduction="200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GB" sz="2000" dirty="0" smtClean="0">
                <a:solidFill>
                  <a:schemeClr val="tx1"/>
                </a:solidFill>
              </a:rPr>
              <a:t>Issues  enhancing Student Engagement</a:t>
            </a:r>
            <a:endParaRPr lang="en-GB" sz="2000" dirty="0">
              <a:solidFill>
                <a:schemeClr val="tx1"/>
              </a:solidFill>
            </a:endParaRPr>
          </a:p>
        </p:txBody>
      </p:sp>
      <p:sp>
        <p:nvSpPr>
          <p:cNvPr id="6" name="Rectangle 5"/>
          <p:cNvSpPr/>
          <p:nvPr/>
        </p:nvSpPr>
        <p:spPr>
          <a:xfrm>
            <a:off x="2483768" y="6021287"/>
            <a:ext cx="6082434" cy="541623"/>
          </a:xfrm>
          <a:prstGeom prst="rect">
            <a:avLst/>
          </a:prstGeom>
        </p:spPr>
        <p:txBody>
          <a:bodyPr wrap="none">
            <a:spAutoFit/>
          </a:bodyPr>
          <a:lstStyle/>
          <a:p>
            <a:pPr marL="68580" lvl="0">
              <a:lnSpc>
                <a:spcPct val="170000"/>
              </a:lnSpc>
              <a:spcBef>
                <a:spcPts val="600"/>
              </a:spcBef>
              <a:buClr>
                <a:srgbClr val="0070C0"/>
              </a:buClr>
              <a:buSzPct val="76000"/>
            </a:pPr>
            <a:r>
              <a:rPr lang="en-GB" sz="2000" dirty="0" err="1" smtClean="0">
                <a:solidFill>
                  <a:schemeClr val="accent1">
                    <a:lumMod val="50000"/>
                  </a:schemeClr>
                </a:solidFill>
              </a:rPr>
              <a:t>Willms</a:t>
            </a:r>
            <a:r>
              <a:rPr lang="en-GB" sz="2000" dirty="0" smtClean="0">
                <a:solidFill>
                  <a:schemeClr val="accent1">
                    <a:lumMod val="50000"/>
                  </a:schemeClr>
                </a:solidFill>
              </a:rPr>
              <a:t>, et al., 2009; </a:t>
            </a:r>
            <a:r>
              <a:rPr lang="en-GB" sz="2000" dirty="0" err="1" smtClean="0">
                <a:solidFill>
                  <a:schemeClr val="accent1">
                    <a:lumMod val="50000"/>
                  </a:schemeClr>
                </a:solidFill>
              </a:rPr>
              <a:t>Windam</a:t>
            </a:r>
            <a:r>
              <a:rPr lang="en-GB" sz="2000" dirty="0" smtClean="0">
                <a:solidFill>
                  <a:schemeClr val="accent1">
                    <a:lumMod val="50000"/>
                  </a:schemeClr>
                </a:solidFill>
              </a:rPr>
              <a:t>, 2005; </a:t>
            </a:r>
            <a:r>
              <a:rPr lang="en-GB" sz="2000" dirty="0" err="1" smtClean="0">
                <a:solidFill>
                  <a:schemeClr val="accent1">
                    <a:lumMod val="50000"/>
                  </a:schemeClr>
                </a:solidFill>
              </a:rPr>
              <a:t>Trowler</a:t>
            </a:r>
            <a:r>
              <a:rPr lang="en-GB" sz="2000" dirty="0" smtClean="0">
                <a:solidFill>
                  <a:schemeClr val="accent1">
                    <a:lumMod val="50000"/>
                  </a:schemeClr>
                </a:solidFill>
              </a:rPr>
              <a:t> 2010.</a:t>
            </a:r>
            <a:endParaRPr lang="en-GB" sz="2000" dirty="0">
              <a:solidFill>
                <a:schemeClr val="accent1">
                  <a:lumMod val="50000"/>
                </a:schemeClr>
              </a:solidFill>
            </a:endParaRPr>
          </a:p>
        </p:txBody>
      </p:sp>
    </p:spTree>
    <p:extLst>
      <p:ext uri="{BB962C8B-B14F-4D97-AF65-F5344CB8AC3E}">
        <p14:creationId xmlns:p14="http://schemas.microsoft.com/office/powerpoint/2010/main" val="8919131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4008" y="0"/>
            <a:ext cx="3528392" cy="571500"/>
          </a:xfrm>
        </p:spPr>
        <p:txBody>
          <a:bodyPr>
            <a:normAutofit fontScale="90000"/>
          </a:bodyPr>
          <a:lstStyle/>
          <a:p>
            <a:pPr algn="ctr"/>
            <a:r>
              <a:rPr lang="en-GB" sz="2000" dirty="0" smtClean="0">
                <a:solidFill>
                  <a:schemeClr val="tx1"/>
                </a:solidFill>
              </a:rPr>
              <a:t>Issues affecting Student Engagement</a:t>
            </a:r>
            <a:endParaRPr lang="en-GB" sz="2000" dirty="0">
              <a:solidFill>
                <a:schemeClr val="tx1"/>
              </a:solidFill>
            </a:endParaRPr>
          </a:p>
        </p:txBody>
      </p:sp>
      <p:sp>
        <p:nvSpPr>
          <p:cNvPr id="5" name="AutoShape 2" descr="data:image/jpeg;base64,/9j/4AAQSkZJRgABAQAAAQABAAD/2wCEAAkGBhQSERUSExQWFBQUFxQUGBYXFBQVFhgYFRQXFRUWFRQXHCYfFxkjGhUUHy8gJCcpLSwsFh4xNTAqNSYrLCkBCQoKDgwOGg8PGiwkHxwsLCwsKSwsLCwsKSksKSwpKSwpLCwsLCwsKSkpKSksKSwsLCwpKSksLCksLCksLCkpLP/AABEIAOAA4QMBIgACEQEDEQH/xAAcAAEAAAcBAAAAAAAAAAAAAAAAAQIDBAUGBwj/xABCEAACAQIDBQUFBAgEBwEAAAABAgADEQQSIQUGMUFRB2FxgZETIjKhsRRCwdEjUmJygpLh8DNzovEIFyRjg7LiFf/EABgBAQADAQAAAAAAAAAAAAAAAAABAgME/8QAIhEBAQEBAAIDAAIDAQAAAAAAAAERAiExAxJBMlEiYXEE/9oADAMBAAIRAxEAPwDuMREBERAREQEREBERAREQEREBERAREQEREBERAREQEREBERAREQEREBERAREQEREBERAREQERMDvTvphsAmasxLH4aaDNUb+HkO82EDPSjisalMZqjqg6swUepM4XvR2t4/EAjDJ9mp8AQQ1U+Ln4f4R5zmG0MXXrNmrVHdurMWPzufKV+0X+lerl32wJbKMXh7/5yfW9pksNtOlU/wAOrTf911b6GeN/0nLMfAH5mVqWKqU+F1OhBFwfWNPq9g1cdbgjsOq5PoWEjhdo06hKq3vAXKEFXA6lGsbd/CeYtn77Y6wP2l9NLMQxt3Fh7vrNw2X2kpWIFWu1J0+CqxDUw3S6IHp311uQQLEERqMd2ia1udvcMWppvlFen8QUgq6n4alNgbMp7uBmyyypERAREQEREBERAREQEREBERAREQEREBES3x+OWihdjoPUnkBAsd4turhaFSqSBkGl+bW0UAc+E88bY2s9Wq1es6q7nNY5ne3IBOQ4cRM72g72VKp95rsWPs6Y+FRe17feN+Z428pqWD2K2VnYXe9yznQCx5czMOut8unjn6ptqbVJS6uGt1NO/wDLxmstimYnWw56cBM1W2W9U3CWsbCwtfxtyEpVdj5FYcbL+Ovh4RLItZaxVSqDaxI89f6SdqwNgpNzoONtesfYiELW7uHfaWtF8rLccGB68xymk8sr4V8uUfFqdCLHT15yZ6bKB7vu8zY2PiJa4xj7Rh0JHoSPwlenijbK2oNr6DyP998lR0Ds62nUOJw6pZW/SnNqp0Rmy9CLrw16czPQezNsJWVbMuYgFlBvlJHA9J5Mw20atEq1Niunu25WFribX2cbWcYsZSQ4ViUNQqXPP2Z5vYkgG97c7xuIsel4mK2DtcV0BuG0uGtYkcDmX7rg6EeB4ETKyypERAREQEREBERAREQEREBERAREQE512jbfIPsFNidGPTNrlH8IufEDrNz3h2yuFw71m1sLKOrH4R/fIGefcfvC1SqS1ySGdj+8bKo8Tc+ky+S/jb4udusJj2NSsTrobLbkBYD5W8zNlwC0wop3zW46aswGug5CYWnh2ZwVHxmy+C6sfAA/Lum7bE3dalh8wUnE1V91f1FvcZuYvxPDpOfquzjli8c6JYBRcqVAuON7tfuv9BLGpswVFstrtxAHLjbXxFzM9V3PrBPh99tCeep1PpeXmB2etNbKt+PvE8+duvDU8JTcafRqe0tjIlNadszHWw0udL+Cj8Zpe1Nk5GHC5I0HfOo43ZjuSyl7Hi5YKp8AouR3fOas2yEFUZszHN32487nXS/Oacd4p38csafidmMHI56Dzy3Y/IxicFlcKRpe3oAPrebhWpqj3YahKlQ+LE5R9B6yz2pggXUDjzPeRr6C/wA5rO3NeFg6gZQ2obNlPRuXkdPMSoQLLWXR0s2mlrfEv4yltFSVpjw+l/wAlDB1Dcj9YfUH/bzlop1HdtwdtZqtBhoMSrEjl7Smpz2/eGVvKdLnDexnEFquHpHhTNaoPOmUI+Y9J3KX5ZdEREsqREQEREBERAREQEREBERAREQNA7W8WRQVAL6M58AQo+bW85xxsL7tz8b3v00HDuVRznYu1ipkpq2hLo9PXl79J83+kic83S2UMRXVHW6AFmvzHIHuLGc/fuur4p4ZvczYwC/aGHuZfZ0rj7n3qlv2zfy8ZsTbxUaLWIsep0v0teZTHKadK1NAzAWVeA0Gl+gmr4LZWNxFRlxRwy09bBqQsVsLZTnvfNe4PADjrM5ztdF6ya2WhtvD1wQlRWa18oIDeGsx6bNOfNUN2b7o+FBxCr17zz7tJrdXdkUKwKqBc6MjkqeVsp1X1PGbRssO+ZiCeQPAKL6gdT3xc052TUtbBltBNV23sDITUOlr6/34zcMXtFaYY3GmnpOf7x70VNctmHQi4OnKPrvpP3z20va+OPtSxPEW8hoB6mXtCuPdJ53HqLX9DMBtbFFyGyZOOmvA9POZBT7qkfqi3pqZpmRjLtqnjq1yf3j82/KUcPTsUPcT6XP0tLfGMQbcr3lZK2YMBxy29RY/lLyMunVOxSn/ANZUPIUmI7szDnO1zhfYzjrY0DlUpMv43/0zukvz6Y9eyIiWVIiICIiAiIgIiICIiAiIgIiUMXSdlsj5G6lQw8xp9YHMO0wmozVWayU2FFE/WIuXb1BH+0tuzTBkpUrsNajWH7qafUmXO++6GINNaj1RUCtlsqZFGYmx4kkkmZzYOEFGmtMfdAH5/Ocnft3/ABfx8M4Kd5TxNAWsJUV9JS1lpcVysAuxD7XMfh8x8ucylbEBFNrDjKuJrATVt79plKVgbFtLjvlP+N5L15rTN4tpG7nOQqljbrrMfuf9oxuICLZUs5LFA2XLa2cfdBJsNesuK+F9oB1uD+c3rYFZkpWQ5eosLE983mT2x7lvqtV27scowpYlEub5KifCbcrHUHumC+w5dLdwNraTZt7MRVqOMwBAII8RwtMficJZQTIqJueWjbdpBWH7TN6aAD1vLOkbVT0It5/2PnLneeper+6B6kmWLPoDzP4X/OXnpj1fLonZjiz/APoYa3NsvTiNfpPRU87diWB9rj1Y6imGqegsPmVnomTGXRERLKkREBERAREQEREBERAREQERECw24oNBwwvwt45gR85q6GxtNg3jqe4o6sPkDMNVpcDOb5f5O7/z+OV3TbSWmIc342Eqi9tNJbVUNpn5ayzVLBY6lVz2YNluD3EciJpe+dYaAEG2s2fGUfaUW9m2Urpccus51iNn1VqNnJYHhca38b8Jbn/a/wBp5xWwVQEDrNt2TUsLfOarsnZT58xFhNnX3BL2/wBKfXx5Q2lhAxueU1na+K5CZfH7S0tNL29jbKep09YkUsyNbr0/b1WA5k2/hElwezDUdF6mxNibA8TYdBf0l7sbZT1HVUBLlgAANSTccPG09BbpdmtHD06TVFBrL7zcwTobX5gEX/szVy9ZJ5WnZHuQ2CovVqi1SqbKCLMtMai45EnW3cJ0GIl2NIiICIiAiIgIiICIiAiIgIiICIiBjdv0c1EkfdIby4H6zXhUvNxdLgg8CLes0p0KsynipI9Jz/NP11/BdmJsQqv8Q+ZmKfDKCTSqFSDqL3HoeMyYXXrMXtPBrmBFwR07+cwdvNz0xx2/lYo65AxtmHAn8POY/aZCnNe9+A8JR2lhzndmbMAMoHAWtMaxGQHXNYjVmaw7rzSSVHdnuRn8Fj19l33lpjtpaWEwiYkgWElLdZeTGX21Uq1bzBY7Dl6lun17pf47F5FJ4nQKOrHgPX6Sbc3dOtVxL0uLqAzX1tmy306+/wDWXY99Y3Tsn3YC1VruNVLZTpYjKw053uD6TsMxewtiph6KU01C3YHvbjMpNOZkcvV2kRElUiIgIiICIiAiIgIiICIiAiIgIgmavje0TCrWGHpZ8VW/Uw6ipa3HM5IUW566QNomtbdpBa1/1xfzGks9597a65KGEpfp3UOzVMuWipJALFSQWJBsATwMxGxsRWxFIO9Q1Gu1qhAAKhjYqB908R3GYfJ1L4dPw8Wf5L77RlJBmO2pXAViTy/CZoYSmqXazMeo1/pOe7X29TNarRU6K1gRqOAuL9xvM/q7J3EutSkCfEzHYtuQk1TaAVAgMxVXFyZGfXUXQlOpXAlr7djoBaTWsO+XV9stu/swtisJUqJemajsoJsGamNL/wAVhOkdme71Smr4qtcVcRUqMwP6ptlI8wfK00LE720FoYKg6ZPZ5mWspze8HIqq6Wv8WU3B8p2vYu1UxFJalN0dSOKNcX6W5HuM05jk7ur4C0jES7MiIgIiICIiAiIgIiICIlHF4xKSl6jqiDizMFUeJMCtE5ztztxwVElaIfEEc1slPydtT5CaJtvt1xlW4oKmHXuHtH/mbT0WE5XfqlUKCzEKBxJNgPEmaZvD2vYDC3UVDXcfdo2Yeb3y+hM877T29XrsTWrVKhPEu7N8ibCWRMLTlvG+naxiccSiE0KHD2aNqw/7jixbw4d3OTdjm0Qm0lU8KqVEHjYMP/WaJadb7M+zdktjMSLNa9OmeK3Hxv8AtWOg5cTrwr1cXkdCxGCFVqwvpUuuYGxy5Amh9ZTxeKpYWmFWwCgKAOiiwHoJZbQ2t7Esb+6qmwHEk/7TH7P2a9Q+1xHPVaZ+r/l6zm9OiRSrvVxZub06Poz9w6L3+nWWG0N16LEnIqnjdRl9bcZsuJGmkw+PqEqbaHlK75aZrTsZstUP9ZYvTEyGJRrksbywqHlNpWeKdNJEC5AlUJaUKtYIC54IC3pqIT6jV948cCVQH4HxDfz1P/n5ytunvriMBWFWi9uTKblHHR15/UTXHckkniSSfPWQVpvHFb5egd2f+IKnWqrSxNEUgxA9ojllW/NlIva/QmdZw2LSouam6up5qwYeoniam9jeZjY+8tfDP7SjVem3VWIv3EcCO4wh7HicH3X/AOIKqGC4ymtROBemMjjvK/C3hpOpbA7R8DjGCUq4FQ8EcFGPcL6Me4EwY2aIiEEREBERASBNpGcW7Xu0dzUbA4diqpdazg2LNzpg/qjn1OnLUmTVbfXtwKu1HAgaHKa7C9/8tDpbvPpOTbW2/iMS2avVeqf2mJA8BwHlLF35ynUPzhfMTmSIZNTaSPoZKU7LeS0kYsFALEkAAAkkngABxMmJnWexndlcr46ot2uadK/Kw99x33OW/cZW3ItJtVez7sv9ky4nGAZxYpS0OU8Qz8iw5Dl48N72xtb2a2HE8Jf1hyUXM1ba+EZ6g1AI5GYWt+eWCxG2af2lEdxmulTKdQVFRQR3HKWbvyGbtiQZzGv2X1q1d61TEouZswyKzEDkPetaw05zoa4xgoBsxAALcL2Fr25XkdQ86mI0mHxtK500+kylHEiojMBYqSpHQjX0sQfOYmqxN5ni8a1tFH10ExdOhrNorUCb6fKYfEYfLxl+airMpNR3u2oP8FT3v+C/jMtt/eEUlKp8Z0v0/rNEdiSSdSdTN+Z+uf5Os8JZAyMWmjnQEmvIRaEpkMuKWKKkEHhLcCREJdY3d7dMXRVVrBcQoAHvXV9P2xx8SDOi7r9s+ExRyVf+mflnYGmf/JYW8wPGeZM3KXWGqESDHtFWBFxqDreRnKeyntNSoiYPEsFdcqUn4BgBZUbow0APPx49WhUiIgYfezeNMDhXrudQLIvNnPwqPPU9wM8oYzFFnLMbliST1JNyfUzcO03fVsdimysfYUiUpDkQNC/ixF/CwmkVxDSTEzG4lGk2YW6Sem2koUjZyOusJVaRk1SU7ayq3CSMhu9sV8XiKeHTi51PJVGrMfAT0hs/ZyYajTw9IWWmoUDn3k9STcnxmn9l25v2Sj9oqD9NUUcfuKbEIO/gT5DlN8RfWYddbW/MxNmyKT3es1PaeYvnZbCbYtO/GW+1lQJqLnpKpnTTX26q2VjaW1fePpaWeNSm7lalOm4BuLrw8JQr7KojVaeTvUn6G4kniNl3TxAqUKza39qb9PgW1vKXFKhcTm+7+9zbPxVTC1nz0HYEOdCuYaEgcuR8Lzp+AxKFRYg31Fjp4i0p1Mq3N30pJgNdZoHaHtcUTkX4iPQfnOh7e23RwtE1azhABoPvMeQVeJM887xbdbFV2qEWBOi3vYd55mW452q99yRjsRWLG5lEyJMgJ0uS+QCRkZKxhAokwEJJrQkMAQJF+kJQRecrI9pKJDnAvaGKsRbSeieyrtFXG0hh6zWxNNdCT/iqPvD9sDiPPrbzYDL7Zm03o1FqU2KuhDKwNiCOBBkFmvZETz9/z0xvSl/J/WIVyua1Xlu1U9NJUZryUmGiFPn6yjXNnBkw0MkxXIwiq7TcOzvdM4zEBnH6GkQWPJjxCfie7xmO3O3LrY43HuUlIDVCP9KD7zfTnO97A2FTwlFaVMWC+p6ljzJmXff5G3HH7WTpp6CVlEkQ28ZLe8zi1qs9e2g1Mt2w2ce9KtwJidr7xJSU63PICWRN/GqbybOUVbqxQ31sAw9DKC0lI/xeXNP6zG7V20ajFqhy68L8PGYTEby0lGr6eB+kmRfqxqG9lF0xdQVCGNwQVvlKke7a/DT53l9u52gYjB03pplYMPdLC5Q9VPG3dwmE23tM16zVOR0HgNB+fnLC81z+3LesvhebR2rUrualV2djzJv6dJaXkLxLKajIiSxAmvJYkRAqCDIXgwsmUSbnIU5GEonpFpKkmJgQYyZWkokDAre0kJTvEIVe6QvJW74zQlKzS6w9EEAnyEp0qPMy5DSCPQu52Hprg8P7PRfZofEkXYnvvebEi3nP+yDaHtMI1O/vUnIH7re8PK+adBzhRc6TmzK6rdAoHE3lOpVExe0NvIutxMPi970A+IeslTGbx+LsNTNK3g21RpAu5uRymH29v4ovZvLn5TnO1trvXa7cOQ/Pvl+eNL3itt/eFsRWLj3F4Ko0sO89ZhqlQnib+JvDNJDNcxz26gTIQZCFEYkIgRvIyWRgRkRIRJE4kZKJG8LJ1MO0LKbnWE1VWRJlMtIAwaqAwZAmwkFHMwJryEmiEv/Z"/>
          <p:cNvSpPr>
            <a:spLocks noChangeAspect="1" noChangeArrowheads="1"/>
          </p:cNvSpPr>
          <p:nvPr/>
        </p:nvSpPr>
        <p:spPr bwMode="auto">
          <a:xfrm>
            <a:off x="1187624" y="2132856"/>
            <a:ext cx="5760640" cy="523998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4" descr="data:image/jpeg;base64,/9j/4AAQSkZJRgABAQAAAQABAAD/2wCEAAkGBhQSERUSExQWFBQUFxQUGBYXFBQVFhgYFRQXFRUWFRQXHCYfFxkjGhUUHy8gJCcpLSwsFh4xNTAqNSYrLCkBCQoKDgwOGg8PGiwkHxwsLCwsKSwsLCwsKSksKSwpKSwpLCwsLCwsKSkpKSksKSwsLCwpKSksLCksLCksLCkpLP/AABEIAOAA4QMBIgACEQEDEQH/xAAcAAEAAAcBAAAAAAAAAAAAAAAAAQIDBAUGBwj/xABCEAACAQIDBQUFBAgEBwEAAAABAgADEQQSIQUGMUFRB2FxgZETIjKhsRRCwdEjUmJygpLh8DNzovEIFyRjg7LiFf/EABgBAQADAQAAAAAAAAAAAAAAAAABAgME/8QAIhEBAQEBAAIDAAIDAQAAAAAAAAERAiExAxJBMlEiYXEE/9oADAMBAAIRAxEAPwDuMREBERAREQEREBERAREQEREBERAREQEREBERAREQEREBERAREQEREBERAREQEREBERAREQERMDvTvphsAmasxLH4aaDNUb+HkO82EDPSjisalMZqjqg6swUepM4XvR2t4/EAjDJ9mp8AQQ1U+Ln4f4R5zmG0MXXrNmrVHdurMWPzufKV+0X+lerl32wJbKMXh7/5yfW9pksNtOlU/wAOrTf911b6GeN/0nLMfAH5mVqWKqU+F1OhBFwfWNPq9g1cdbgjsOq5PoWEjhdo06hKq3vAXKEFXA6lGsbd/CeYtn77Y6wP2l9NLMQxt3Fh7vrNw2X2kpWIFWu1J0+CqxDUw3S6IHp311uQQLEERqMd2ia1udvcMWppvlFen8QUgq6n4alNgbMp7uBmyyypERAREQEREBERAREQEREBERAREQEREBES3x+OWihdjoPUnkBAsd4turhaFSqSBkGl+bW0UAc+E88bY2s9Wq1es6q7nNY5ne3IBOQ4cRM72g72VKp95rsWPs6Y+FRe17feN+Z428pqWD2K2VnYXe9yznQCx5czMOut8unjn6ptqbVJS6uGt1NO/wDLxmstimYnWw56cBM1W2W9U3CWsbCwtfxtyEpVdj5FYcbL+Ovh4RLItZaxVSqDaxI89f6SdqwNgpNzoONtesfYiELW7uHfaWtF8rLccGB68xymk8sr4V8uUfFqdCLHT15yZ6bKB7vu8zY2PiJa4xj7Rh0JHoSPwlenijbK2oNr6DyP998lR0Ds62nUOJw6pZW/SnNqp0Rmy9CLrw16czPQezNsJWVbMuYgFlBvlJHA9J5Mw20atEq1Niunu25WFribX2cbWcYsZSQ4ViUNQqXPP2Z5vYkgG97c7xuIsel4mK2DtcV0BuG0uGtYkcDmX7rg6EeB4ETKyypERAREQEREBERAREQEREBERAREQE512jbfIPsFNidGPTNrlH8IufEDrNz3h2yuFw71m1sLKOrH4R/fIGefcfvC1SqS1ySGdj+8bKo8Tc+ky+S/jb4udusJj2NSsTrobLbkBYD5W8zNlwC0wop3zW46aswGug5CYWnh2ZwVHxmy+C6sfAA/Lum7bE3dalh8wUnE1V91f1FvcZuYvxPDpOfquzjli8c6JYBRcqVAuON7tfuv9BLGpswVFstrtxAHLjbXxFzM9V3PrBPh99tCeep1PpeXmB2etNbKt+PvE8+duvDU8JTcafRqe0tjIlNadszHWw0udL+Cj8Zpe1Nk5GHC5I0HfOo43ZjuSyl7Hi5YKp8AouR3fOas2yEFUZszHN32487nXS/Oacd4p38csafidmMHI56Dzy3Y/IxicFlcKRpe3oAPrebhWpqj3YahKlQ+LE5R9B6yz2pggXUDjzPeRr6C/wA5rO3NeFg6gZQ2obNlPRuXkdPMSoQLLWXR0s2mlrfEv4yltFSVpjw+l/wAlDB1Dcj9YfUH/bzlop1HdtwdtZqtBhoMSrEjl7Smpz2/eGVvKdLnDexnEFquHpHhTNaoPOmUI+Y9J3KX5ZdEREsqREQEREBERAREQEREBERAREQNA7W8WRQVAL6M58AQo+bW85xxsL7tz8b3v00HDuVRznYu1ipkpq2hLo9PXl79J83+kic83S2UMRXVHW6AFmvzHIHuLGc/fuur4p4ZvczYwC/aGHuZfZ0rj7n3qlv2zfy8ZsTbxUaLWIsep0v0teZTHKadK1NAzAWVeA0Gl+gmr4LZWNxFRlxRwy09bBqQsVsLZTnvfNe4PADjrM5ztdF6ya2WhtvD1wQlRWa18oIDeGsx6bNOfNUN2b7o+FBxCr17zz7tJrdXdkUKwKqBc6MjkqeVsp1X1PGbRssO+ZiCeQPAKL6gdT3xc052TUtbBltBNV23sDITUOlr6/34zcMXtFaYY3GmnpOf7x70VNctmHQi4OnKPrvpP3z20va+OPtSxPEW8hoB6mXtCuPdJ53HqLX9DMBtbFFyGyZOOmvA9POZBT7qkfqi3pqZpmRjLtqnjq1yf3j82/KUcPTsUPcT6XP0tLfGMQbcr3lZK2YMBxy29RY/lLyMunVOxSn/ANZUPIUmI7szDnO1zhfYzjrY0DlUpMv43/0zukvz6Y9eyIiWVIiICIiAiIgIiICIiAiIgIiUMXSdlsj5G6lQw8xp9YHMO0wmozVWayU2FFE/WIuXb1BH+0tuzTBkpUrsNajWH7qafUmXO++6GINNaj1RUCtlsqZFGYmx4kkkmZzYOEFGmtMfdAH5/Ocnft3/ABfx8M4Kd5TxNAWsJUV9JS1lpcVysAuxD7XMfh8x8ucylbEBFNrDjKuJrATVt79plKVgbFtLjvlP+N5L15rTN4tpG7nOQqljbrrMfuf9oxuICLZUs5LFA2XLa2cfdBJsNesuK+F9oB1uD+c3rYFZkpWQ5eosLE983mT2x7lvqtV27scowpYlEub5KifCbcrHUHumC+w5dLdwNraTZt7MRVqOMwBAII8RwtMficJZQTIqJueWjbdpBWH7TN6aAD1vLOkbVT0It5/2PnLneeper+6B6kmWLPoDzP4X/OXnpj1fLonZjiz/APoYa3NsvTiNfpPRU87diWB9rj1Y6imGqegsPmVnomTGXRERLKkREBERAREQEREBERAREQERECw24oNBwwvwt45gR85q6GxtNg3jqe4o6sPkDMNVpcDOb5f5O7/z+OV3TbSWmIc342Eqi9tNJbVUNpn5ayzVLBY6lVz2YNluD3EciJpe+dYaAEG2s2fGUfaUW9m2Urpccus51iNn1VqNnJYHhca38b8Jbn/a/wBp5xWwVQEDrNt2TUsLfOarsnZT58xFhNnX3BL2/wBKfXx5Q2lhAxueU1na+K5CZfH7S0tNL29jbKep09YkUsyNbr0/b1WA5k2/hElwezDUdF6mxNibA8TYdBf0l7sbZT1HVUBLlgAANSTccPG09BbpdmtHD06TVFBrL7zcwTobX5gEX/szVy9ZJ5WnZHuQ2CovVqi1SqbKCLMtMai45EnW3cJ0GIl2NIiICIiAiIgIiICIiAiIgIiICIiBjdv0c1EkfdIby4H6zXhUvNxdLgg8CLes0p0KsynipI9Jz/NP11/BdmJsQqv8Q+ZmKfDKCTSqFSDqL3HoeMyYXXrMXtPBrmBFwR07+cwdvNz0xx2/lYo65AxtmHAn8POY/aZCnNe9+A8JR2lhzndmbMAMoHAWtMaxGQHXNYjVmaw7rzSSVHdnuRn8Fj19l33lpjtpaWEwiYkgWElLdZeTGX21Uq1bzBY7Dl6lun17pf47F5FJ4nQKOrHgPX6Sbc3dOtVxL0uLqAzX1tmy306+/wDWXY99Y3Tsn3YC1VruNVLZTpYjKw053uD6TsMxewtiph6KU01C3YHvbjMpNOZkcvV2kRElUiIgIiICIiAiIgIiICIiAiIgIgmavje0TCrWGHpZ8VW/Uw6ipa3HM5IUW566QNomtbdpBa1/1xfzGks9597a65KGEpfp3UOzVMuWipJALFSQWJBsATwMxGxsRWxFIO9Q1Gu1qhAAKhjYqB908R3GYfJ1L4dPw8Wf5L77RlJBmO2pXAViTy/CZoYSmqXazMeo1/pOe7X29TNarRU6K1gRqOAuL9xvM/q7J3EutSkCfEzHYtuQk1TaAVAgMxVXFyZGfXUXQlOpXAlr7djoBaTWsO+XV9stu/swtisJUqJemajsoJsGamNL/wAVhOkdme71Smr4qtcVcRUqMwP6ptlI8wfK00LE720FoYKg6ZPZ5mWspze8HIqq6Wv8WU3B8p2vYu1UxFJalN0dSOKNcX6W5HuM05jk7ur4C0jES7MiIgIiICIiAiIgIiICIlHF4xKSl6jqiDizMFUeJMCtE5ztztxwVElaIfEEc1slPydtT5CaJtvt1xlW4oKmHXuHtH/mbT0WE5XfqlUKCzEKBxJNgPEmaZvD2vYDC3UVDXcfdo2Yeb3y+hM877T29XrsTWrVKhPEu7N8ibCWRMLTlvG+naxiccSiE0KHD2aNqw/7jixbw4d3OTdjm0Qm0lU8KqVEHjYMP/WaJadb7M+zdktjMSLNa9OmeK3Hxv8AtWOg5cTrwr1cXkdCxGCFVqwvpUuuYGxy5Amh9ZTxeKpYWmFWwCgKAOiiwHoJZbQ2t7Esb+6qmwHEk/7TH7P2a9Q+1xHPVaZ+r/l6zm9OiRSrvVxZub06Poz9w6L3+nWWG0N16LEnIqnjdRl9bcZsuJGmkw+PqEqbaHlK75aZrTsZstUP9ZYvTEyGJRrksbywqHlNpWeKdNJEC5AlUJaUKtYIC54IC3pqIT6jV948cCVQH4HxDfz1P/n5ytunvriMBWFWi9uTKblHHR15/UTXHckkniSSfPWQVpvHFb5egd2f+IKnWqrSxNEUgxA9ojllW/NlIva/QmdZw2LSouam6up5qwYeoniam9jeZjY+8tfDP7SjVem3VWIv3EcCO4wh7HicH3X/AOIKqGC4ymtROBemMjjvK/C3hpOpbA7R8DjGCUq4FQ8EcFGPcL6Me4EwY2aIiEEREBERASBNpGcW7Xu0dzUbA4diqpdazg2LNzpg/qjn1OnLUmTVbfXtwKu1HAgaHKa7C9/8tDpbvPpOTbW2/iMS2avVeqf2mJA8BwHlLF35ynUPzhfMTmSIZNTaSPoZKU7LeS0kYsFALEkAAAkkngABxMmJnWexndlcr46ot2uadK/Kw99x33OW/cZW3ItJtVez7sv9ky4nGAZxYpS0OU8Qz8iw5Dl48N72xtb2a2HE8Jf1hyUXM1ba+EZ6g1AI5GYWt+eWCxG2af2lEdxmulTKdQVFRQR3HKWbvyGbtiQZzGv2X1q1d61TEouZswyKzEDkPetaw05zoa4xgoBsxAALcL2Fr25XkdQ86mI0mHxtK500+kylHEiojMBYqSpHQjX0sQfOYmqxN5ni8a1tFH10ExdOhrNorUCb6fKYfEYfLxl+airMpNR3u2oP8FT3v+C/jMtt/eEUlKp8Z0v0/rNEdiSSdSdTN+Z+uf5Os8JZAyMWmjnQEmvIRaEpkMuKWKKkEHhLcCREJdY3d7dMXRVVrBcQoAHvXV9P2xx8SDOi7r9s+ExRyVf+mflnYGmf/JYW8wPGeZM3KXWGqESDHtFWBFxqDreRnKeyntNSoiYPEsFdcqUn4BgBZUbow0APPx49WhUiIgYfezeNMDhXrudQLIvNnPwqPPU9wM8oYzFFnLMbliST1JNyfUzcO03fVsdimysfYUiUpDkQNC/ixF/CwmkVxDSTEzG4lGk2YW6Sem2koUjZyOusJVaRk1SU7ayq3CSMhu9sV8XiKeHTi51PJVGrMfAT0hs/ZyYajTw9IWWmoUDn3k9STcnxmn9l25v2Sj9oqD9NUUcfuKbEIO/gT5DlN8RfWYddbW/MxNmyKT3es1PaeYvnZbCbYtO/GW+1lQJqLnpKpnTTX26q2VjaW1fePpaWeNSm7lalOm4BuLrw8JQr7KojVaeTvUn6G4kniNl3TxAqUKza39qb9PgW1vKXFKhcTm+7+9zbPxVTC1nz0HYEOdCuYaEgcuR8Lzp+AxKFRYg31Fjp4i0p1Mq3N30pJgNdZoHaHtcUTkX4iPQfnOh7e23RwtE1azhABoPvMeQVeJM887xbdbFV2qEWBOi3vYd55mW452q99yRjsRWLG5lEyJMgJ0uS+QCRkZKxhAokwEJJrQkMAQJF+kJQRecrI9pKJDnAvaGKsRbSeieyrtFXG0hh6zWxNNdCT/iqPvD9sDiPPrbzYDL7Zm03o1FqU2KuhDKwNiCOBBkFmvZETz9/z0xvSl/J/WIVyua1Xlu1U9NJUZryUmGiFPn6yjXNnBkw0MkxXIwiq7TcOzvdM4zEBnH6GkQWPJjxCfie7xmO3O3LrY43HuUlIDVCP9KD7zfTnO97A2FTwlFaVMWC+p6ljzJmXff5G3HH7WTpp6CVlEkQ28ZLe8zi1qs9e2g1Mt2w2ce9KtwJidr7xJSU63PICWRN/GqbybOUVbqxQ31sAw9DKC0lI/xeXNP6zG7V20ajFqhy68L8PGYTEby0lGr6eB+kmRfqxqG9lF0xdQVCGNwQVvlKke7a/DT53l9u52gYjB03pplYMPdLC5Q9VPG3dwmE23tM16zVOR0HgNB+fnLC81z+3LesvhebR2rUrualV2djzJv6dJaXkLxLKajIiSxAmvJYkRAqCDIXgwsmUSbnIU5GEonpFpKkmJgQYyZWkokDAre0kJTvEIVe6QvJW74zQlKzS6w9EEAnyEp0qPMy5DSCPQu52Hprg8P7PRfZofEkXYnvvebEi3nP+yDaHtMI1O/vUnIH7re8PK+adBzhRc6TmzK6rdAoHE3lOpVExe0NvIutxMPi970A+IeslTGbx+LsNTNK3g21RpAu5uRymH29v4ovZvLn5TnO1trvXa7cOQ/Pvl+eNL3itt/eFsRWLj3F4Ko0sO89ZhqlQnib+JvDNJDNcxz26gTIQZCFEYkIgRvIyWRgRkRIRJE4kZKJG8LJ1MO0LKbnWE1VWRJlMtIAwaqAwZAmwkFHMwJryEmiEv/Z"/>
          <p:cNvSpPr>
            <a:spLocks noChangeAspect="1" noChangeArrowheads="1"/>
          </p:cNvSpPr>
          <p:nvPr/>
        </p:nvSpPr>
        <p:spPr bwMode="auto">
          <a:xfrm>
            <a:off x="307975" y="-1423988"/>
            <a:ext cx="3305175" cy="32956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Content Placeholder 2"/>
          <p:cNvSpPr>
            <a:spLocks noGrp="1"/>
          </p:cNvSpPr>
          <p:nvPr>
            <p:ph idx="1"/>
          </p:nvPr>
        </p:nvSpPr>
        <p:spPr>
          <a:xfrm>
            <a:off x="539552" y="1124744"/>
            <a:ext cx="8136904" cy="3508977"/>
          </a:xfrm>
        </p:spPr>
        <p:txBody>
          <a:bodyPr>
            <a:noAutofit/>
          </a:bodyPr>
          <a:lstStyle/>
          <a:p>
            <a:pPr marL="68580" indent="0">
              <a:buNone/>
            </a:pPr>
            <a:endParaRPr lang="en-GB" sz="2000" dirty="0"/>
          </a:p>
          <a:p>
            <a:pPr marL="68580" indent="0">
              <a:buNone/>
            </a:pPr>
            <a:r>
              <a:rPr lang="en-GB" sz="2000" dirty="0"/>
              <a:t> </a:t>
            </a:r>
          </a:p>
        </p:txBody>
      </p:sp>
      <p:sp>
        <p:nvSpPr>
          <p:cNvPr id="7" name="TextBox 6"/>
          <p:cNvSpPr txBox="1"/>
          <p:nvPr/>
        </p:nvSpPr>
        <p:spPr>
          <a:xfrm>
            <a:off x="842307" y="1074216"/>
            <a:ext cx="7704856" cy="7768280"/>
          </a:xfrm>
          <a:prstGeom prst="rect">
            <a:avLst/>
          </a:prstGeom>
        </p:spPr>
        <p:txBody>
          <a:bodyPr vert="horz" lIns="91440" tIns="45720" rIns="91440" bIns="45720" rtlCol="0">
            <a:noAutofit/>
          </a:bodyPr>
          <a:lstStyle>
            <a:lvl1pPr marL="342900" indent="-274320">
              <a:lnSpc>
                <a:spcPct val="170000"/>
              </a:lnSpc>
              <a:spcBef>
                <a:spcPts val="600"/>
              </a:spcBef>
              <a:buClr>
                <a:schemeClr val="accent4"/>
              </a:buClr>
              <a:buSzPct val="76000"/>
              <a:buFont typeface="Courier New" panose="02070309020205020404" pitchFamily="49" charset="0"/>
              <a:buChar char="o"/>
              <a:defRPr sz="2400" b="1">
                <a:solidFill>
                  <a:schemeClr val="accent2">
                    <a:lumMod val="90000"/>
                    <a:lumOff val="10000"/>
                  </a:schemeClr>
                </a:solidFill>
              </a:defRPr>
            </a:lvl1pPr>
            <a:lvl2pPr marL="640080" indent="-274320">
              <a:spcBef>
                <a:spcPct val="20000"/>
              </a:spcBef>
              <a:buClr>
                <a:schemeClr val="accent1"/>
              </a:buClr>
              <a:buSzPct val="76000"/>
              <a:buFont typeface="Wingdings 2" pitchFamily="18" charset="2"/>
              <a:buChar char=""/>
              <a:defRPr sz="2200">
                <a:solidFill>
                  <a:schemeClr val="tx2"/>
                </a:solidFill>
              </a:defRPr>
            </a:lvl2pPr>
            <a:lvl3pPr indent="-228600">
              <a:spcBef>
                <a:spcPct val="20000"/>
              </a:spcBef>
              <a:buClr>
                <a:schemeClr val="accent1"/>
              </a:buClr>
              <a:buSzPct val="76000"/>
              <a:buFont typeface="Wingdings 2" pitchFamily="18" charset="2"/>
              <a:buChar char=""/>
              <a:defRPr sz="2000">
                <a:solidFill>
                  <a:schemeClr val="tx2"/>
                </a:solidFill>
              </a:defRPr>
            </a:lvl3pPr>
            <a:lvl4pPr marL="1124712" indent="-228600">
              <a:spcBef>
                <a:spcPct val="20000"/>
              </a:spcBef>
              <a:buClr>
                <a:schemeClr val="accent1"/>
              </a:buClr>
              <a:buSzPct val="76000"/>
              <a:buFont typeface="Wingdings 2" pitchFamily="18" charset="2"/>
              <a:buChar char=""/>
              <a:defRPr>
                <a:solidFill>
                  <a:schemeClr val="tx2"/>
                </a:solidFill>
              </a:defRPr>
            </a:lvl4pPr>
            <a:lvl5pPr marL="1325880" indent="-228600">
              <a:spcBef>
                <a:spcPct val="20000"/>
              </a:spcBef>
              <a:buClr>
                <a:schemeClr val="accent1"/>
              </a:buClr>
              <a:buSzPct val="76000"/>
              <a:buFont typeface="Wingdings 2" pitchFamily="18" charset="2"/>
              <a:buChar char=""/>
              <a:defRPr sz="1600" baseline="0">
                <a:solidFill>
                  <a:schemeClr val="tx2"/>
                </a:solidFill>
              </a:defRPr>
            </a:lvl5pPr>
            <a:lvl6pPr marL="1517904" indent="-228600">
              <a:spcBef>
                <a:spcPct val="20000"/>
              </a:spcBef>
              <a:buClr>
                <a:schemeClr val="accent1"/>
              </a:buClr>
              <a:buSzPct val="76000"/>
              <a:buFont typeface="Wingdings 2" pitchFamily="18" charset="2"/>
              <a:buChar char=""/>
              <a:defRPr sz="1400">
                <a:solidFill>
                  <a:schemeClr val="tx2"/>
                </a:solidFill>
              </a:defRPr>
            </a:lvl6pPr>
            <a:lvl7pPr marL="1719072" indent="-228600">
              <a:spcBef>
                <a:spcPct val="20000"/>
              </a:spcBef>
              <a:buClr>
                <a:schemeClr val="accent1"/>
              </a:buClr>
              <a:buSzPct val="76000"/>
              <a:buFont typeface="Wingdings 2" pitchFamily="18" charset="2"/>
              <a:buChar char=""/>
              <a:defRPr sz="1400">
                <a:solidFill>
                  <a:schemeClr val="tx2"/>
                </a:solidFill>
              </a:defRPr>
            </a:lvl7pPr>
            <a:lvl8pPr marL="1920240" indent="-228600">
              <a:spcBef>
                <a:spcPct val="20000"/>
              </a:spcBef>
              <a:buClr>
                <a:schemeClr val="accent1"/>
              </a:buClr>
              <a:buSzPct val="76000"/>
              <a:buFont typeface="Wingdings 2" pitchFamily="18" charset="2"/>
              <a:buChar char=""/>
              <a:defRPr sz="1400">
                <a:solidFill>
                  <a:schemeClr val="tx2"/>
                </a:solidFill>
              </a:defRPr>
            </a:lvl8pPr>
            <a:lvl9pPr marL="2121408" indent="-228600">
              <a:spcBef>
                <a:spcPct val="20000"/>
              </a:spcBef>
              <a:buClr>
                <a:schemeClr val="accent1"/>
              </a:buClr>
              <a:buSzPct val="76000"/>
              <a:buFont typeface="Wingdings 2" pitchFamily="18" charset="2"/>
              <a:buChar char=""/>
              <a:defRPr sz="1400">
                <a:solidFill>
                  <a:schemeClr val="tx2"/>
                </a:solidFill>
              </a:defRPr>
            </a:lvl9pPr>
          </a:lstStyle>
          <a:p>
            <a:r>
              <a:rPr lang="en-GB" sz="2200" b="0" dirty="0" smtClean="0"/>
              <a:t>Academic </a:t>
            </a:r>
            <a:r>
              <a:rPr lang="en-GB" sz="2200" b="0" dirty="0"/>
              <a:t>difficulties</a:t>
            </a:r>
          </a:p>
          <a:p>
            <a:r>
              <a:rPr lang="en-GB" sz="2200" b="0" dirty="0"/>
              <a:t>Adjustment difficulties (social maturity)</a:t>
            </a:r>
          </a:p>
          <a:p>
            <a:r>
              <a:rPr lang="en-GB" sz="2200" b="0" dirty="0"/>
              <a:t>Unclear, narrow, changing goals</a:t>
            </a:r>
          </a:p>
          <a:p>
            <a:r>
              <a:rPr lang="en-GB" sz="2200" b="0" dirty="0"/>
              <a:t>Weak and external commitment to HE</a:t>
            </a:r>
          </a:p>
          <a:p>
            <a:r>
              <a:rPr lang="en-GB" sz="2200" b="0" dirty="0"/>
              <a:t>Financial inadequacies</a:t>
            </a:r>
          </a:p>
          <a:p>
            <a:r>
              <a:rPr lang="en-GB" sz="2200" b="0" dirty="0"/>
              <a:t>Lack of `fit’ (social or academic)</a:t>
            </a:r>
          </a:p>
          <a:p>
            <a:r>
              <a:rPr lang="en-GB" sz="2200" b="0" dirty="0"/>
              <a:t>Isolation </a:t>
            </a:r>
          </a:p>
          <a:p>
            <a:endParaRPr lang="en-GB" sz="2200" b="0" dirty="0"/>
          </a:p>
          <a:p>
            <a:endParaRPr lang="en-GB" sz="2200" b="0" dirty="0"/>
          </a:p>
        </p:txBody>
      </p:sp>
      <p:sp>
        <p:nvSpPr>
          <p:cNvPr id="3" name="Rectangle 2"/>
          <p:cNvSpPr/>
          <p:nvPr/>
        </p:nvSpPr>
        <p:spPr>
          <a:xfrm>
            <a:off x="7092280" y="6093296"/>
            <a:ext cx="1451038" cy="369332"/>
          </a:xfrm>
          <a:prstGeom prst="rect">
            <a:avLst/>
          </a:prstGeom>
        </p:spPr>
        <p:txBody>
          <a:bodyPr wrap="none">
            <a:spAutoFit/>
          </a:bodyPr>
          <a:lstStyle/>
          <a:p>
            <a:pPr>
              <a:buNone/>
            </a:pPr>
            <a:r>
              <a:rPr lang="en-GB" b="1" dirty="0">
                <a:solidFill>
                  <a:schemeClr val="bg2"/>
                </a:solidFill>
              </a:rPr>
              <a:t>Tinto (1993)</a:t>
            </a:r>
          </a:p>
        </p:txBody>
      </p:sp>
    </p:spTree>
    <p:extLst>
      <p:ext uri="{BB962C8B-B14F-4D97-AF65-F5344CB8AC3E}">
        <p14:creationId xmlns:p14="http://schemas.microsoft.com/office/powerpoint/2010/main" val="12792720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upload.wikimedia.org/wikipedia/commons/1/1b/Young_Woman_Thinking.jpg"/>
          <p:cNvPicPr>
            <a:picLocks noChangeAspect="1" noChangeArrowheads="1"/>
          </p:cNvPicPr>
          <p:nvPr/>
        </p:nvPicPr>
        <p:blipFill rotWithShape="1">
          <a:blip r:embed="rId3">
            <a:extLst>
              <a:ext uri="{28A0092B-C50C-407E-A947-70E740481C1C}">
                <a14:useLocalDpi xmlns:a14="http://schemas.microsoft.com/office/drawing/2010/main" val="0"/>
              </a:ext>
            </a:extLst>
          </a:blip>
          <a:srcRect b="11897"/>
          <a:stretch/>
        </p:blipFill>
        <p:spPr bwMode="auto">
          <a:xfrm>
            <a:off x="780859" y="2708920"/>
            <a:ext cx="6401035" cy="375964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644008" y="0"/>
            <a:ext cx="3168352" cy="571500"/>
          </a:xfrm>
        </p:spPr>
        <p:txBody>
          <a:bodyPr>
            <a:normAutofit/>
          </a:bodyPr>
          <a:lstStyle/>
          <a:p>
            <a:r>
              <a:rPr lang="en-GB" sz="2000" dirty="0" smtClean="0">
                <a:solidFill>
                  <a:schemeClr val="tx1"/>
                </a:solidFill>
              </a:rPr>
              <a:t>What is Satisfaction?</a:t>
            </a:r>
            <a:endParaRPr lang="en-GB" sz="2000" dirty="0">
              <a:solidFill>
                <a:schemeClr val="tx1"/>
              </a:solidFill>
            </a:endParaRPr>
          </a:p>
        </p:txBody>
      </p:sp>
      <p:sp>
        <p:nvSpPr>
          <p:cNvPr id="5" name="AutoShape 2" descr="data:image/jpeg;base64,/9j/4AAQSkZJRgABAQAAAQABAAD/2wCEAAkGBhQSERUSExQWFBQUFxQUGBYXFBQVFhgYFRQXFRUWFRQXHCYfFxkjGhUUHy8gJCcpLSwsFh4xNTAqNSYrLCkBCQoKDgwOGg8PGiwkHxwsLCwsKSwsLCwsKSksKSwpKSwpLCwsLCwsKSkpKSksKSwsLCwpKSksLCksLCksLCkpLP/AABEIAOAA4QMBIgACEQEDEQH/xAAcAAEAAAcBAAAAAAAAAAAAAAAAAQIDBAUGBwj/xABCEAACAQIDBQUFBAgEBwEAAAABAgADEQQSIQUGMUFRB2FxgZETIjKhsRRCwdEjUmJygpLh8DNzovEIFyRjg7LiFf/EABgBAQADAQAAAAAAAAAAAAAAAAABAgME/8QAIhEBAQEBAAIDAAIDAQAAAAAAAAERAiExAxJBMlEiYXEE/9oADAMBAAIRAxEAPwDuMREBERAREQEREBERAREQEREBERAREQEREBERAREQEREBERAREQEREBERAREQEREBERAREQERMDvTvphsAmasxLH4aaDNUb+HkO82EDPSjisalMZqjqg6swUepM4XvR2t4/EAjDJ9mp8AQQ1U+Ln4f4R5zmG0MXXrNmrVHdurMWPzufKV+0X+lerl32wJbKMXh7/5yfW9pksNtOlU/wAOrTf911b6GeN/0nLMfAH5mVqWKqU+F1OhBFwfWNPq9g1cdbgjsOq5PoWEjhdo06hKq3vAXKEFXA6lGsbd/CeYtn77Y6wP2l9NLMQxt3Fh7vrNw2X2kpWIFWu1J0+CqxDUw3S6IHp311uQQLEERqMd2ia1udvcMWppvlFen8QUgq6n4alNgbMp7uBmyyypERAREQEREBERAREQEREBERAREQEREBES3x+OWihdjoPUnkBAsd4turhaFSqSBkGl+bW0UAc+E88bY2s9Wq1es6q7nNY5ne3IBOQ4cRM72g72VKp95rsWPs6Y+FRe17feN+Z428pqWD2K2VnYXe9yznQCx5czMOut8unjn6ptqbVJS6uGt1NO/wDLxmstimYnWw56cBM1W2W9U3CWsbCwtfxtyEpVdj5FYcbL+Ovh4RLItZaxVSqDaxI89f6SdqwNgpNzoONtesfYiELW7uHfaWtF8rLccGB68xymk8sr4V8uUfFqdCLHT15yZ6bKB7vu8zY2PiJa4xj7Rh0JHoSPwlenijbK2oNr6DyP998lR0Ds62nUOJw6pZW/SnNqp0Rmy9CLrw16czPQezNsJWVbMuYgFlBvlJHA9J5Mw20atEq1Niunu25WFribX2cbWcYsZSQ4ViUNQqXPP2Z5vYkgG97c7xuIsel4mK2DtcV0BuG0uGtYkcDmX7rg6EeB4ETKyypERAREQEREBERAREQEREBERAREQE512jbfIPsFNidGPTNrlH8IufEDrNz3h2yuFw71m1sLKOrH4R/fIGefcfvC1SqS1ySGdj+8bKo8Tc+ky+S/jb4udusJj2NSsTrobLbkBYD5W8zNlwC0wop3zW46aswGug5CYWnh2ZwVHxmy+C6sfAA/Lum7bE3dalh8wUnE1V91f1FvcZuYvxPDpOfquzjli8c6JYBRcqVAuON7tfuv9BLGpswVFstrtxAHLjbXxFzM9V3PrBPh99tCeep1PpeXmB2etNbKt+PvE8+duvDU8JTcafRqe0tjIlNadszHWw0udL+Cj8Zpe1Nk5GHC5I0HfOo43ZjuSyl7Hi5YKp8AouR3fOas2yEFUZszHN32487nXS/Oacd4p38csafidmMHI56Dzy3Y/IxicFlcKRpe3oAPrebhWpqj3YahKlQ+LE5R9B6yz2pggXUDjzPeRr6C/wA5rO3NeFg6gZQ2obNlPRuXkdPMSoQLLWXR0s2mlrfEv4yltFSVpjw+l/wAlDB1Dcj9YfUH/bzlop1HdtwdtZqtBhoMSrEjl7Smpz2/eGVvKdLnDexnEFquHpHhTNaoPOmUI+Y9J3KX5ZdEREsqREQEREBERAREQEREBERAREQNA7W8WRQVAL6M58AQo+bW85xxsL7tz8b3v00HDuVRznYu1ipkpq2hLo9PXl79J83+kic83S2UMRXVHW6AFmvzHIHuLGc/fuur4p4ZvczYwC/aGHuZfZ0rj7n3qlv2zfy8ZsTbxUaLWIsep0v0teZTHKadK1NAzAWVeA0Gl+gmr4LZWNxFRlxRwy09bBqQsVsLZTnvfNe4PADjrM5ztdF6ya2WhtvD1wQlRWa18oIDeGsx6bNOfNUN2b7o+FBxCr17zz7tJrdXdkUKwKqBc6MjkqeVsp1X1PGbRssO+ZiCeQPAKL6gdT3xc052TUtbBltBNV23sDITUOlr6/34zcMXtFaYY3GmnpOf7x70VNctmHQi4OnKPrvpP3z20va+OPtSxPEW8hoB6mXtCuPdJ53HqLX9DMBtbFFyGyZOOmvA9POZBT7qkfqi3pqZpmRjLtqnjq1yf3j82/KUcPTsUPcT6XP0tLfGMQbcr3lZK2YMBxy29RY/lLyMunVOxSn/ANZUPIUmI7szDnO1zhfYzjrY0DlUpMv43/0zukvz6Y9eyIiWVIiICIiAiIgIiICIiAiIgIiUMXSdlsj5G6lQw8xp9YHMO0wmozVWayU2FFE/WIuXb1BH+0tuzTBkpUrsNajWH7qafUmXO++6GINNaj1RUCtlsqZFGYmx4kkkmZzYOEFGmtMfdAH5/Ocnft3/ABfx8M4Kd5TxNAWsJUV9JS1lpcVysAuxD7XMfh8x8ucylbEBFNrDjKuJrATVt79plKVgbFtLjvlP+N5L15rTN4tpG7nOQqljbrrMfuf9oxuICLZUs5LFA2XLa2cfdBJsNesuK+F9oB1uD+c3rYFZkpWQ5eosLE983mT2x7lvqtV27scowpYlEub5KifCbcrHUHumC+w5dLdwNraTZt7MRVqOMwBAII8RwtMficJZQTIqJueWjbdpBWH7TN6aAD1vLOkbVT0It5/2PnLneeper+6B6kmWLPoDzP4X/OXnpj1fLonZjiz/APoYa3NsvTiNfpPRU87diWB9rj1Y6imGqegsPmVnomTGXRERLKkREBERAREQEREBERAREQERECw24oNBwwvwt45gR85q6GxtNg3jqe4o6sPkDMNVpcDOb5f5O7/z+OV3TbSWmIc342Eqi9tNJbVUNpn5ayzVLBY6lVz2YNluD3EciJpe+dYaAEG2s2fGUfaUW9m2Urpccus51iNn1VqNnJYHhca38b8Jbn/a/wBp5xWwVQEDrNt2TUsLfOarsnZT58xFhNnX3BL2/wBKfXx5Q2lhAxueU1na+K5CZfH7S0tNL29jbKep09YkUsyNbr0/b1WA5k2/hElwezDUdF6mxNibA8TYdBf0l7sbZT1HVUBLlgAANSTccPG09BbpdmtHD06TVFBrL7zcwTobX5gEX/szVy9ZJ5WnZHuQ2CovVqi1SqbKCLMtMai45EnW3cJ0GIl2NIiICIiAiIgIiICIiAiIgIiICIiBjdv0c1EkfdIby4H6zXhUvNxdLgg8CLes0p0KsynipI9Jz/NP11/BdmJsQqv8Q+ZmKfDKCTSqFSDqL3HoeMyYXXrMXtPBrmBFwR07+cwdvNz0xx2/lYo65AxtmHAn8POY/aZCnNe9+A8JR2lhzndmbMAMoHAWtMaxGQHXNYjVmaw7rzSSVHdnuRn8Fj19l33lpjtpaWEwiYkgWElLdZeTGX21Uq1bzBY7Dl6lun17pf47F5FJ4nQKOrHgPX6Sbc3dOtVxL0uLqAzX1tmy306+/wDWXY99Y3Tsn3YC1VruNVLZTpYjKw053uD6TsMxewtiph6KU01C3YHvbjMpNOZkcvV2kRElUiIgIiICIiAiIgIiICIiAiIgIgmavje0TCrWGHpZ8VW/Uw6ipa3HM5IUW566QNomtbdpBa1/1xfzGks9597a65KGEpfp3UOzVMuWipJALFSQWJBsATwMxGxsRWxFIO9Q1Gu1qhAAKhjYqB908R3GYfJ1L4dPw8Wf5L77RlJBmO2pXAViTy/CZoYSmqXazMeo1/pOe7X29TNarRU6K1gRqOAuL9xvM/q7J3EutSkCfEzHYtuQk1TaAVAgMxVXFyZGfXUXQlOpXAlr7djoBaTWsO+XV9stu/swtisJUqJemajsoJsGamNL/wAVhOkdme71Smr4qtcVcRUqMwP6ptlI8wfK00LE720FoYKg6ZPZ5mWspze8HIqq6Wv8WU3B8p2vYu1UxFJalN0dSOKNcX6W5HuM05jk7ur4C0jES7MiIgIiICIiAiIgIiICIlHF4xKSl6jqiDizMFUeJMCtE5ztztxwVElaIfEEc1slPydtT5CaJtvt1xlW4oKmHXuHtH/mbT0WE5XfqlUKCzEKBxJNgPEmaZvD2vYDC3UVDXcfdo2Yeb3y+hM877T29XrsTWrVKhPEu7N8ibCWRMLTlvG+naxiccSiE0KHD2aNqw/7jixbw4d3OTdjm0Qm0lU8KqVEHjYMP/WaJadb7M+zdktjMSLNa9OmeK3Hxv8AtWOg5cTrwr1cXkdCxGCFVqwvpUuuYGxy5Amh9ZTxeKpYWmFWwCgKAOiiwHoJZbQ2t7Esb+6qmwHEk/7TH7P2a9Q+1xHPVaZ+r/l6zm9OiRSrvVxZub06Poz9w6L3+nWWG0N16LEnIqnjdRl9bcZsuJGmkw+PqEqbaHlK75aZrTsZstUP9ZYvTEyGJRrksbywqHlNpWeKdNJEC5AlUJaUKtYIC54IC3pqIT6jV948cCVQH4HxDfz1P/n5ytunvriMBWFWi9uTKblHHR15/UTXHckkniSSfPWQVpvHFb5egd2f+IKnWqrSxNEUgxA9ojllW/NlIva/QmdZw2LSouam6up5qwYeoniam9jeZjY+8tfDP7SjVem3VWIv3EcCO4wh7HicH3X/AOIKqGC4ymtROBemMjjvK/C3hpOpbA7R8DjGCUq4FQ8EcFGPcL6Me4EwY2aIiEEREBERASBNpGcW7Xu0dzUbA4diqpdazg2LNzpg/qjn1OnLUmTVbfXtwKu1HAgaHKa7C9/8tDpbvPpOTbW2/iMS2avVeqf2mJA8BwHlLF35ynUPzhfMTmSIZNTaSPoZKU7LeS0kYsFALEkAAAkkngABxMmJnWexndlcr46ot2uadK/Kw99x33OW/cZW3ItJtVez7sv9ky4nGAZxYpS0OU8Qz8iw5Dl48N72xtb2a2HE8Jf1hyUXM1ba+EZ6g1AI5GYWt+eWCxG2af2lEdxmulTKdQVFRQR3HKWbvyGbtiQZzGv2X1q1d61TEouZswyKzEDkPetaw05zoa4xgoBsxAALcL2Fr25XkdQ86mI0mHxtK500+kylHEiojMBYqSpHQjX0sQfOYmqxN5ni8a1tFH10ExdOhrNorUCb6fKYfEYfLxl+airMpNR3u2oP8FT3v+C/jMtt/eEUlKp8Z0v0/rNEdiSSdSdTN+Z+uf5Os8JZAyMWmjnQEmvIRaEpkMuKWKKkEHhLcCREJdY3d7dMXRVVrBcQoAHvXV9P2xx8SDOi7r9s+ExRyVf+mflnYGmf/JYW8wPGeZM3KXWGqESDHtFWBFxqDreRnKeyntNSoiYPEsFdcqUn4BgBZUbow0APPx49WhUiIgYfezeNMDhXrudQLIvNnPwqPPU9wM8oYzFFnLMbliST1JNyfUzcO03fVsdimysfYUiUpDkQNC/ixF/CwmkVxDSTEzG4lGk2YW6Sem2koUjZyOusJVaRk1SU7ayq3CSMhu9sV8XiKeHTi51PJVGrMfAT0hs/ZyYajTw9IWWmoUDn3k9STcnxmn9l25v2Sj9oqD9NUUcfuKbEIO/gT5DlN8RfWYddbW/MxNmyKT3es1PaeYvnZbCbYtO/GW+1lQJqLnpKpnTTX26q2VjaW1fePpaWeNSm7lalOm4BuLrw8JQr7KojVaeTvUn6G4kniNl3TxAqUKza39qb9PgW1vKXFKhcTm+7+9zbPxVTC1nz0HYEOdCuYaEgcuR8Lzp+AxKFRYg31Fjp4i0p1Mq3N30pJgNdZoHaHtcUTkX4iPQfnOh7e23RwtE1azhABoPvMeQVeJM887xbdbFV2qEWBOi3vYd55mW452q99yRjsRWLG5lEyJMgJ0uS+QCRkZKxhAokwEJJrQkMAQJF+kJQRecrI9pKJDnAvaGKsRbSeieyrtFXG0hh6zWxNNdCT/iqPvD9sDiPPrbzYDL7Zm03o1FqU2KuhDKwNiCOBBkFmvZETz9/z0xvSl/J/WIVyua1Xlu1U9NJUZryUmGiFPn6yjXNnBkw0MkxXIwiq7TcOzvdM4zEBnH6GkQWPJjxCfie7xmO3O3LrY43HuUlIDVCP9KD7zfTnO97A2FTwlFaVMWC+p6ljzJmXff5G3HH7WTpp6CVlEkQ28ZLe8zi1qs9e2g1Mt2w2ce9KtwJidr7xJSU63PICWRN/GqbybOUVbqxQ31sAw9DKC0lI/xeXNP6zG7V20ajFqhy68L8PGYTEby0lGr6eB+kmRfqxqG9lF0xdQVCGNwQVvlKke7a/DT53l9u52gYjB03pplYMPdLC5Q9VPG3dwmE23tM16zVOR0HgNB+fnLC81z+3LesvhebR2rUrualV2djzJv6dJaXkLxLKajIiSxAmvJYkRAqCDIXgwsmUSbnIU5GEonpFpKkmJgQYyZWkokDAre0kJTvEIVe6QvJW74zQlKzS6w9EEAnyEp0qPMy5DSCPQu52Hprg8P7PRfZofEkXYnvvebEi3nP+yDaHtMI1O/vUnIH7re8PK+adBzhRc6TmzK6rdAoHE3lOpVExe0NvIutxMPi970A+IeslTGbx+LsNTNK3g21RpAu5uRymH29v4ovZvLn5TnO1trvXa7cOQ/Pvl+eNL3itt/eFsRWLj3F4Ko0sO89ZhqlQnib+JvDNJDNcxz26gTIQZCFEYkIgRvIyWRgRkRIRJE4kZKJG8LJ1MO0LKbnWE1VWRJlMtIAwaqAwZAmwkFHMwJryEmiEv/Z"/>
          <p:cNvSpPr>
            <a:spLocks noChangeAspect="1" noChangeArrowheads="1"/>
          </p:cNvSpPr>
          <p:nvPr/>
        </p:nvSpPr>
        <p:spPr bwMode="auto">
          <a:xfrm>
            <a:off x="155575" y="-1576388"/>
            <a:ext cx="3305175" cy="32956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4" descr="data:image/jpeg;base64,/9j/4AAQSkZJRgABAQAAAQABAAD/2wCEAAkGBhQSERUSExQWFBQUFxQUGBYXFBQVFhgYFRQXFRUWFRQXHCYfFxkjGhUUHy8gJCcpLSwsFh4xNTAqNSYrLCkBCQoKDgwOGg8PGiwkHxwsLCwsKSwsLCwsKSksKSwpKSwpLCwsLCwsKSkpKSksKSwsLCwpKSksLCksLCksLCkpLP/AABEIAOAA4QMBIgACEQEDEQH/xAAcAAEAAAcBAAAAAAAAAAAAAAAAAQIDBAUGBwj/xABCEAACAQIDBQUFBAgEBwEAAAABAgADEQQSIQUGMUFRB2FxgZETIjKhsRRCwdEjUmJygpLh8DNzovEIFyRjg7LiFf/EABgBAQADAQAAAAAAAAAAAAAAAAABAgME/8QAIhEBAQEBAAIDAAIDAQAAAAAAAAERAiExAxJBMlEiYXEE/9oADAMBAAIRAxEAPwDuMREBERAREQEREBERAREQEREBERAREQEREBERAREQEREBERAREQEREBERAREQEREBERAREQERMDvTvphsAmasxLH4aaDNUb+HkO82EDPSjisalMZqjqg6swUepM4XvR2t4/EAjDJ9mp8AQQ1U+Ln4f4R5zmG0MXXrNmrVHdurMWPzufKV+0X+lerl32wJbKMXh7/5yfW9pksNtOlU/wAOrTf911b6GeN/0nLMfAH5mVqWKqU+F1OhBFwfWNPq9g1cdbgjsOq5PoWEjhdo06hKq3vAXKEFXA6lGsbd/CeYtn77Y6wP2l9NLMQxt3Fh7vrNw2X2kpWIFWu1J0+CqxDUw3S6IHp311uQQLEERqMd2ia1udvcMWppvlFen8QUgq6n4alNgbMp7uBmyyypERAREQEREBERAREQEREBERAREQEREBES3x+OWihdjoPUnkBAsd4turhaFSqSBkGl+bW0UAc+E88bY2s9Wq1es6q7nNY5ne3IBOQ4cRM72g72VKp95rsWPs6Y+FRe17feN+Z428pqWD2K2VnYXe9yznQCx5czMOut8unjn6ptqbVJS6uGt1NO/wDLxmstimYnWw56cBM1W2W9U3CWsbCwtfxtyEpVdj5FYcbL+Ovh4RLItZaxVSqDaxI89f6SdqwNgpNzoONtesfYiELW7uHfaWtF8rLccGB68xymk8sr4V8uUfFqdCLHT15yZ6bKB7vu8zY2PiJa4xj7Rh0JHoSPwlenijbK2oNr6DyP998lR0Ds62nUOJw6pZW/SnNqp0Rmy9CLrw16czPQezNsJWVbMuYgFlBvlJHA9J5Mw20atEq1Niunu25WFribX2cbWcYsZSQ4ViUNQqXPP2Z5vYkgG97c7xuIsel4mK2DtcV0BuG0uGtYkcDmX7rg6EeB4ETKyypERAREQEREBERAREQEREBERAREQE512jbfIPsFNidGPTNrlH8IufEDrNz3h2yuFw71m1sLKOrH4R/fIGefcfvC1SqS1ySGdj+8bKo8Tc+ky+S/jb4udusJj2NSsTrobLbkBYD5W8zNlwC0wop3zW46aswGug5CYWnh2ZwVHxmy+C6sfAA/Lum7bE3dalh8wUnE1V91f1FvcZuYvxPDpOfquzjli8c6JYBRcqVAuON7tfuv9BLGpswVFstrtxAHLjbXxFzM9V3PrBPh99tCeep1PpeXmB2etNbKt+PvE8+duvDU8JTcafRqe0tjIlNadszHWw0udL+Cj8Zpe1Nk5GHC5I0HfOo43ZjuSyl7Hi5YKp8AouR3fOas2yEFUZszHN32487nXS/Oacd4p38csafidmMHI56Dzy3Y/IxicFlcKRpe3oAPrebhWpqj3YahKlQ+LE5R9B6yz2pggXUDjzPeRr6C/wA5rO3NeFg6gZQ2obNlPRuXkdPMSoQLLWXR0s2mlrfEv4yltFSVpjw+l/wAlDB1Dcj9YfUH/bzlop1HdtwdtZqtBhoMSrEjl7Smpz2/eGVvKdLnDexnEFquHpHhTNaoPOmUI+Y9J3KX5ZdEREsqREQEREBERAREQEREBERAREQNA7W8WRQVAL6M58AQo+bW85xxsL7tz8b3v00HDuVRznYu1ipkpq2hLo9PXl79J83+kic83S2UMRXVHW6AFmvzHIHuLGc/fuur4p4ZvczYwC/aGHuZfZ0rj7n3qlv2zfy8ZsTbxUaLWIsep0v0teZTHKadK1NAzAWVeA0Gl+gmr4LZWNxFRlxRwy09bBqQsVsLZTnvfNe4PADjrM5ztdF6ya2WhtvD1wQlRWa18oIDeGsx6bNOfNUN2b7o+FBxCr17zz7tJrdXdkUKwKqBc6MjkqeVsp1X1PGbRssO+ZiCeQPAKL6gdT3xc052TUtbBltBNV23sDITUOlr6/34zcMXtFaYY3GmnpOf7x70VNctmHQi4OnKPrvpP3z20va+OPtSxPEW8hoB6mXtCuPdJ53HqLX9DMBtbFFyGyZOOmvA9POZBT7qkfqi3pqZpmRjLtqnjq1yf3j82/KUcPTsUPcT6XP0tLfGMQbcr3lZK2YMBxy29RY/lLyMunVOxSn/ANZUPIUmI7szDnO1zhfYzjrY0DlUpMv43/0zukvz6Y9eyIiWVIiICIiAiIgIiICIiAiIgIiUMXSdlsj5G6lQw8xp9YHMO0wmozVWayU2FFE/WIuXb1BH+0tuzTBkpUrsNajWH7qafUmXO++6GINNaj1RUCtlsqZFGYmx4kkkmZzYOEFGmtMfdAH5/Ocnft3/ABfx8M4Kd5TxNAWsJUV9JS1lpcVysAuxD7XMfh8x8ucylbEBFNrDjKuJrATVt79plKVgbFtLjvlP+N5L15rTN4tpG7nOQqljbrrMfuf9oxuICLZUs5LFA2XLa2cfdBJsNesuK+F9oB1uD+c3rYFZkpWQ5eosLE983mT2x7lvqtV27scowpYlEub5KifCbcrHUHumC+w5dLdwNraTZt7MRVqOMwBAII8RwtMficJZQTIqJueWjbdpBWH7TN6aAD1vLOkbVT0It5/2PnLneeper+6B6kmWLPoDzP4X/OXnpj1fLonZjiz/APoYa3NsvTiNfpPRU87diWB9rj1Y6imGqegsPmVnomTGXRERLKkREBERAREQEREBERAREQERECw24oNBwwvwt45gR85q6GxtNg3jqe4o6sPkDMNVpcDOb5f5O7/z+OV3TbSWmIc342Eqi9tNJbVUNpn5ayzVLBY6lVz2YNluD3EciJpe+dYaAEG2s2fGUfaUW9m2Urpccus51iNn1VqNnJYHhca38b8Jbn/a/wBp5xWwVQEDrNt2TUsLfOarsnZT58xFhNnX3BL2/wBKfXx5Q2lhAxueU1na+K5CZfH7S0tNL29jbKep09YkUsyNbr0/b1WA5k2/hElwezDUdF6mxNibA8TYdBf0l7sbZT1HVUBLlgAANSTccPG09BbpdmtHD06TVFBrL7zcwTobX5gEX/szVy9ZJ5WnZHuQ2CovVqi1SqbKCLMtMai45EnW3cJ0GIl2NIiICIiAiIgIiICIiAiIgIiICIiBjdv0c1EkfdIby4H6zXhUvNxdLgg8CLes0p0KsynipI9Jz/NP11/BdmJsQqv8Q+ZmKfDKCTSqFSDqL3HoeMyYXXrMXtPBrmBFwR07+cwdvNz0xx2/lYo65AxtmHAn8POY/aZCnNe9+A8JR2lhzndmbMAMoHAWtMaxGQHXNYjVmaw7rzSSVHdnuRn8Fj19l33lpjtpaWEwiYkgWElLdZeTGX21Uq1bzBY7Dl6lun17pf47F5FJ4nQKOrHgPX6Sbc3dOtVxL0uLqAzX1tmy306+/wDWXY99Y3Tsn3YC1VruNVLZTpYjKw053uD6TsMxewtiph6KU01C3YHvbjMpNOZkcvV2kRElUiIgIiICIiAiIgIiICIiAiIgIgmavje0TCrWGHpZ8VW/Uw6ipa3HM5IUW566QNomtbdpBa1/1xfzGks9597a65KGEpfp3UOzVMuWipJALFSQWJBsATwMxGxsRWxFIO9Q1Gu1qhAAKhjYqB908R3GYfJ1L4dPw8Wf5L77RlJBmO2pXAViTy/CZoYSmqXazMeo1/pOe7X29TNarRU6K1gRqOAuL9xvM/q7J3EutSkCfEzHYtuQk1TaAVAgMxVXFyZGfXUXQlOpXAlr7djoBaTWsO+XV9stu/swtisJUqJemajsoJsGamNL/wAVhOkdme71Smr4qtcVcRUqMwP6ptlI8wfK00LE720FoYKg6ZPZ5mWspze8HIqq6Wv8WU3B8p2vYu1UxFJalN0dSOKNcX6W5HuM05jk7ur4C0jES7MiIgIiICIiAiIgIiICIlHF4xKSl6jqiDizMFUeJMCtE5ztztxwVElaIfEEc1slPydtT5CaJtvt1xlW4oKmHXuHtH/mbT0WE5XfqlUKCzEKBxJNgPEmaZvD2vYDC3UVDXcfdo2Yeb3y+hM877T29XrsTWrVKhPEu7N8ibCWRMLTlvG+naxiccSiE0KHD2aNqw/7jixbw4d3OTdjm0Qm0lU8KqVEHjYMP/WaJadb7M+zdktjMSLNa9OmeK3Hxv8AtWOg5cTrwr1cXkdCxGCFVqwvpUuuYGxy5Amh9ZTxeKpYWmFWwCgKAOiiwHoJZbQ2t7Esb+6qmwHEk/7TH7P2a9Q+1xHPVaZ+r/l6zm9OiRSrvVxZub06Poz9w6L3+nWWG0N16LEnIqnjdRl9bcZsuJGmkw+PqEqbaHlK75aZrTsZstUP9ZYvTEyGJRrksbywqHlNpWeKdNJEC5AlUJaUKtYIC54IC3pqIT6jV948cCVQH4HxDfz1P/n5ytunvriMBWFWi9uTKblHHR15/UTXHckkniSSfPWQVpvHFb5egd2f+IKnWqrSxNEUgxA9ojllW/NlIva/QmdZw2LSouam6up5qwYeoniam9jeZjY+8tfDP7SjVem3VWIv3EcCO4wh7HicH3X/AOIKqGC4ymtROBemMjjvK/C3hpOpbA7R8DjGCUq4FQ8EcFGPcL6Me4EwY2aIiEEREBERASBNpGcW7Xu0dzUbA4diqpdazg2LNzpg/qjn1OnLUmTVbfXtwKu1HAgaHKa7C9/8tDpbvPpOTbW2/iMS2avVeqf2mJA8BwHlLF35ynUPzhfMTmSIZNTaSPoZKU7LeS0kYsFALEkAAAkkngABxMmJnWexndlcr46ot2uadK/Kw99x33OW/cZW3ItJtVez7sv9ky4nGAZxYpS0OU8Qz8iw5Dl48N72xtb2a2HE8Jf1hyUXM1ba+EZ6g1AI5GYWt+eWCxG2af2lEdxmulTKdQVFRQR3HKWbvyGbtiQZzGv2X1q1d61TEouZswyKzEDkPetaw05zoa4xgoBsxAALcL2Fr25XkdQ86mI0mHxtK500+kylHEiojMBYqSpHQjX0sQfOYmqxN5ni8a1tFH10ExdOhrNorUCb6fKYfEYfLxl+airMpNR3u2oP8FT3v+C/jMtt/eEUlKp8Z0v0/rNEdiSSdSdTN+Z+uf5Os8JZAyMWmjnQEmvIRaEpkMuKWKKkEHhLcCREJdY3d7dMXRVVrBcQoAHvXV9P2xx8SDOi7r9s+ExRyVf+mflnYGmf/JYW8wPGeZM3KXWGqESDHtFWBFxqDreRnKeyntNSoiYPEsFdcqUn4BgBZUbow0APPx49WhUiIgYfezeNMDhXrudQLIvNnPwqPPU9wM8oYzFFnLMbliST1JNyfUzcO03fVsdimysfYUiUpDkQNC/ixF/CwmkVxDSTEzG4lGk2YW6Sem2koUjZyOusJVaRk1SU7ayq3CSMhu9sV8XiKeHTi51PJVGrMfAT0hs/ZyYajTw9IWWmoUDn3k9STcnxmn9l25v2Sj9oqD9NUUcfuKbEIO/gT5DlN8RfWYddbW/MxNmyKT3es1PaeYvnZbCbYtO/GW+1lQJqLnpKpnTTX26q2VjaW1fePpaWeNSm7lalOm4BuLrw8JQr7KojVaeTvUn6G4kniNl3TxAqUKza39qb9PgW1vKXFKhcTm+7+9zbPxVTC1nz0HYEOdCuYaEgcuR8Lzp+AxKFRYg31Fjp4i0p1Mq3N30pJgNdZoHaHtcUTkX4iPQfnOh7e23RwtE1azhABoPvMeQVeJM887xbdbFV2qEWBOi3vYd55mW452q99yRjsRWLG5lEyJMgJ0uS+QCRkZKxhAokwEJJrQkMAQJF+kJQRecrI9pKJDnAvaGKsRbSeieyrtFXG0hh6zWxNNdCT/iqPvD9sDiPPrbzYDL7Zm03o1FqU2KuhDKwNiCOBBkFmvZETz9/z0xvSl/J/WIVyua1Xlu1U9NJUZryUmGiFPn6yjXNnBkw0MkxXIwiq7TcOzvdM4zEBnH6GkQWPJjxCfie7xmO3O3LrY43HuUlIDVCP9KD7zfTnO97A2FTwlFaVMWC+p6ljzJmXff5G3HH7WTpp6CVlEkQ28ZLe8zi1qs9e2g1Mt2w2ce9KtwJidr7xJSU63PICWRN/GqbybOUVbqxQ31sAw9DKC0lI/xeXNP6zG7V20ajFqhy68L8PGYTEby0lGr6eB+kmRfqxqG9lF0xdQVCGNwQVvlKke7a/DT53l9u52gYjB03pplYMPdLC5Q9VPG3dwmE23tM16zVOR0HgNB+fnLC81z+3LesvhebR2rUrualV2djzJv6dJaXkLxLKajIiSxAmvJYkRAqCDIXgwsmUSbnIU5GEonpFpKkmJgQYyZWkokDAre0kJTvEIVe6QvJW74zQlKzS6w9EEAnyEp0qPMy5DSCPQu52Hprg8P7PRfZofEkXYnvvebEi3nP+yDaHtMI1O/vUnIH7re8PK+adBzhRc6TmzK6rdAoHE3lOpVExe0NvIutxMPi970A+IeslTGbx+LsNTNK3g21RpAu5uRymH29v4ovZvLn5TnO1trvXa7cOQ/Pvl+eNL3itt/eFsRWLj3F4Ko0sO89ZhqlQnib+JvDNJDNcxz26gTIQZCFEYkIgRvIyWRgRkRIRJE4kZKJG8LJ1MO0LKbnWE1VWRJlMtIAwaqAwZAmwkFHMwJryEmiEv/Z"/>
          <p:cNvSpPr>
            <a:spLocks noChangeAspect="1" noChangeArrowheads="1"/>
          </p:cNvSpPr>
          <p:nvPr/>
        </p:nvSpPr>
        <p:spPr bwMode="auto">
          <a:xfrm>
            <a:off x="307975" y="-1423988"/>
            <a:ext cx="3305175" cy="32956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Cloud Callout 6"/>
          <p:cNvSpPr/>
          <p:nvPr/>
        </p:nvSpPr>
        <p:spPr>
          <a:xfrm>
            <a:off x="4932040" y="1296959"/>
            <a:ext cx="3168352" cy="1512168"/>
          </a:xfrm>
          <a:prstGeom prst="cloudCallout">
            <a:avLst>
              <a:gd name="adj1" fmla="val -49961"/>
              <a:gd name="adj2" fmla="val 7817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0" dirty="0" smtClean="0">
                <a:latin typeface="Arial" panose="020B0604020202020204" pitchFamily="34" charset="0"/>
                <a:cs typeface="Arial" panose="020B0604020202020204" pitchFamily="34" charset="0"/>
              </a:rPr>
              <a:t>?</a:t>
            </a:r>
            <a:endParaRPr lang="en-GB" sz="6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08192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4008" y="0"/>
            <a:ext cx="3528392" cy="571500"/>
          </a:xfrm>
        </p:spPr>
        <p:txBody>
          <a:bodyPr>
            <a:normAutofit/>
          </a:bodyPr>
          <a:lstStyle/>
          <a:p>
            <a:pPr algn="ctr"/>
            <a:r>
              <a:rPr lang="en-GB" sz="2000" dirty="0" smtClean="0">
                <a:solidFill>
                  <a:schemeClr val="tx1"/>
                </a:solidFill>
              </a:rPr>
              <a:t>Student Satisfaction</a:t>
            </a:r>
            <a:endParaRPr lang="en-GB" sz="2000" dirty="0">
              <a:solidFill>
                <a:schemeClr val="tx1"/>
              </a:solidFill>
            </a:endParaRPr>
          </a:p>
        </p:txBody>
      </p:sp>
      <p:sp>
        <p:nvSpPr>
          <p:cNvPr id="5" name="AutoShape 2" descr="data:image/jpeg;base64,/9j/4AAQSkZJRgABAQAAAQABAAD/2wCEAAkGBhQSERUSExQWFBQUFxQUGBYXFBQVFhgYFRQXFRUWFRQXHCYfFxkjGhUUHy8gJCcpLSwsFh4xNTAqNSYrLCkBCQoKDgwOGg8PGiwkHxwsLCwsKSwsLCwsKSksKSwpKSwpLCwsLCwsKSkpKSksKSwsLCwpKSksLCksLCksLCkpLP/AABEIAOAA4QMBIgACEQEDEQH/xAAcAAEAAAcBAAAAAAAAAAAAAAAAAQIDBAUGBwj/xABCEAACAQIDBQUFBAgEBwEAAAABAgADEQQSIQUGMUFRB2FxgZETIjKhsRRCwdEjUmJygpLh8DNzovEIFyRjg7LiFf/EABgBAQADAQAAAAAAAAAAAAAAAAABAgME/8QAIhEBAQEBAAIDAAIDAQAAAAAAAAERAiExAxJBMlEiYXEE/9oADAMBAAIRAxEAPwDuMREBERAREQEREBERAREQEREBERAREQEREBERAREQEREBERAREQEREBERAREQEREBERAREQERMDvTvphsAmasxLH4aaDNUb+HkO82EDPSjisalMZqjqg6swUepM4XvR2t4/EAjDJ9mp8AQQ1U+Ln4f4R5zmG0MXXrNmrVHdurMWPzufKV+0X+lerl32wJbKMXh7/5yfW9pksNtOlU/wAOrTf911b6GeN/0nLMfAH5mVqWKqU+F1OhBFwfWNPq9g1cdbgjsOq5PoWEjhdo06hKq3vAXKEFXA6lGsbd/CeYtn77Y6wP2l9NLMQxt3Fh7vrNw2X2kpWIFWu1J0+CqxDUw3S6IHp311uQQLEERqMd2ia1udvcMWppvlFen8QUgq6n4alNgbMp7uBmyyypERAREQEREBERAREQEREBERAREQEREBES3x+OWihdjoPUnkBAsd4turhaFSqSBkGl+bW0UAc+E88bY2s9Wq1es6q7nNY5ne3IBOQ4cRM72g72VKp95rsWPs6Y+FRe17feN+Z428pqWD2K2VnYXe9yznQCx5czMOut8unjn6ptqbVJS6uGt1NO/wDLxmstimYnWw56cBM1W2W9U3CWsbCwtfxtyEpVdj5FYcbL+Ovh4RLItZaxVSqDaxI89f6SdqwNgpNzoONtesfYiELW7uHfaWtF8rLccGB68xymk8sr4V8uUfFqdCLHT15yZ6bKB7vu8zY2PiJa4xj7Rh0JHoSPwlenijbK2oNr6DyP998lR0Ds62nUOJw6pZW/SnNqp0Rmy9CLrw16czPQezNsJWVbMuYgFlBvlJHA9J5Mw20atEq1Niunu25WFribX2cbWcYsZSQ4ViUNQqXPP2Z5vYkgG97c7xuIsel4mK2DtcV0BuG0uGtYkcDmX7rg6EeB4ETKyypERAREQEREBERAREQEREBERAREQE512jbfIPsFNidGPTNrlH8IufEDrNz3h2yuFw71m1sLKOrH4R/fIGefcfvC1SqS1ySGdj+8bKo8Tc+ky+S/jb4udusJj2NSsTrobLbkBYD5W8zNlwC0wop3zW46aswGug5CYWnh2ZwVHxmy+C6sfAA/Lum7bE3dalh8wUnE1V91f1FvcZuYvxPDpOfquzjli8c6JYBRcqVAuON7tfuv9BLGpswVFstrtxAHLjbXxFzM9V3PrBPh99tCeep1PpeXmB2etNbKt+PvE8+duvDU8JTcafRqe0tjIlNadszHWw0udL+Cj8Zpe1Nk5GHC5I0HfOo43ZjuSyl7Hi5YKp8AouR3fOas2yEFUZszHN32487nXS/Oacd4p38csafidmMHI56Dzy3Y/IxicFlcKRpe3oAPrebhWpqj3YahKlQ+LE5R9B6yz2pggXUDjzPeRr6C/wA5rO3NeFg6gZQ2obNlPRuXkdPMSoQLLWXR0s2mlrfEv4yltFSVpjw+l/wAlDB1Dcj9YfUH/bzlop1HdtwdtZqtBhoMSrEjl7Smpz2/eGVvKdLnDexnEFquHpHhTNaoPOmUI+Y9J3KX5ZdEREsqREQEREBERAREQEREBERAREQNA7W8WRQVAL6M58AQo+bW85xxsL7tz8b3v00HDuVRznYu1ipkpq2hLo9PXl79J83+kic83S2UMRXVHW6AFmvzHIHuLGc/fuur4p4ZvczYwC/aGHuZfZ0rj7n3qlv2zfy8ZsTbxUaLWIsep0v0teZTHKadK1NAzAWVeA0Gl+gmr4LZWNxFRlxRwy09bBqQsVsLZTnvfNe4PADjrM5ztdF6ya2WhtvD1wQlRWa18oIDeGsx6bNOfNUN2b7o+FBxCr17zz7tJrdXdkUKwKqBc6MjkqeVsp1X1PGbRssO+ZiCeQPAKL6gdT3xc052TUtbBltBNV23sDITUOlr6/34zcMXtFaYY3GmnpOf7x70VNctmHQi4OnKPrvpP3z20va+OPtSxPEW8hoB6mXtCuPdJ53HqLX9DMBtbFFyGyZOOmvA9POZBT7qkfqi3pqZpmRjLtqnjq1yf3j82/KUcPTsUPcT6XP0tLfGMQbcr3lZK2YMBxy29RY/lLyMunVOxSn/ANZUPIUmI7szDnO1zhfYzjrY0DlUpMv43/0zukvz6Y9eyIiWVIiICIiAiIgIiICIiAiIgIiUMXSdlsj5G6lQw8xp9YHMO0wmozVWayU2FFE/WIuXb1BH+0tuzTBkpUrsNajWH7qafUmXO++6GINNaj1RUCtlsqZFGYmx4kkkmZzYOEFGmtMfdAH5/Ocnft3/ABfx8M4Kd5TxNAWsJUV9JS1lpcVysAuxD7XMfh8x8ucylbEBFNrDjKuJrATVt79plKVgbFtLjvlP+N5L15rTN4tpG7nOQqljbrrMfuf9oxuICLZUs5LFA2XLa2cfdBJsNesuK+F9oB1uD+c3rYFZkpWQ5eosLE983mT2x7lvqtV27scowpYlEub5KifCbcrHUHumC+w5dLdwNraTZt7MRVqOMwBAII8RwtMficJZQTIqJueWjbdpBWH7TN6aAD1vLOkbVT0It5/2PnLneeper+6B6kmWLPoDzP4X/OXnpj1fLonZjiz/APoYa3NsvTiNfpPRU87diWB9rj1Y6imGqegsPmVnomTGXRERLKkREBERAREQEREBERAREQERECw24oNBwwvwt45gR85q6GxtNg3jqe4o6sPkDMNVpcDOb5f5O7/z+OV3TbSWmIc342Eqi9tNJbVUNpn5ayzVLBY6lVz2YNluD3EciJpe+dYaAEG2s2fGUfaUW9m2Urpccus51iNn1VqNnJYHhca38b8Jbn/a/wBp5xWwVQEDrNt2TUsLfOarsnZT58xFhNnX3BL2/wBKfXx5Q2lhAxueU1na+K5CZfH7S0tNL29jbKep09YkUsyNbr0/b1WA5k2/hElwezDUdF6mxNibA8TYdBf0l7sbZT1HVUBLlgAANSTccPG09BbpdmtHD06TVFBrL7zcwTobX5gEX/szVy9ZJ5WnZHuQ2CovVqi1SqbKCLMtMai45EnW3cJ0GIl2NIiICIiAiIgIiICIiAiIgIiICIiBjdv0c1EkfdIby4H6zXhUvNxdLgg8CLes0p0KsynipI9Jz/NP11/BdmJsQqv8Q+ZmKfDKCTSqFSDqL3HoeMyYXXrMXtPBrmBFwR07+cwdvNz0xx2/lYo65AxtmHAn8POY/aZCnNe9+A8JR2lhzndmbMAMoHAWtMaxGQHXNYjVmaw7rzSSVHdnuRn8Fj19l33lpjtpaWEwiYkgWElLdZeTGX21Uq1bzBY7Dl6lun17pf47F5FJ4nQKOrHgPX6Sbc3dOtVxL0uLqAzX1tmy306+/wDWXY99Y3Tsn3YC1VruNVLZTpYjKw053uD6TsMxewtiph6KU01C3YHvbjMpNOZkcvV2kRElUiIgIiICIiAiIgIiICIiAiIgIgmavje0TCrWGHpZ8VW/Uw6ipa3HM5IUW566QNomtbdpBa1/1xfzGks9597a65KGEpfp3UOzVMuWipJALFSQWJBsATwMxGxsRWxFIO9Q1Gu1qhAAKhjYqB908R3GYfJ1L4dPw8Wf5L77RlJBmO2pXAViTy/CZoYSmqXazMeo1/pOe7X29TNarRU6K1gRqOAuL9xvM/q7J3EutSkCfEzHYtuQk1TaAVAgMxVXFyZGfXUXQlOpXAlr7djoBaTWsO+XV9stu/swtisJUqJemajsoJsGamNL/wAVhOkdme71Smr4qtcVcRUqMwP6ptlI8wfK00LE720FoYKg6ZPZ5mWspze8HIqq6Wv8WU3B8p2vYu1UxFJalN0dSOKNcX6W5HuM05jk7ur4C0jES7MiIgIiICIiAiIgIiICIlHF4xKSl6jqiDizMFUeJMCtE5ztztxwVElaIfEEc1slPydtT5CaJtvt1xlW4oKmHXuHtH/mbT0WE5XfqlUKCzEKBxJNgPEmaZvD2vYDC3UVDXcfdo2Yeb3y+hM877T29XrsTWrVKhPEu7N8ibCWRMLTlvG+naxiccSiE0KHD2aNqw/7jixbw4d3OTdjm0Qm0lU8KqVEHjYMP/WaJadb7M+zdktjMSLNa9OmeK3Hxv8AtWOg5cTrwr1cXkdCxGCFVqwvpUuuYGxy5Amh9ZTxeKpYWmFWwCgKAOiiwHoJZbQ2t7Esb+6qmwHEk/7TH7P2a9Q+1xHPVaZ+r/l6zm9OiRSrvVxZub06Poz9w6L3+nWWG0N16LEnIqnjdRl9bcZsuJGmkw+PqEqbaHlK75aZrTsZstUP9ZYvTEyGJRrksbywqHlNpWeKdNJEC5AlUJaUKtYIC54IC3pqIT6jV948cCVQH4HxDfz1P/n5ytunvriMBWFWi9uTKblHHR15/UTXHckkniSSfPWQVpvHFb5egd2f+IKnWqrSxNEUgxA9ojllW/NlIva/QmdZw2LSouam6up5qwYeoniam9jeZjY+8tfDP7SjVem3VWIv3EcCO4wh7HicH3X/AOIKqGC4ymtROBemMjjvK/C3hpOpbA7R8DjGCUq4FQ8EcFGPcL6Me4EwY2aIiEEREBERASBNpGcW7Xu0dzUbA4diqpdazg2LNzpg/qjn1OnLUmTVbfXtwKu1HAgaHKa7C9/8tDpbvPpOTbW2/iMS2avVeqf2mJA8BwHlLF35ynUPzhfMTmSIZNTaSPoZKU7LeS0kYsFALEkAAAkkngABxMmJnWexndlcr46ot2uadK/Kw99x33OW/cZW3ItJtVez7sv9ky4nGAZxYpS0OU8Qz8iw5Dl48N72xtb2a2HE8Jf1hyUXM1ba+EZ6g1AI5GYWt+eWCxG2af2lEdxmulTKdQVFRQR3HKWbvyGbtiQZzGv2X1q1d61TEouZswyKzEDkPetaw05zoa4xgoBsxAALcL2Fr25XkdQ86mI0mHxtK500+kylHEiojMBYqSpHQjX0sQfOYmqxN5ni8a1tFH10ExdOhrNorUCb6fKYfEYfLxl+airMpNR3u2oP8FT3v+C/jMtt/eEUlKp8Z0v0/rNEdiSSdSdTN+Z+uf5Os8JZAyMWmjnQEmvIRaEpkMuKWKKkEHhLcCREJdY3d7dMXRVVrBcQoAHvXV9P2xx8SDOi7r9s+ExRyVf+mflnYGmf/JYW8wPGeZM3KXWGqESDHtFWBFxqDreRnKeyntNSoiYPEsFdcqUn4BgBZUbow0APPx49WhUiIgYfezeNMDhXrudQLIvNnPwqPPU9wM8oYzFFnLMbliST1JNyfUzcO03fVsdimysfYUiUpDkQNC/ixF/CwmkVxDSTEzG4lGk2YW6Sem2koUjZyOusJVaRk1SU7ayq3CSMhu9sV8XiKeHTi51PJVGrMfAT0hs/ZyYajTw9IWWmoUDn3k9STcnxmn9l25v2Sj9oqD9NUUcfuKbEIO/gT5DlN8RfWYddbW/MxNmyKT3es1PaeYvnZbCbYtO/GW+1lQJqLnpKpnTTX26q2VjaW1fePpaWeNSm7lalOm4BuLrw8JQr7KojVaeTvUn6G4kniNl3TxAqUKza39qb9PgW1vKXFKhcTm+7+9zbPxVTC1nz0HYEOdCuYaEgcuR8Lzp+AxKFRYg31Fjp4i0p1Mq3N30pJgNdZoHaHtcUTkX4iPQfnOh7e23RwtE1azhABoPvMeQVeJM887xbdbFV2qEWBOi3vYd55mW452q99yRjsRWLG5lEyJMgJ0uS+QCRkZKxhAokwEJJrQkMAQJF+kJQRecrI9pKJDnAvaGKsRbSeieyrtFXG0hh6zWxNNdCT/iqPvD9sDiPPrbzYDL7Zm03o1FqU2KuhDKwNiCOBBkFmvZETz9/z0xvSl/J/WIVyua1Xlu1U9NJUZryUmGiFPn6yjXNnBkw0MkxXIwiq7TcOzvdM4zEBnH6GkQWPJjxCfie7xmO3O3LrY43HuUlIDVCP9KD7zfTnO97A2FTwlFaVMWC+p6ljzJmXff5G3HH7WTpp6CVlEkQ28ZLe8zi1qs9e2g1Mt2w2ce9KtwJidr7xJSU63PICWRN/GqbybOUVbqxQ31sAw9DKC0lI/xeXNP6zG7V20ajFqhy68L8PGYTEby0lGr6eB+kmRfqxqG9lF0xdQVCGNwQVvlKke7a/DT53l9u52gYjB03pplYMPdLC5Q9VPG3dwmE23tM16zVOR0HgNB+fnLC81z+3LesvhebR2rUrualV2djzJv6dJaXkLxLKajIiSxAmvJYkRAqCDIXgwsmUSbnIU5GEonpFpKkmJgQYyZWkokDAre0kJTvEIVe6QvJW74zQlKzS6w9EEAnyEp0qPMy5DSCPQu52Hprg8P7PRfZofEkXYnvvebEi3nP+yDaHtMI1O/vUnIH7re8PK+adBzhRc6TmzK6rdAoHE3lOpVExe0NvIutxMPi970A+IeslTGbx+LsNTNK3g21RpAu5uRymH29v4ovZvLn5TnO1trvXa7cOQ/Pvl+eNL3itt/eFsRWLj3F4Ko0sO89ZhqlQnib+JvDNJDNcxz26gTIQZCFEYkIgRvIyWRgRkRIRJE4kZKJG8LJ1MO0LKbnWE1VWRJlMtIAwaqAwZAmwkFHMwJryEmiEv/Z"/>
          <p:cNvSpPr>
            <a:spLocks noChangeAspect="1" noChangeArrowheads="1"/>
          </p:cNvSpPr>
          <p:nvPr/>
        </p:nvSpPr>
        <p:spPr bwMode="auto">
          <a:xfrm>
            <a:off x="155575" y="-1576388"/>
            <a:ext cx="3305175" cy="32956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4" descr="data:image/jpeg;base64,/9j/4AAQSkZJRgABAQAAAQABAAD/2wCEAAkGBhQSERUSExQWFBQUFxQUGBYXFBQVFhgYFRQXFRUWFRQXHCYfFxkjGhUUHy8gJCcpLSwsFh4xNTAqNSYrLCkBCQoKDgwOGg8PGiwkHxwsLCwsKSwsLCwsKSksKSwpKSwpLCwsLCwsKSkpKSksKSwsLCwpKSksLCksLCksLCkpLP/AABEIAOAA4QMBIgACEQEDEQH/xAAcAAEAAAcBAAAAAAAAAAAAAAAAAQIDBAUGBwj/xABCEAACAQIDBQUFBAgEBwEAAAABAgADEQQSIQUGMUFRB2FxgZETIjKhsRRCwdEjUmJygpLh8DNzovEIFyRjg7LiFf/EABgBAQADAQAAAAAAAAAAAAAAAAABAgME/8QAIhEBAQEBAAIDAAIDAQAAAAAAAAERAiExAxJBMlEiYXEE/9oADAMBAAIRAxEAPwDuMREBERAREQEREBERAREQEREBERAREQEREBERAREQEREBERAREQEREBERAREQEREBERAREQERMDvTvphsAmasxLH4aaDNUb+HkO82EDPSjisalMZqjqg6swUepM4XvR2t4/EAjDJ9mp8AQQ1U+Ln4f4R5zmG0MXXrNmrVHdurMWPzufKV+0X+lerl32wJbKMXh7/5yfW9pksNtOlU/wAOrTf911b6GeN/0nLMfAH5mVqWKqU+F1OhBFwfWNPq9g1cdbgjsOq5PoWEjhdo06hKq3vAXKEFXA6lGsbd/CeYtn77Y6wP2l9NLMQxt3Fh7vrNw2X2kpWIFWu1J0+CqxDUw3S6IHp311uQQLEERqMd2ia1udvcMWppvlFen8QUgq6n4alNgbMp7uBmyyypERAREQEREBERAREQEREBERAREQEREBES3x+OWihdjoPUnkBAsd4turhaFSqSBkGl+bW0UAc+E88bY2s9Wq1es6q7nNY5ne3IBOQ4cRM72g72VKp95rsWPs6Y+FRe17feN+Z428pqWD2K2VnYXe9yznQCx5czMOut8unjn6ptqbVJS6uGt1NO/wDLxmstimYnWw56cBM1W2W9U3CWsbCwtfxtyEpVdj5FYcbL+Ovh4RLItZaxVSqDaxI89f6SdqwNgpNzoONtesfYiELW7uHfaWtF8rLccGB68xymk8sr4V8uUfFqdCLHT15yZ6bKB7vu8zY2PiJa4xj7Rh0JHoSPwlenijbK2oNr6DyP998lR0Ds62nUOJw6pZW/SnNqp0Rmy9CLrw16czPQezNsJWVbMuYgFlBvlJHA9J5Mw20atEq1Niunu25WFribX2cbWcYsZSQ4ViUNQqXPP2Z5vYkgG97c7xuIsel4mK2DtcV0BuG0uGtYkcDmX7rg6EeB4ETKyypERAREQEREBERAREQEREBERAREQE512jbfIPsFNidGPTNrlH8IufEDrNz3h2yuFw71m1sLKOrH4R/fIGefcfvC1SqS1ySGdj+8bKo8Tc+ky+S/jb4udusJj2NSsTrobLbkBYD5W8zNlwC0wop3zW46aswGug5CYWnh2ZwVHxmy+C6sfAA/Lum7bE3dalh8wUnE1V91f1FvcZuYvxPDpOfquzjli8c6JYBRcqVAuON7tfuv9BLGpswVFstrtxAHLjbXxFzM9V3PrBPh99tCeep1PpeXmB2etNbKt+PvE8+duvDU8JTcafRqe0tjIlNadszHWw0udL+Cj8Zpe1Nk5GHC5I0HfOo43ZjuSyl7Hi5YKp8AouR3fOas2yEFUZszHN32487nXS/Oacd4p38csafidmMHI56Dzy3Y/IxicFlcKRpe3oAPrebhWpqj3YahKlQ+LE5R9B6yz2pggXUDjzPeRr6C/wA5rO3NeFg6gZQ2obNlPRuXkdPMSoQLLWXR0s2mlrfEv4yltFSVpjw+l/wAlDB1Dcj9YfUH/bzlop1HdtwdtZqtBhoMSrEjl7Smpz2/eGVvKdLnDexnEFquHpHhTNaoPOmUI+Y9J3KX5ZdEREsqREQEREBERAREQEREBERAREQNA7W8WRQVAL6M58AQo+bW85xxsL7tz8b3v00HDuVRznYu1ipkpq2hLo9PXl79J83+kic83S2UMRXVHW6AFmvzHIHuLGc/fuur4p4ZvczYwC/aGHuZfZ0rj7n3qlv2zfy8ZsTbxUaLWIsep0v0teZTHKadK1NAzAWVeA0Gl+gmr4LZWNxFRlxRwy09bBqQsVsLZTnvfNe4PADjrM5ztdF6ya2WhtvD1wQlRWa18oIDeGsx6bNOfNUN2b7o+FBxCr17zz7tJrdXdkUKwKqBc6MjkqeVsp1X1PGbRssO+ZiCeQPAKL6gdT3xc052TUtbBltBNV23sDITUOlr6/34zcMXtFaYY3GmnpOf7x70VNctmHQi4OnKPrvpP3z20va+OPtSxPEW8hoB6mXtCuPdJ53HqLX9DMBtbFFyGyZOOmvA9POZBT7qkfqi3pqZpmRjLtqnjq1yf3j82/KUcPTsUPcT6XP0tLfGMQbcr3lZK2YMBxy29RY/lLyMunVOxSn/ANZUPIUmI7szDnO1zhfYzjrY0DlUpMv43/0zukvz6Y9eyIiWVIiICIiAiIgIiICIiAiIgIiUMXSdlsj5G6lQw8xp9YHMO0wmozVWayU2FFE/WIuXb1BH+0tuzTBkpUrsNajWH7qafUmXO++6GINNaj1RUCtlsqZFGYmx4kkkmZzYOEFGmtMfdAH5/Ocnft3/ABfx8M4Kd5TxNAWsJUV9JS1lpcVysAuxD7XMfh8x8ucylbEBFNrDjKuJrATVt79plKVgbFtLjvlP+N5L15rTN4tpG7nOQqljbrrMfuf9oxuICLZUs5LFA2XLa2cfdBJsNesuK+F9oB1uD+c3rYFZkpWQ5eosLE983mT2x7lvqtV27scowpYlEub5KifCbcrHUHumC+w5dLdwNraTZt7MRVqOMwBAII8RwtMficJZQTIqJueWjbdpBWH7TN6aAD1vLOkbVT0It5/2PnLneeper+6B6kmWLPoDzP4X/OXnpj1fLonZjiz/APoYa3NsvTiNfpPRU87diWB9rj1Y6imGqegsPmVnomTGXRERLKkREBERAREQEREBERAREQERECw24oNBwwvwt45gR85q6GxtNg3jqe4o6sPkDMNVpcDOb5f5O7/z+OV3TbSWmIc342Eqi9tNJbVUNpn5ayzVLBY6lVz2YNluD3EciJpe+dYaAEG2s2fGUfaUW9m2Urpccus51iNn1VqNnJYHhca38b8Jbn/a/wBp5xWwVQEDrNt2TUsLfOarsnZT58xFhNnX3BL2/wBKfXx5Q2lhAxueU1na+K5CZfH7S0tNL29jbKep09YkUsyNbr0/b1WA5k2/hElwezDUdF6mxNibA8TYdBf0l7sbZT1HVUBLlgAANSTccPG09BbpdmtHD06TVFBrL7zcwTobX5gEX/szVy9ZJ5WnZHuQ2CovVqi1SqbKCLMtMai45EnW3cJ0GIl2NIiICIiAiIgIiICIiAiIgIiICIiBjdv0c1EkfdIby4H6zXhUvNxdLgg8CLes0p0KsynipI9Jz/NP11/BdmJsQqv8Q+ZmKfDKCTSqFSDqL3HoeMyYXXrMXtPBrmBFwR07+cwdvNz0xx2/lYo65AxtmHAn8POY/aZCnNe9+A8JR2lhzndmbMAMoHAWtMaxGQHXNYjVmaw7rzSSVHdnuRn8Fj19l33lpjtpaWEwiYkgWElLdZeTGX21Uq1bzBY7Dl6lun17pf47F5FJ4nQKOrHgPX6Sbc3dOtVxL0uLqAzX1tmy306+/wDWXY99Y3Tsn3YC1VruNVLZTpYjKw053uD6TsMxewtiph6KU01C3YHvbjMpNOZkcvV2kRElUiIgIiICIiAiIgIiICIiAiIgIgmavje0TCrWGHpZ8VW/Uw6ipa3HM5IUW566QNomtbdpBa1/1xfzGks9597a65KGEpfp3UOzVMuWipJALFSQWJBsATwMxGxsRWxFIO9Q1Gu1qhAAKhjYqB908R3GYfJ1L4dPw8Wf5L77RlJBmO2pXAViTy/CZoYSmqXazMeo1/pOe7X29TNarRU6K1gRqOAuL9xvM/q7J3EutSkCfEzHYtuQk1TaAVAgMxVXFyZGfXUXQlOpXAlr7djoBaTWsO+XV9stu/swtisJUqJemajsoJsGamNL/wAVhOkdme71Smr4qtcVcRUqMwP6ptlI8wfK00LE720FoYKg6ZPZ5mWspze8HIqq6Wv8WU3B8p2vYu1UxFJalN0dSOKNcX6W5HuM05jk7ur4C0jES7MiIgIiICIiAiIgIiICIlHF4xKSl6jqiDizMFUeJMCtE5ztztxwVElaIfEEc1slPydtT5CaJtvt1xlW4oKmHXuHtH/mbT0WE5XfqlUKCzEKBxJNgPEmaZvD2vYDC3UVDXcfdo2Yeb3y+hM877T29XrsTWrVKhPEu7N8ibCWRMLTlvG+naxiccSiE0KHD2aNqw/7jixbw4d3OTdjm0Qm0lU8KqVEHjYMP/WaJadb7M+zdktjMSLNa9OmeK3Hxv8AtWOg5cTrwr1cXkdCxGCFVqwvpUuuYGxy5Amh9ZTxeKpYWmFWwCgKAOiiwHoJZbQ2t7Esb+6qmwHEk/7TH7P2a9Q+1xHPVaZ+r/l6zm9OiRSrvVxZub06Poz9w6L3+nWWG0N16LEnIqnjdRl9bcZsuJGmkw+PqEqbaHlK75aZrTsZstUP9ZYvTEyGJRrksbywqHlNpWeKdNJEC5AlUJaUKtYIC54IC3pqIT6jV948cCVQH4HxDfz1P/n5ytunvriMBWFWi9uTKblHHR15/UTXHckkniSSfPWQVpvHFb5egd2f+IKnWqrSxNEUgxA9ojllW/NlIva/QmdZw2LSouam6up5qwYeoniam9jeZjY+8tfDP7SjVem3VWIv3EcCO4wh7HicH3X/AOIKqGC4ymtROBemMjjvK/C3hpOpbA7R8DjGCUq4FQ8EcFGPcL6Me4EwY2aIiEEREBERASBNpGcW7Xu0dzUbA4diqpdazg2LNzpg/qjn1OnLUmTVbfXtwKu1HAgaHKa7C9/8tDpbvPpOTbW2/iMS2avVeqf2mJA8BwHlLF35ynUPzhfMTmSIZNTaSPoZKU7LeS0kYsFALEkAAAkkngABxMmJnWexndlcr46ot2uadK/Kw99x33OW/cZW3ItJtVez7sv9ky4nGAZxYpS0OU8Qz8iw5Dl48N72xtb2a2HE8Jf1hyUXM1ba+EZ6g1AI5GYWt+eWCxG2af2lEdxmulTKdQVFRQR3HKWbvyGbtiQZzGv2X1q1d61TEouZswyKzEDkPetaw05zoa4xgoBsxAALcL2Fr25XkdQ86mI0mHxtK500+kylHEiojMBYqSpHQjX0sQfOYmqxN5ni8a1tFH10ExdOhrNorUCb6fKYfEYfLxl+airMpNR3u2oP8FT3v+C/jMtt/eEUlKp8Z0v0/rNEdiSSdSdTN+Z+uf5Os8JZAyMWmjnQEmvIRaEpkMuKWKKkEHhLcCREJdY3d7dMXRVVrBcQoAHvXV9P2xx8SDOi7r9s+ExRyVf+mflnYGmf/JYW8wPGeZM3KXWGqESDHtFWBFxqDreRnKeyntNSoiYPEsFdcqUn4BgBZUbow0APPx49WhUiIgYfezeNMDhXrudQLIvNnPwqPPU9wM8oYzFFnLMbliST1JNyfUzcO03fVsdimysfYUiUpDkQNC/ixF/CwmkVxDSTEzG4lGk2YW6Sem2koUjZyOusJVaRk1SU7ayq3CSMhu9sV8XiKeHTi51PJVGrMfAT0hs/ZyYajTw9IWWmoUDn3k9STcnxmn9l25v2Sj9oqD9NUUcfuKbEIO/gT5DlN8RfWYddbW/MxNmyKT3es1PaeYvnZbCbYtO/GW+1lQJqLnpKpnTTX26q2VjaW1fePpaWeNSm7lalOm4BuLrw8JQr7KojVaeTvUn6G4kniNl3TxAqUKza39qb9PgW1vKXFKhcTm+7+9zbPxVTC1nz0HYEOdCuYaEgcuR8Lzp+AxKFRYg31Fjp4i0p1Mq3N30pJgNdZoHaHtcUTkX4iPQfnOh7e23RwtE1azhABoPvMeQVeJM887xbdbFV2qEWBOi3vYd55mW452q99yRjsRWLG5lEyJMgJ0uS+QCRkZKxhAokwEJJrQkMAQJF+kJQRecrI9pKJDnAvaGKsRbSeieyrtFXG0hh6zWxNNdCT/iqPvD9sDiPPrbzYDL7Zm03o1FqU2KuhDKwNiCOBBkFmvZETz9/z0xvSl/J/WIVyua1Xlu1U9NJUZryUmGiFPn6yjXNnBkw0MkxXIwiq7TcOzvdM4zEBnH6GkQWPJjxCfie7xmO3O3LrY43HuUlIDVCP9KD7zfTnO97A2FTwlFaVMWC+p6ljzJmXff5G3HH7WTpp6CVlEkQ28ZLe8zi1qs9e2g1Mt2w2ce9KtwJidr7xJSU63PICWRN/GqbybOUVbqxQ31sAw9DKC0lI/xeXNP6zG7V20ajFqhy68L8PGYTEby0lGr6eB+kmRfqxqG9lF0xdQVCGNwQVvlKke7a/DT53l9u52gYjB03pplYMPdLC5Q9VPG3dwmE23tM16zVOR0HgNB+fnLC81z+3LesvhebR2rUrualV2djzJv6dJaXkLxLKajIiSxAmvJYkRAqCDIXgwsmUSbnIU5GEonpFpKkmJgQYyZWkokDAre0kJTvEIVe6QvJW74zQlKzS6w9EEAnyEp0qPMy5DSCPQu52Hprg8P7PRfZofEkXYnvvebEi3nP+yDaHtMI1O/vUnIH7re8PK+adBzhRc6TmzK6rdAoHE3lOpVExe0NvIutxMPi970A+IeslTGbx+LsNTNK3g21RpAu5uRymH29v4ovZvLn5TnO1trvXa7cOQ/Pvl+eNL3itt/eFsRWLj3F4Ko0sO89ZhqlQnib+JvDNJDNcxz26gTIQZCFEYkIgRvIyWRgRkRIRJE4kZKJG8LJ1MO0LKbnWE1VWRJlMtIAwaqAwZAmwkFHMwJryEmiEv/Z"/>
          <p:cNvSpPr>
            <a:spLocks noChangeAspect="1" noChangeArrowheads="1"/>
          </p:cNvSpPr>
          <p:nvPr/>
        </p:nvSpPr>
        <p:spPr bwMode="auto">
          <a:xfrm>
            <a:off x="307975" y="-1423988"/>
            <a:ext cx="3305175" cy="32956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Rectangle 3"/>
          <p:cNvSpPr/>
          <p:nvPr/>
        </p:nvSpPr>
        <p:spPr>
          <a:xfrm>
            <a:off x="778859" y="2564904"/>
            <a:ext cx="7704856" cy="1323439"/>
          </a:xfrm>
          <a:prstGeom prst="rect">
            <a:avLst/>
          </a:prstGeom>
        </p:spPr>
        <p:txBody>
          <a:bodyPr wrap="square">
            <a:spAutoFit/>
          </a:bodyPr>
          <a:lstStyle/>
          <a:p>
            <a:pPr algn="ctr"/>
            <a:r>
              <a:rPr lang="en-GB" sz="3200" dirty="0" smtClean="0">
                <a:solidFill>
                  <a:schemeClr val="accent4">
                    <a:lumMod val="50000"/>
                  </a:schemeClr>
                </a:solidFill>
              </a:rPr>
              <a:t>“Higher </a:t>
            </a:r>
            <a:r>
              <a:rPr lang="en-GB" sz="3200" dirty="0">
                <a:solidFill>
                  <a:schemeClr val="accent4">
                    <a:lumMod val="50000"/>
                  </a:schemeClr>
                </a:solidFill>
              </a:rPr>
              <a:t>education can be seen as a </a:t>
            </a:r>
            <a:r>
              <a:rPr lang="en-GB" sz="3200" dirty="0" smtClean="0">
                <a:solidFill>
                  <a:schemeClr val="accent4">
                    <a:lumMod val="50000"/>
                  </a:schemeClr>
                </a:solidFill>
              </a:rPr>
              <a:t>pure service” </a:t>
            </a:r>
          </a:p>
          <a:p>
            <a:pPr algn="ctr"/>
            <a:r>
              <a:rPr lang="en-GB" sz="1600" dirty="0" smtClean="0">
                <a:solidFill>
                  <a:schemeClr val="accent4">
                    <a:lumMod val="50000"/>
                  </a:schemeClr>
                </a:solidFill>
              </a:rPr>
              <a:t>(Oldfield &amp; Baron, 2000</a:t>
            </a:r>
            <a:r>
              <a:rPr lang="en-GB" sz="1600" dirty="0">
                <a:solidFill>
                  <a:schemeClr val="accent4">
                    <a:lumMod val="50000"/>
                  </a:schemeClr>
                </a:solidFill>
              </a:rPr>
              <a:t>, p. 86</a:t>
            </a:r>
            <a:r>
              <a:rPr lang="en-GB" sz="1600" dirty="0" smtClean="0">
                <a:solidFill>
                  <a:schemeClr val="accent4">
                    <a:lumMod val="50000"/>
                  </a:schemeClr>
                </a:solidFill>
              </a:rPr>
              <a:t>)</a:t>
            </a:r>
            <a:endParaRPr lang="en-GB" sz="1600" dirty="0">
              <a:solidFill>
                <a:schemeClr val="accent4">
                  <a:lumMod val="50000"/>
                </a:schemeClr>
              </a:solidFill>
            </a:endParaRPr>
          </a:p>
        </p:txBody>
      </p:sp>
      <p:sp>
        <p:nvSpPr>
          <p:cNvPr id="7" name="AutoShape 2" descr="data:image/jpeg;base64,/9j/4AAQSkZJRgABAQAAAQABAAD/2wCEAAkGBhQSEBUUEhQUFRUUGR0ZGBcYFxoaGBgXGR8aHBgYIB8gHSggGCEjHRwYHy8gIycpLS4tGx4xNTArNSY3LCkBCQoKDgwOGg8PGi8kHyQsLC4sKSwqLCksKiwsLCwsLCwtLC8sKSksLCwsLCwuKS8sLCktLCwsLCwsLCwsLCwsLP/AABEIAOAA4QMBIgACEQEDEQH/xAAcAAACAgMBAQAAAAAAAAAAAAAABwYIAQQFAwL/xABHEAACAQIFAgQDBQMJBgUFAAABAgMEEQAFEiExBgcTIkFRMmFxCBQjQoFSYpEVM0NTcoKSobEWJFSTwdEYc9LT8BdVY4Oj/8QAGgEAAwEBAQEAAAAAAAAAAAAAAAECBAMFBv/EADARAAICAQMDAgQFBQEBAAAAAAABAgMRBBIhMUFREyIyYXGBQpHB0fAFFCOhsVIk/9oADAMBAAIRAxEAPwB44MGDAAYMGDAAYMGDAAYwWxo5zncNLCZaiVYo15Zj6+wHLE2OwBOFf1D13mOYqYsopJ1ia4+8sNBZbb6C1lj52bVq4tY46Qrc/wBxZJ11d15T0FO0rMsjbhY1dNTNdl9TewZWBIBtY7bYSmbd7cxqXCwaYQWAVIl1O2+yljckm4HlC8C2InB0XWs5UUsylb6i6FEQA2ZmdgFUD1JNhziY9ORUGT1aVE1YtXLGrAQ00ZYK7eUnxGIU2Bb2P04PqQoqqX/qXYjLZ3Mq6h6krHMSp4FjZpZIBGqWIvuym53GwBNifriW9N9t6mKqSrrMxnnkS9lUkJvypuTdbltgF9Dta2FznXfutkkvTrHBGAQFIEjNe25JFtrbAAcm9/Tmp3NzmsfwoZpGZwQEgjQNYDciy6htvcHbEy09zXCUUPKLL6tsRnOO52XUxUSVUZLG1o7yEfNtF9It7/pfCczftnnUqI9SzyhyuoGZpTHvYFlGonTz5AxF8drKewKyU5dqiUSFW0q0PhDWNlJDXbTcewJBvtjMqKY8zn+Q8vwNHLu4GXz28OsgJIuAXCNb+y1iP1GO/rGKn13bjMoiQ9FP5RclV1ra1+VuD+mOYOmqr/haj/kv/wCnHZ6Gt/DMW75Fw74+hipFB1nmFK50VVQhUnUrMWGrdTqV7i4+Y5+eJrkf2gauPapiinX3X8N/4i6n/D6845z0Fi5jyPciwWDC+yTvfl1QdLu9Ox/rlsv+JSyj+8Rib5fmkU6a4ZEkX9pGDDcA+h22INsY51yh8SwVk2sGMasZxABgwYMABgwYMABgwYMABgwYMABgwYMABgwYMABgxgnEA7odzxlirHEokqJBqAa+hFvbU9iCb7gAEcEki29whKb2xAknUlBSMFnrRGUpruPFI8NWIA1EHZjtYXvybC9rKrrDv22ox5ci6Bt40iksTvuiXsBxYuCf3RiA5n1JmGcTJE7PMxPkhRbICBu2kbbC5LHgX3thq9J9kaamQT5iyyug1shIFOgABOq+72sbkkLb0OPQVNdCzc8vsiMt9BW00WY5xMqs802pran1mFDud9KlY7An0Fr47mZ9nxSlPveY0kGpSSG1F7i/wrsXXYea49dtsTDOO6888hpMjptek6fFCgqANrqvwIu2zObfL1xoZP2QqqqUz5pUEMxDMqtrkbe5Ut8KeoGnVb0tbft60ly2oLx1YsEi6S7OZYgEhb76b/EzKYgQfRUNj6Ahi3r72wxaSgjiQJEixoOFRQqj9BtjQ6c6TpqGPRTRLGDyeWY+5Y7n/THXx5dtkpvlt/UtLBi2M4MGOQzBGC2M4MAHjUUiyKVdVdTyrAMDbcbHbnfEO6l7QZfVqxEQglP9JD5d99yvwNud9gT7jE3wYuM5QeYvAFf88+z7VIb0s0c6+zfhv/1U/wARzxiLUWYZlkczKVkgLghkYAo4tbUp3UkXBDKeQL3GxtTjQznI4KuLwqiJJU50sL2NiNQ9VNibEWIvjZHXSa22LKJ2+BP9Kd/dLiOtQmP0mFvEXb86qoV99rqF2/LfDmy/MY541lhdZI33VlIKn05+txhOdYdgOZMuf/8ATIfl+V/cn0b35HGIN0p1pWZNUNGyvpB/EppCVFyB5hf4GtbzAbj3xcqKro7qXz4FlrqWlwY4fSvV1PmEPi076gLBkNw8bEX0sP8AqLg+hOO2DjzmmnhlmcGDBhAGDBgwAGDBgwAGDBgwAGMMcZwue7HcxaGEwU7D73INrWPgqfzn94j4R+p2G9whKctsQzg1euu9UNMJYaUmSoUshJjOiN11Kb6rayHAG1xY3ueCvelu21bnEpqql2SKVizTPu8noQi+21gdlFtr2tjp9oO2a1h++1fmhDnRGd/FcHdm90B2t+Ygg7CzP1VtjbOyOm9lXXu/2IxnqRnobI6CnjdKDQSjGKZ73lMibMHNgQQbm1gN9hjd6l6WirljScuYkbU0asVWQ2socjcqLk2BFzb2xs5PkEVN4vhAjx5Xme5v55LavS9ri9vS59Nh0sYnJuW7JZq0GWRQIEhjSNB+VFCj+AxsjGcGIAMGDBgAMGDBgAMGDBgAMGDBgAMGDBgADiPdXdEU2Yx6KhPMB5JV2kT6H1HrpOx9sSHBhxk4vKAq/wBR9J1+RVCyxyMFJtHURXAb10MPQm19DXBt62wze2Hd5asJT1jhapnIQhNKOtgVBI2VviAGwOkepsWPm+Vx1MLwzIHjkFmU+o/6EGxBG4IBxWTqXp6bJczVlUskUgkgd1JSQKQygkWuRwwFuPYg49OEo6uLjNe7s/JD9paa+M3wp+3PdZsw8WnqGigqGuYXVRoNwAFCs12cN5gL+YfTftdFJnMVQ8dd4U9OGZRNcLJwGV1AFmU7KQbEG+/lscMqZQbUuGv5wVkn2DGFxnHEYYMGDAAYMGMHABCe6PcAZbTWjINTKCIltcLa2qRvkPT3Nhxeyz7S9CDM55aytLSor8Nv40p3YsfULdbj1JA4FjMO4HaupzKsjkNQix6XB/D/AJpQQUUebVKWLMSSQBY2tcAzvpTp9aGkhpkNxGti1ranO7va5tqYk2ubXtjarIV04g/c+vyJw2zp01MsaKiKFVRYAbAAY9cGDGIoMGDBgAMGDBgAMGPOWYKCSQFAuSTYAe5PpiBdR97KCl8sbmpffyw/CPYlz5edvLc/L3uEJTeIrIdBgFsfJlHF8Vr6l7pZhmUvh0/iwob2hgLl22N9TKAz7X2AC7Xt640P9kM4qzGzQ1khXaNpSw0AHaxkI0C/0xsWiaXvkkTu8FpNeMg4VnRVPmOXxtNm9YEpo1No5JFkfVvYarE8XIVWJJCi3pjhL9oxxI16RWiu2i0hR9N/Lq2YXtzb14xwWmnJtQ5x4HkeBOANhTz94aDMIHp3mqaBpRp8UKDp3W/mW9gdwSQNr7jEg7ZdOvTRu/8AKDVsMm8djdBckudyx1X9mA5uL4iVLgsy4DJOcGMXxnHIYYMGDAAY1MyyqGoTw54o5UvfTIistxwbEWv88beDABWDuT0a+VVweG4hdvEgbnQVIOjcm5Q255Fvnh25J1g+Y5W81EUWqCEaG3CTAfCRcbN+Uk23F72Ix1+rulIcwpjBODa+pWU2ZHsQHHobAnY7WJwgsrzCp6ezRo31MlwHQXCzxG+l1vtcbkH0IZb2vj00/wC6rS/HH/aI+Fjd7d9aT1Dy0denhVtPuwC2V4/KA+xK3ufTYgqV9bTvCo65qvu89HndNqaPaOoW7C8T7LdbjSVJYWPDhLi4w04JgyhgQQRcEcEHcHGK2K4ku/8A3uUj0wYMGOIwxzM86lpqNNdVMkSm9tR3a250jlvTgeox0W+WKpdyOomrMyndidKOY4wT8KISBt6XILH5k406aj15YE3gsJlvdPLJzZKuMH/8mqL5/wBIFHpiURShgCpBB3BBuCPr64qRmvRVZTU8dRPAyQygFXupHmF11AElCR6MBiyfbnLXgyqkjfZhEGI9tZL6T8xqsfnfHTU6eFaUoSzkSeST4MI3rvvRVU+ZSRUjRGGDyEMmoPIBZyTcHytcbEfDvfE47XdxmzVJtcQjeDRcq11YSa7WuLrbQbi55xxlp7Iw3tcDyidYMcqfqqkSo+7vUQpNYHw2cK3mtpG55NxYc746aSAi4II9wcccNDPrES657iQZbGS6tLJdQI09C4cpqbhAdDe5NjYHEjzJJGhkEJUSFWCFr6Q9jpJtvYG3GELX9sc3r65VrQosoVqnyMpRSbHy2LtvYAgHi9gL470Vwk8zeEhMjnV3c+szEGORlSAkfgxrsbG63JuzG4HqB8sGRdpsxqrEQGJD+eb8MfwPnPHov+uHr0b2upMuJeNTLIbWkkCsyWFiF2Gm5udt97XNsTG2NctbGv20xwvJO3PUgfbTt7UZapElWHVrkxJGui/vrYaz72GkX9/WeWxnBjz5zc3ul1LI/wBVdD02Yqq1IkOgHTpkZbFvWw8pIsLEg4guYfZ3pWX8Gonjbfd9Eg+WwVD7+vrhtYMXC+ytYixYTK0Z32QzGAMyIk6g/wBE3mI99LWP6C5xwul+sKvK5yYyy2a0sL3CsRsQy8qw33FiD/DFs7YhnXPa6nzIq7ExSr/SIASy/ssD8VjuDyN/fG2vW7/bcuCXHwRSTPhnaRvl9ZLRV8IP+7mRlSQfFbY2cXX4gDt8S2taRdr6yvHjw5mJvGVgyO6jQ0ZFiFdfKbML2vfzD9Ef1l0LU5VMus3UkmKaO4Bt/mjW303+hPOGv246gqMyyiSBKto6yI28ZvxH0FtSsdW5BF478i3vhX0qNe6DTj/tAnzyNYHBhZ9su4dTVVU1DWKhmgDEyoLBvDcIwI4vc3BFtgdsMzGCcHB4ZaDBgwYgAwvO7/QDZhTo9OgapiYAeYLqjb4luSF2NmF/Y25sWHgOLrm65KUeqB8kXyHo4plopKyVqkNGEkDEaVAUAohCq2kW2JJO19sa2X9wqb+UGy7S8UkXlUvpCOQFsi2Ym+k3F7Xt77Y0+uu6CZdWU1OVuJLPM5DHw4iWUFQOWuCfovBvtH84FFS5vTZq+toK2MeG4B0pMwRfEcNaymF9VjuCrG223aNbkszXVNr6iyNrBjGoe4/jgxmGfbHFSuvskalzKoib+sLqf2kcllP8DY/MHFl+qut6XLhGap2XxW0rpRm4tqJsNgLj5+wOFx3unoqugiqYZopJVcIhSRSWRhd1Ivfa6NxcX9L436GbhYuOHwTLodrsz1ctbRfdZtJlpgF0kDzwiwjax5tbSfopPxYk3cHqX7hl00ykK+nRF/5jbLYfLdvopwieylQy5zAFOzrIr/2fDZv08yrjr9+epTNWrSoT4dMt2HoZX3P1smkD6t746z0qep2rp1EpcC6iy9nhlmN9MZQE2vd5CbAm/srm+/H6hw/ZwhOmtax0kwqD6Er4pI/QMv8AEYjGd5atN01TW0l6uo8VyGDWsj6F22Fltccgk/QTj7O9ORQ1DEbNNYH30ot/9Rjvqbd1EvGcfkJLkXfdfpashrZ6meL8KaU6JFN0IN9Cne4bSu4I9DbbEc6f6vq6FtVNM8d+V+JDzyjXU8ne19z74aX2is23paYfvytt9ET1/t+ntjW7G9FwVMNTNVRJKpIiQOoIFhqdgSNjuoupuN8OFsVplOxfIWOeDdy7u7VU+UpU1KrPLPUMkd18MeEgGsnStj5rgED3v8NsTXt73KTNfECwSRPEAWuQyeYtYBrC5sL2IHrza+FJ3wqY0q4aOAKsVJFYIvCtIdZF+fh8M7+/zxJe2NUuW5BU17L5pGJS+2vTaONedx4hf5/FzbGayiDp3pct8FJ84HNLOq/EQPqQP9cfStfFOc2zmerlMk8jyuxJ8xJtf0UcKPkBYYk3bPOatcypYIppwjTKHiDtoKC3iXUm2yKfS4Awpf0+UYbtyDeWiwYVnXXeb7hXfd44FmCKDKTIVOthcKDYgWBUkkHm1hzj3yXv1QSkLKJYCfVl1IOPzLc8k8r6b2xk/t7du5R4KyhmYMa9FXJLGskbBkcBlYcMp3Bx7a8cBn1gxi+M4ANDO8khq4HhnQPG4sQfQ+jA8gjkEYr/AJp09WdO1q1MR1watKtcWkQ2Jjdfym217WvYjfYWPxG+vOi48ypTEx0OPNHJ+y3sfdTtdfWwPIBGnT3em9svhfUTR4dB19NWRGugp/BkqPLKSoDMyXvuNnGokatr234sJXivFVU5jktfDQQ1LPDrUxLo1K6yuQQVte+rVcK3O4tfFhUGFfXsaafD6fQEz6wYMGM4wxg4zgwAV07/AFPpzVTdjrgQ2JuBZpFsvsNr29yT64mvROTwZzktLFUM5FI+hgpsSYwQik6dlMbL8O/zuMav2hsj1QQVQv8AhMY2/sybqefRltsPzfLEf+z/AJ+UrJKUkaJkLgE2PiR+3vdS1x+7f0OPWfv0qlHrEj8Q7v8AZ2n/AKpf8/8Avgx0LYMeTufzLE93y6PraqWGanjMsUUZUogvIrFiWa3xMCNI2vbSdt90jJRSBtJRwdxYqQdudrX2xdAjHyYhe/qPX135+mN9GulVDbjJLjkR/bnp18ppanNK2No2WPTDG3lY6rcjlSzaFAO48xtxhUTSTVdQzWaWaZyxCqWZmYkmwFyfXYYth1V0lDmFP4FRr06g4KNpYMv8QdiRuDz774i3SPZuHL60VKTPIFVgiOourNcFtQIv5SVtp9Sb+mOtWsit05fE/wCITj2K3yIynSwIIPwkWIJ52PHA/hixvYejKZQGJBEssjj5AWSx/VCf1GIR3g6Grp8xlqIqd5YiqBWj0sfKqhrqvn5vyPpsMMDtzG1FkKNUI0ZhWaVlZSGChpH3W1xt6Wvi9VcrKY46t9BRWGJfu3nP3nN6gggrERCtrcR7N6C/n1/6X2w8+02UCnyimBFmkBlb0uZDqX1P5NA+gGK15fTtV1iITd6iUKSSfikaxJO55JN98Wg66zMUmV1DqbFIiicfEw0JzsbEg2+WFrFiEKUEe7K09Y5t96zCpmBuHlbTz8IOlOdx5Qu3pxh29edOtF0yIFFzTxxM1rn4CpkIsN7Esb2G1ycJrt7k/wB6zOmitt4gd+fgj87bjcXC2v7kYtQ9RFKXhLI502kj1AkK1x5lBuAd+cPWWenKEV+HkIrOSqnQnUQocwhqHXUiMQw2uFYFSwuDuAb7bm1vXFmoulqNqoV6RqZmWwlVjZlYW1WB0sSv5rXtbfFau4nS4y/MJYEN02ePm4R9wp+Y3W/rYH1wyujOq2TpaqZyb0+uCM8/zgTR7bKZbc7AfK2HrIeoo2wfXj8wjxwKXqjNvvVbUT3JEsjMOfhv5BvuAFsAPQADE0m7C5gFVkMDXCkrrKspbkG628vJsfQ2udsLcH2w8+0fc2srar7tU6JFEbOZNGlxpta+nykG4HAxp1LtqgnXjC6iWG+SdTyx5RlIJsVpYQosAuuSwA4HLuebfmJOK90XdDM4nLrVysWJYhyHW5veysCFG/AsBtYbYnP2gOp9UkVFG383+LKBxqYWjX3uF1N/fH6LHOslNOlNqBDTwifn8rs4T02uqhvX4scNHTHbus5chyfgtL0Tnj1mXwVEgUPKl2C3C3uQbXJI4vzjo1+bwwKGnliiBNgZHVAT7XYj2OINk+eDLOm4JpNJZYFMa32Z5btEvofzC9uAG9r4r1mmaTVUzSzu0sjndibn2AHsPQAYx1aR3SljhJlOWC4VHXxyqGikSRTuGRgwIPG4Nse98Vs7OI0NZPUMWSOkppJZBuA3l8qso3I5bjlRjXoO9WZxMzGZJQ1zpkjBCk+2nSRbgC9vlgeim5OMHnAbh5Zr0IlTmkFbK1xToBHHbmQM7Byf3bqQPcb/ADlIGE/kP2hYSn++QSI/vDZ0b9GYFf4n/pibz9zqCNYTLOI/vEYlQOrA6DwWsCF4IAJ3ttjjZVasKSfyGmiVYMa1DmMcyB4XSRG4dGDKbGxsQSNjcY2cZxhgwYMAHH6syEVtFPTtb8VCATwHFijfo4U/piqOV1stJVJJHtLDICBfbUpsVO+4O4PyJxcU4qnUZQFzz7u4Yr99CG91YoZgL7WIupuCPe4x6mgnxOL6YyRIsz99n/4b/wDsv/bGMdTGceZn5FmL4zhO99usKqnaGmhJijkXxGkU+Z2ViPD+QFlY++oDgEFldHV6zZfTSK2sNEnmOkEkAA3C+UEEEEDggjHSVTjBTfcWTsYMGME45DDHnUU6upR1DKwKspFwykWII9QRtiN5z3Ly+lcpNUoHFrogaRgTfnQDbj1+XuMdrJ87gqo/Ep5UlS9tSG9iOQfUHjY+4xW2SWcARzLu09BT1aVUEbxvGSQocmO7Ai9muRa+wBA42wd0+mKiuy8w0xXWHVyrGwdVDeS/AOoqRew8u5GJljn1efwRzxwPLGs0vwR6vO3Jvp5tsdztti1ZPcpdWhYFT2a7d1NJWTTVcPhlE0R30tcufMykX4VbXB4e3rhU57mNQmYTzN4tPOZXY2Yq6FifLqFjxtcc2xbvTjmZz0xS1YAqYIpbcF1BYeuzcj9DjTXrP8jnNZyJx8FR8yzOWplMk8jyyNyzEk/IfQewwxOscvOXZBSUji01VKZ5RtcWXZSDuCLxi49VYYc2UdvqClk8SCliV7khiCxW/OnUTp/S1sQbvB2+rswqI5acI8ccYUIZAraizF2swCjbQPi/KMaVq4WTjHpFfxE7cIiHZLo2GtmqJKmISRxKqqrX063N77MNwqnbf4vlhu5Z0lQ5RHUVMMZQCMs5LliEQX0qWO1yL87m3sLc/s90pJQ0BE6aJpZGdlNtSgWRFJHOy6rXNtZ98Rzv91bohShjPmls8u/EanyL/eYX/ufPHCyUr73CL4f6DXCFC1ctZX+JVSaFnm1SubtoVm34Houw29BtbHc7t5vFPmbGCRJIY4o44zGQVChdWkEc2Zm/09LY42RdGVdYkklLCZREQGsyg3bgAEgttvtjjRx3YA7XNj8r49fbHflP4VjBA1u8FYYcvyyh1X0QK72vYlEREPP/AJhsR7Y+OwPTgmq5al0DLTqAlxxK52I25VVPrcah744veqQ/yq0ZsRBFFGptuVCarn3N3b/LDT7DZb4eVCTa88rt63sv4YB/VGP64wTl6ek4/F+vJXWQxDCu+w83O3P198Vo7z09PFmbRU0SRBEXWEXSDI41k24+EpxtizLsACSbAcn2HvioXVOZ/e6+eZbnxZWKC25UmyC1zvbTtjh/Tot2OXhDn0Jh0f2Zkr6OOpE6x+I5ARkveNSVLhgx3uCACvpe+OB3MrFfM5kj/m4NMEe4NkhUJz+bzBjcm++LHUkQy7KwDuKWnufiIJjS7fOxIO2Kt5PQtV1kURJLTyqpJJv52Gok7m+5NzfGrT2u2crJdFnAmscD/wClK6DJ8gglqDpuusqBZ3klu6oBfdtNhzwtzYDaBVX2hawuDHBAiA/C2tyRfYFrrvb1A9eMePfjPNdZHSR2EVKg8oFgHcA/TaPQALbXPvj67X9qocwpJaipeRF1FI9DKvwi7Obqbi5A9PhOOUKq1D1ru4NvOETfobvZDWSLBUIaeZyFQhi0bsbC17XQk8A3H71zhi1eZxRAGWRIwSFBdgoLHhQTa5PtimsTlWBUkEEEEbEEbgg+ljhwfaJzW8tNTgnyq0rDex1HQp9j8D/S598Tdo4+rGMOjGpcDwSYMLqQQeCOD+vriMZ327p6mugrT5JoWVjZVKyBTcBha5I2s19rDm2Fb9nisf75PFrbw/B1aL+XUHQA29DZmH642M779VMVbOkMcEkCOyJqVgxCm2rUG9bE8cHHD+1tjY4Q6pf9HlYHlp+eDC7/APqtP/8Aa6n/AJkf/bBjN6EvA8o4/wBonLgaWmmuLrK0fG5DqW5+Xh8fP5bn2f8AqfXBJRuSWhPiR3/qmsGUe2l99/6z5Y0O4fWq1mUSwy6I6yCdUlhDX3RipdbgXUn+F7H58/7PmSF6qapJIEKBAABZmkve5v6Bfb15239BR/8Akan2fBP4ht0/XNOcxkoGJSZFVl1bCTUuohfmB6eu5F7G0Y72dYSUVGkcBKSVJZdY5WNQNdjyGOpQD6DUdjbG51b2pSsroqxJ2glQoWsgkDGMgoRcgKQBbhgdtubxv7ROXk09LKPhSR0bY8yKpB9h/NkfqMZ6I1uyH+/qN5weXSHYeF6VJK15fEkUPojIURqRcKbqSzWtf0B2F+TxMpp5Miz9KYSFqeoZFN7eaOUlYywvYMj3823BPDWxxc160zHNYooIopbRKVYUwltILIDrCkg20g+w1H3xMuvOmBJTUNZXzJTSwQqk6FQ8kjKQVCKpGpidVxey35ABONT3p4teVLPHXHgn6DpthE99aaOmrIamJ5hVyEPfX5I1iCqmkadiW32PIa482G50n1XDmFOJ6ctp1MpVgAykehAJA2II34I+mIp3g6AnzGOJ4GXVTrIfDa95C2ggKeAfIefUjGPTtV3Lfx5KfKOx216sFdQo2uSSVAFmZown4h3IGnykAEWt6Fb7m2JaMU7yrOqijmV4neN4mJAubBtgwK8G4ABBG4Fji2mQ5sKmlhnFh4savYG9iwBIvYXsbj9MVq9M6pZXRhF5OjgwA4MYyjBxws/6Ho603qYEkYDSH3VwAbgalINr/P1PvjvYMNNxeUwOF0z0hBl9O0NMGCuzOdTajqYAc+wAAA+Xub4SU/YfMEmjCtDIhYXkD20i63ZlYAnkmy34PyxYq2MWx3r1E622u/XImsiA799LSJVisVSYpVVXbkLIvlAP7IKhbfMH6Yj3a/qesiraemp5WEU0yB4zpKlSw8QjUDpJQHdbH9cWeeIMCCAQeQRcHHDoOhaGGcTxUsUcq6rMotbVs1gPKNrjja5tjRDVr0vTms+CdvOTX7iZx92yuqkBs3hlFN7EPJ5FI2O4LX/T05xXbttk4qs1pomF1162G26xguRvyDpsfkcWE7ldIyZjQmCGQRvrV/NfS+kN5GI4FyDex3Ube0S7SdsqjL6uaapCCyeHGUcMG1EFm9xbSBuAd8PT2wronzywayzq98c58DKmQfFUOsY3F7fGx5udlt/eGFh2LykzZqJLHTTxs97G2prRqLjYHzk2POk+2JB9ompfxaWPSwiVWbVvpLsQNPFrqq354fj36fYbJWWgqp08skzaI2NrDw1NjwTbWxvf9kbY6Q/x6RvyD5kJ/qvNvvVdUT3uJJWYc/Bfyc7jyhdvT9MPGrIyzpaygB2gC/WSo+I/DvbWxsRwoF/XFfqchZF8RSVDDWvBIB8y/K4uMM3u73Ngr4IYKRnKX8SXUpXcAhE3PmtdieR8NjtjTfW5OutLglPqyDdFZP8AeswpobXDyrqFr+QeZ7i4uNIa++N/uhnH3nNqpwbqr+Gp2Plj8mxGxBIJ/XEg7NUngmszFxdKOBrDfzOwvbg/lU7+moHEIyOgNXWwxMSTPKqsbjV52Gtt9r7k46pp2yl2iv8AvLF2Jf2dzT7tJXz/ANVROw5+IMmkbfO2Ir0rlf3uvp4WufFlUMb7lb3c3sd9Orc3x4VFS0D1MUTEI5MbAgEsiSBlF7beZFO1uPY2xPOwWTGTMWmI8tPGd78PJdF9d7r4nNxt72wrcQjO3ylga8D+/k2H+qj/AMC/9sGNrBj53k6in7rdpDVM9XRgmckGSIkWkAAW6X+FgANr2PyPPA+z/n8iVUtGT+G6tIF0b+KpRSdXI8gtY7XAtY8vdsI7rdFyvqSnrLDw5/O/oFLAxTGw32BElzySecb6bXZW6ZeOPsQ1h5HljwrMvjlQpKiSIeVdQym1iLggg2Ix6QSBlBUgggEEbgg8EY9MYOhYvu5PcFcoijip4kMsinQttMcarYBiBzvYBRbg7i28D6c7YVmbSiszKV0jk8wv/OupNwqrxCliSPbay73x2/tB9OO8cNYlysV45ABfSrG6v8hqupv7rjco+/FGtEjOshqFQBoQpALiwNnPlCn4ve3pfbHo17o1KVSy31fdEPryTvJsipcui0QKkKE3JLfE1rAlmNybfPHaU3xXjwM06kkUsFjpkbY2IhQ73Ivcyva42+V9N8OvLJIaCnpqaapTUFWNDK6o0hFlFgTv6AAX9OcZranDq8y7opMhfcftbTtFU1cERM7gMVVSwBuTJIiBl87cn4uCQuo3xD8i71NBSxQeD4Rpo9IsdayldhG6suqPV+2r+U76SPLiwF8KXvH2yikilr4LRyxqXlXYLIBa7fJ7X/tbDnntRbGeK7enZ+BNd0TrpLrWnzCHXTuCwHnjY2kQ+xHt+8NjiQ4phQ18kEiyRO0ciG6uhII/XDb6N79OraMxGpdgJo0sw9y6g2I9bqL87HF36CUOYcoSlkemDEYyPuTl9VtFUxhr20SHw34J2D2J2BNxfEmDY89xceGizODGL41a3NoYQTNLHGAL3dlUW99yMIDbx8u9gSdgOcQPqLvTl1MCEkNS4/LDuv8Aj+C30J+mIj1j3vpqmhlhp1qo5pAAGKxhRuNQJ1m4IuDtuDjvDT2SxhCyiU1/fLLkaVUZ5DGhZSq2SRgQBGrHe5ve+m1gdzwZV0j1GtfRxVKroEgN1vfSykqwvYXAYHewvitvQ3byozKUaVKQg+eYjyjnyj9ok7bXtycWjoKFIY1jiVURAFVVFgAMdtVVXV7YvL7ii2z0lp1YEMAwPIIBH+ePmkokiQJEioi8KihVF99gAANyTj11YAcYihSdedjhUzPUUcgjklYs8cl/DLH4mDAErc3NiCLk2txiGUfYTMWkKuYI1U/GZNQYX5UKL/OzBcWPwY1w1tsI7UyXFCg7jZRHlXT4pIbnxpUVnIF3b+cZjvtfwwBzYAD54iHYfKPEzQylSVp42a9jYM/kX5XsXNj7H22sHmWVRVEZjnjSVDyrqGH134PzG+OdknSdJQeIaeJYfGI1+ZrE8KBqJ0i7bKLDfjFR1WKpQfV9w28lVupaUx1tTG1rpNIptxcOw2w+OwWUeHlrSnmeViP7KWQen7Qf32tiO9W9jqioq55qeogbxZWkKPqQp4hLWJAa9r7bC43w2ul8kFHRwU4N/CjVSd92/Md+LsSbfPHfVaiM6Yxi+eMiiuTqYMGDHlFEa7kCb+Sqo07MkqpqDKSGsrKzgFdwSgYfr6c4iVHlA6hyeN6nQlQmoRyxtcBhpBLINl1WF0PHK2BGGiy3wkcwq5emsx8l5MvqiX8K41Idg2kbWZLi3oy2BNxdddGWsR+Jcr9UDNro3u4KJWoc0DrJTExrKql7hPKFYDe4tswHmFr2O7NnKc1jqYUmicNHIoZTxsf9D6EehBwre5PS9LmVDJmdGfEkCA3UkBkjPnutr6wl+fRRtxiAdvO5U9E8VOXUUrTK0moXKqxAex30i25Fve1icdnp1bBzr4a6onOOGWamhV1KsAysCCCLgg7EEcEEbWxA17K5WkvjGJtKnV4bSExC3uDuQObFre+22J8p2xyerenxXUctMztGJRbUvIIIIuPzC4Fx6i42xihOUXhPGShc9a964qdfu+Wqjuvl8Sw8FLW2RR/Oeo9FG1tXGFj1V05WrClbmDtrnbSiSsTMwAJJ0keRRtsbfENsSbqTsfNR0jVKVCyPD53QLoARbksrFtyNjYgetrmwOh0xR1XUGYR/e3LxwKPFYALaME+QabeZzcXG+5PpbHr1elCO+vourfUh5fUbvazNZv5JilrnA3sjyEKWjuFiLE8knYE7kaeb3MzqIFkQq6q6sLFWAYEexB2OEP3EzV82zCHLKDR4UJKje0ZdR5m2v5I1BAsP2rX2xnp/rKvySrSjzD8SA2tdtWlCbCSNyfhHqrcWPw4xy07l71w3zt+RWSU5x2EpZqrxI3aCFgdcSAGzWAXQT8AvdiDffYWB2hfUHYOshJNMyVKe383Jwb+VjpPHo19+MWFVr4+sRDWXQ75+obUU1zTJp6ZylRFJE3s6Fb29r8/UY+qTPKmJdMc88a3vZJXUX2F7AjewA/QYt/W5fHMumWNJF50uoZbj1sQRiO1PazLHXSaOIDm6akP8VIP6XxsX9QhJe+P8+5OzwVo/2rrP+Lqv+fJ/6scx5CxuxJJ9SbnFqsp7YZfTpMiQAie4fWSxCH8isTqVfob+5NhaPUfYOgSUu7TSLqJERYBAL7KSBraw2+LfFx11Cz7cfZBtYoOlu2ddXjVFFojIuJZboh+hsWb6qCMM/p/7PtOljVyvM2xKJ+HH6XF93b1FwV59MNmKIKAqiwAsB6ADgY8a3MI4lLSuqKASSxAFlBJO/sAT9BjHZrrZ8R4XyKUUYy/L44IliiRY40FlVRYAf/N7+vOI/wBfdfQ5ZBrezyuD4UQO7H3P7Kj1P6DfC66s70T1Un3bKY3Ou6iTQTK+39Gv5LC/mIJ2v5bYkFX23lr8rijzBo1r4lIjlG7aR8KSH+k/eI4JB3N9XNU7GpW9H+YZ8EHyrIc6zpDVfeSkZe6a5ZI0JVibxqimwRhYE+o2JINuj0x1/W5TWmizVneIkAOzaigOyyqx+OMjm/FvQgqfPtv1i+UVMmX5lqjjv5SdxE5PNx/RuDq1C4uAfUnHz3w6ghrKinpaa0ssZIZ0II1SaQsQPDHYE22BsOb227XKz03FbX0a8eck9sj7BxnGjk1M8dPEkh1OkaKxuTdlUBjc7m5BNzvjdOPIOgXwmPtBdUDRFRRsCSfFlA3KgfzYv6XuzW+S+h3ZXWfUP3OhnqAFLRJcKbkamIVL2sbFjb09fbFdeh8glzbM1ExeRSfEqJGJJ0LyC3ILbKPrtxjdo61l2z6RJk+wxvs8ZTKsVTUOCI5iiITe7GPXqbjceYC9+Qw9MOLHlS06xoqIoVUAVVUWCgbAADgDHrjLbZ6k3IaWAwYMGOYwwsu/OReNlwmUeamcN/ceyN6++g3sdl9BfDNx8lMdK5uuakuwPkrd2i6y+4VPhVLMtLUgi7bRq/Ak43G2gkEDcE/Dtod0eiDl9YTGv+7TEvCwuVUHmK/uvpz5Sp98WL6i6Yp62HwamMOnI5DI3GpSN1P/AMNxhbjLpcpYUUo+/wBFMpKwOAZDpILeEvDMmoMYtr31KSQQvoV6pep6kVhvqvP38kOPBodne6IHh0FUbDZIJD8z5Ym/0U/Qe2HaDivPcrt3HHEuY5b5qWUByig/h6tw6/sofUG2k7cbLudoutcxaRlPiVNLENcxY65I1IYLpLNvv5tG5IRrb4i+iNkXdX07r5gnjhjk6r6eWuo5aZmZBKLal5BBBBtcahcC4vvhe5tCnTmTNHEdVVUkr4oUAlyD59+FReAb7n5nDSpK1JV1Rujr+0jBh/EG2PHNslhqojFURpKh/Kwvv7j1B3O43xjrs2+2XTOWimisvRHVUuTzmZ6Uv48Xk8TVGShIOtTpOpTptxvYb7byun6crs/ro6qrhMFKAADbTeEXYKl7NJqv8fHmuOLYnHd/oJq2ji+6xgy07eRF0reMgBkF7AWspAvbykY3aTMjk+RxPWNrkhiC6SbFpGv4cIIv8IITV7KTjdPUKSVkF73wSl5I/wB5+4Bp4xRUrkTyAGRkJvHGeFBBuHaw/un94HEb7WddZh/KMdDUSO6EurrMt5IyiO3xHzixAFmuPpiJdJdSQnNhV5kWcFmkJ06/xPyErzpX0Avay+gxK+1dR976hqahSACs0oAB3V3VRt6fGDv7Y6ypjVU4OPbOfmLOWTrNO8lPTZi1HNG4CMqGYMpQFgpuRtYDVYm+1jtiUdWdVRZfTiecOU1qh0AEgt62JGwt6b/LFbOr8rebNswES6jHLPIw2voRiWPzsN7fI462ddX/AHvIaeGRrzUtQqEE+ZovDl8Nvc2HkJ/dF+cc3o4vY498Z+49w3sz7v0UFPBM4n/3lPEjTw/OV1aTe7BRbf8ANYjcXuLxqs+0VACfCpZmFvKXdEufmBqsL/M4lGQdIUlZluXPUwrKYqaLRqLWF0S4IBAYbDZrjCy6UySGHqiSleGN4y8yojDUqKUaVNmBuQgC7+532341QpallPKz3G8kg7o9eVqUlFPSOYYauLUxUBnWQhW0a9O2zEDTYko3tjU6S7cqBT5pmGYWuI5hqYb/AAsFeSQ77eVlA9xfE07xdOrUZTIQLNTWlSw9EBDDjYaCePYegwpe2fbWPMkklmqPDihYh0UDXxcNqbyqvO9j8J45x1q2uhvOMPnjLE+p7dRRSZFmi1VDoaCoQtBclo2jcDUhII1BSVYWJ20H1x2Oh8rrZqpM5r6gQQJdtcjfEjXXQqk2jQ3sOPSwN74nea9MUWY5caGmnjc0wURsJPFaJxcLqIN7EBlI9r2Gwsqum+1OY1h8GcyU9PAzD8XUVDX83hpcBrm51Cyn3xcbITre5pNcNtctfuGORn9QZDR9Q0Qlp3XxF1CKW1mVgTeNx8QU82O4uGHO+p2u7SigIqakhqmxCqLFIgbbg2uXsCNQsAGIF+TMOkujqfLoPCp1O5u7tu7t7sfl6AbD9TfuYwO6Si64v2lY7gTiK9d9wYMsiBku8rg+HEp8zfM3+Bb7Fv4A45vX/diny9WjjKz1INvCDbJ83YfDb9n4txwN8Lh+iJs6QZmZ1USEidSjsYhHcN4YUXcBQulLX827E3JumlPErOIib8EZaWvzysfTeR2AYxhtMaInlBAZrALr+Z8zH1OJJnBkycw0FFrlqS0dRVOgb8QqbxwKB5vD9T6nUPcqGj2zy2ghpSMvmEwJBkfUSxe1rlD/ADd/awuLc845PabpSeKSpqa9HNQ76EmkY+I8a2BOknyglVsSLkfLGmWojyse1dvL+YsDCy2sE0Mcq8SIrje+zAEb+vONnBgx5hYYMGDAAYMGDAAY43U/S8NdD4U2oWIZJFNpInBuHQ/lOOzgw02nlAR3ozLqqCBoqySOVlkYRvGioGiOkqSoUANcvcW/VuTtUfTEEDztCvh/eQutVsE1AMC4W1lYht7c6QbXvfr2wEYbk+fmBVbJsyrsnq5TEkieGbTI6ko6AnTq2tY2NnHubHfD/wChu4lPmUSlGCTfngLDWCOSONa+uoD62O2JNJTKTqKqSAVBIF9LW1C/sbC49bDCa6+7aaddRHGtPIhDJNT6hC2/9JHcvTMNrSRlk9W0X22SshqOJLD8k4wOkHHH6m6Tp6+IR1KF1U6lszKVaxGoEEehPNx8sI7pXvnV03kqgKuMbXJAlFuPOAQ4/tAn54aWQ94cuqdN5vAckjRMNB2/euU39PNjnPT21POPuh5TNjM+2lEaFqZKaLZCI2sBIHAOljJ8V9XJJ9T6bYinZPpCqopav71E0dxGgvwxGokqR5WFiNwfXDXimVlDKQykXBBuCPcHg4+KqbQjOFZtIJ0qLs1hewHqTwBjmrp7XDyGBHdr3WXqGtaUi7io8txZyZVDKV/MNOo234viG9zOkDl9fIgFoZLvCfTQeVH9k+X9AfXDPyXv1ThdNZFLHN4jqQiXCR3uhYEgggHSQLm6E7XtiYVnU+XS0UdZUeG1OxsjywlrFrgixQkbqRcC23ONqvsrs3OPDWMfQnCaOx05Dpo6db30wxi9gPyL6AAD9ABhNdUr936ugcgoJHhYEfm1gRk7H1YMp/X0xLajvtl8c3hr4rxAC0saeUHe40tpawFtwDydtt+D1L35gWYmjpklcLpE8o07XvYADWV+RZfpjlTXbGTe3qmvA20OOphDoUYAqwKkGxuCLHnY4Q2WfZ8qnkYTTRRRhiAVvI7KDsbWUC49zf5DHtQd6c1q1eOmpI3k2s0Ucj6BuCSuphvtYmw2Ox9G/wBIz1LUcRrU8OoC2kBK7lSRq8p0jUAGsPf0xP8Al0yeGufuHDOb0V23pss1NCZHd1Cs7te4BJsAAAN7enoMSvHjV1iRRtJIwREBLMTYADkk4UHVXft4aiSKmgjdUsFkdm3NlJJQWIsdQte/B24xxjXZfLjljykOUnCp749dSUscdNTStHLJ55GU2ZYhcBb2uCzXNwQfJ7HeN9O95M1qpFp4YYJZXsNRjeyi5BkYK1gBdbngAcb4m2S9qNUq1WYzGpqidTkbJsV0KNhdQodSukKwcgrsDjtGpUTzb27CznoQbs328jrS1bVEyLHIQsTC4dwFbWxPxC7fD6kG/sWf1DXfckSky+FBU1RfwkUKkaHYyTvtsq3B43NhiWRxBQAoAAFgALAAcAD0wGMXBsLgWBtuAbXH+Q/gMcrb3ZPc+nZDSwiE9uO2MeWIXcrLUuLNJbZV/YS+4HueT/lic4wMZxynNze6QwwYMGJAMGDBgAMGDBgAMGDBgAMGDBgAMR/rvqNqCgmqUTW6ABQb6dTEKC1t9Ivc7+nzxIMa9dQRzI0cqLIjCzKwupF77g874aaTWQFZTLlOfQGV4vCqkUmRYjpmvZibbWn4JBIJ4va5BTWcUtKF1Us0rXaxjmiCOo9DqVmRvb0Pyw/8w7HZZJ8MckJtzHI23zs+ofL2xCeovs9yorNRziW3EcgCMRvsGB0k2tyFvvxxj1tPfVGXxNLw/wCP9Dm0xX5XmlRBd6eWWK1tRjcrzcC9jvyR+uJXk/enMobBpVnUbWlQE7Aj4l0sfe5JO2OFkXRdVU1Qp1hdW16HZkbTER8Rc28ukb254A5xYPLe0VAlLHBNAkzKPNKwKyMbknzKQQLmwF+LXvzjvqbaIP3LORJMXZ74Q1CBK/LophtcghhfbUQrqbcA21em5xt1/XuS1dAtC/3ynhiKaAFVmsl7b3f9b74lVZ2Iy1w2lZo78FJSdO/ADBvpvfGj/wCHih/r6v8AxRf+1jHv0vVZRXuIHVzdOxRho0rKiRSvlZmjDe5JsANr8D6W5HcyjvlS0sKw0+Xska3svjX3JudypJuTyTiQf+Hmh/r6v/FF/wC1iTZB2woaRVCwJK6gr4kqqzsGOrfy6SRwDpvYWw7LtO1zul9WCTFBmPfmvdyYlghQ8Lo1kfMs3J/QD5Y8ch6zzvMpDTwVTlipYkLGgULvu6oClzYA3G5A9cNyo7O5Y8zStT/F+QMyRjgXCoVtx/mcSnK8mhpk0U8UcSc6UUKCfc25PzOJnqaFHEIc/MMPuyu1Z0LnlZI0c61EmggFpZfw9tVipZrOOd1Btf0viX9OfZ7UWaunLc3jhuF+V3YXP0Cj6+7mGM45S1ljWI4X0HtRzMk6cp6OPw6aJIl2vpG7W4LE7sfmScdIDGcGMjbfLKDBgwYQBgwYMABgwYMABgwYMAH/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 name="AutoShape 4" descr="data:image/jpeg;base64,/9j/4AAQSkZJRgABAQAAAQABAAD/2wCEAAkGBhQSEBUUEhQUFRUUGR0ZGBcYFxoaGBgXGR8aHBgYIB8gHSggGCEjHRwYHy8gIycpLS4tGx4xNTArNSY3LCkBCQoKDgwOGg8PGi8kHyQsLC4sKSwqLCksKiwsLCwsLCwtLC8sKSksLCwsLCwuKS8sLCktLCwsLCwsLCwsLCwsLP/AABEIAOAA4QMBIgACEQEDEQH/xAAcAAACAgMBAQAAAAAAAAAAAAAABwYIAQQFAwL/xABHEAACAQIFAgQDBQMJBgUFAAABAgMEEQAFEiExBgcTIkFRMmFxCBQjQoFSYpEVM0NTcoKSobEWJFSTwdEYc9LT8BdVY4Oj/8QAGgEAAwEBAQEAAAAAAAAAAAAAAAECBAMFBv/EADARAAICAQMDAgQFBQEBAAAAAAABAgMRBBIhMUFREyIyYXGBQpHB0fAFFCOhsVIk/9oADAMBAAIRAxEAPwB44MGDAAYMGDAAYMGDAAYwWxo5zncNLCZaiVYo15Zj6+wHLE2OwBOFf1D13mOYqYsopJ1ia4+8sNBZbb6C1lj52bVq4tY46Qrc/wBxZJ11d15T0FO0rMsjbhY1dNTNdl9TewZWBIBtY7bYSmbd7cxqXCwaYQWAVIl1O2+yljckm4HlC8C2InB0XWs5UUsylb6i6FEQA2ZmdgFUD1JNhziY9ORUGT1aVE1YtXLGrAQ00ZYK7eUnxGIU2Bb2P04PqQoqqX/qXYjLZ3Mq6h6krHMSp4FjZpZIBGqWIvuym53GwBNifriW9N9t6mKqSrrMxnnkS9lUkJvypuTdbltgF9Dta2FznXfutkkvTrHBGAQFIEjNe25JFtrbAAcm9/Tmp3NzmsfwoZpGZwQEgjQNYDciy6htvcHbEy09zXCUUPKLL6tsRnOO52XUxUSVUZLG1o7yEfNtF9It7/pfCczftnnUqI9SzyhyuoGZpTHvYFlGonTz5AxF8drKewKyU5dqiUSFW0q0PhDWNlJDXbTcewJBvtjMqKY8zn+Q8vwNHLu4GXz28OsgJIuAXCNb+y1iP1GO/rGKn13bjMoiQ9FP5RclV1ra1+VuD+mOYOmqr/haj/kv/wCnHZ6Gt/DMW75Fw74+hipFB1nmFK50VVQhUnUrMWGrdTqV7i4+Y5+eJrkf2gauPapiinX3X8N/4i6n/D6845z0Fi5jyPciwWDC+yTvfl1QdLu9Ox/rlsv+JSyj+8Rib5fmkU6a4ZEkX9pGDDcA+h22INsY51yh8SwVk2sGMasZxABgwYMABgwYMABgwYMABgwYMABgwYMABgwYMABgxgnEA7odzxlirHEokqJBqAa+hFvbU9iCb7gAEcEki29whKb2xAknUlBSMFnrRGUpruPFI8NWIA1EHZjtYXvybC9rKrrDv22ox5ci6Bt40iksTvuiXsBxYuCf3RiA5n1JmGcTJE7PMxPkhRbICBu2kbbC5LHgX3thq9J9kaamQT5iyyug1shIFOgABOq+72sbkkLb0OPQVNdCzc8vsiMt9BW00WY5xMqs802pran1mFDud9KlY7An0Fr47mZ9nxSlPveY0kGpSSG1F7i/wrsXXYea49dtsTDOO6888hpMjptek6fFCgqANrqvwIu2zObfL1xoZP2QqqqUz5pUEMxDMqtrkbe5Ut8KeoGnVb0tbft60ly2oLx1YsEi6S7OZYgEhb76b/EzKYgQfRUNj6Ahi3r72wxaSgjiQJEixoOFRQqj9BtjQ6c6TpqGPRTRLGDyeWY+5Y7n/THXx5dtkpvlt/UtLBi2M4MGOQzBGC2M4MAHjUUiyKVdVdTyrAMDbcbHbnfEO6l7QZfVqxEQglP9JD5d99yvwNud9gT7jE3wYuM5QeYvAFf88+z7VIb0s0c6+zfhv/1U/wARzxiLUWYZlkczKVkgLghkYAo4tbUp3UkXBDKeQL3GxtTjQznI4KuLwqiJJU50sL2NiNQ9VNibEWIvjZHXSa22LKJ2+BP9Kd/dLiOtQmP0mFvEXb86qoV99rqF2/LfDmy/MY541lhdZI33VlIKn05+txhOdYdgOZMuf/8ATIfl+V/cn0b35HGIN0p1pWZNUNGyvpB/EppCVFyB5hf4GtbzAbj3xcqKro7qXz4FlrqWlwY4fSvV1PmEPi076gLBkNw8bEX0sP8AqLg+hOO2DjzmmnhlmcGDBhAGDBgwAGDBgwAGDBgwAGMMcZwue7HcxaGEwU7D73INrWPgqfzn94j4R+p2G9whKctsQzg1euu9UNMJYaUmSoUshJjOiN11Kb6rayHAG1xY3ueCvelu21bnEpqql2SKVizTPu8noQi+21gdlFtr2tjp9oO2a1h++1fmhDnRGd/FcHdm90B2t+Ygg7CzP1VtjbOyOm9lXXu/2IxnqRnobI6CnjdKDQSjGKZ73lMibMHNgQQbm1gN9hjd6l6WirljScuYkbU0asVWQ2socjcqLk2BFzb2xs5PkEVN4vhAjx5Xme5v55LavS9ri9vS59Nh0sYnJuW7JZq0GWRQIEhjSNB+VFCj+AxsjGcGIAMGDBgAMGDBgAMGDBgAMGDBgAMGDBgADiPdXdEU2Yx6KhPMB5JV2kT6H1HrpOx9sSHBhxk4vKAq/wBR9J1+RVCyxyMFJtHURXAb10MPQm19DXBt62wze2Hd5asJT1jhapnIQhNKOtgVBI2VviAGwOkepsWPm+Vx1MLwzIHjkFmU+o/6EGxBG4IBxWTqXp6bJczVlUskUgkgd1JSQKQygkWuRwwFuPYg49OEo6uLjNe7s/JD9paa+M3wp+3PdZsw8WnqGigqGuYXVRoNwAFCs12cN5gL+YfTftdFJnMVQ8dd4U9OGZRNcLJwGV1AFmU7KQbEG+/lscMqZQbUuGv5wVkn2DGFxnHEYYMGDAAYMGMHABCe6PcAZbTWjINTKCIltcLa2qRvkPT3Nhxeyz7S9CDM55aytLSor8Nv40p3YsfULdbj1JA4FjMO4HaupzKsjkNQix6XB/D/AJpQQUUebVKWLMSSQBY2tcAzvpTp9aGkhpkNxGti1ranO7va5tqYk2ubXtjarIV04g/c+vyJw2zp01MsaKiKFVRYAbAAY9cGDGIoMGDBgAMGDBgAMGPOWYKCSQFAuSTYAe5PpiBdR97KCl8sbmpffyw/CPYlz5edvLc/L3uEJTeIrIdBgFsfJlHF8Vr6l7pZhmUvh0/iwob2hgLl22N9TKAz7X2AC7Xt640P9kM4qzGzQ1khXaNpSw0AHaxkI0C/0xsWiaXvkkTu8FpNeMg4VnRVPmOXxtNm9YEpo1No5JFkfVvYarE8XIVWJJCi3pjhL9oxxI16RWiu2i0hR9N/Lq2YXtzb14xwWmnJtQ5x4HkeBOANhTz94aDMIHp3mqaBpRp8UKDp3W/mW9gdwSQNr7jEg7ZdOvTRu/8AKDVsMm8djdBckudyx1X9mA5uL4iVLgsy4DJOcGMXxnHIYYMGDAAY1MyyqGoTw54o5UvfTIistxwbEWv88beDABWDuT0a+VVweG4hdvEgbnQVIOjcm5Q255Fvnh25J1g+Y5W81EUWqCEaG3CTAfCRcbN+Uk23F72Ix1+rulIcwpjBODa+pWU2ZHsQHHobAnY7WJwgsrzCp6ezRo31MlwHQXCzxG+l1vtcbkH0IZb2vj00/wC6rS/HH/aI+Fjd7d9aT1Dy0denhVtPuwC2V4/KA+xK3ufTYgqV9bTvCo65qvu89HndNqaPaOoW7C8T7LdbjSVJYWPDhLi4w04JgyhgQQRcEcEHcHGK2K4ku/8A3uUj0wYMGOIwxzM86lpqNNdVMkSm9tR3a250jlvTgeox0W+WKpdyOomrMyndidKOY4wT8KISBt6XILH5k406aj15YE3gsJlvdPLJzZKuMH/8mqL5/wBIFHpiURShgCpBB3BBuCPr64qRmvRVZTU8dRPAyQygFXupHmF11AElCR6MBiyfbnLXgyqkjfZhEGI9tZL6T8xqsfnfHTU6eFaUoSzkSeST4MI3rvvRVU+ZSRUjRGGDyEMmoPIBZyTcHytcbEfDvfE47XdxmzVJtcQjeDRcq11YSa7WuLrbQbi55xxlp7Iw3tcDyidYMcqfqqkSo+7vUQpNYHw2cK3mtpG55NxYc746aSAi4II9wcccNDPrES657iQZbGS6tLJdQI09C4cpqbhAdDe5NjYHEjzJJGhkEJUSFWCFr6Q9jpJtvYG3GELX9sc3r65VrQosoVqnyMpRSbHy2LtvYAgHi9gL470Vwk8zeEhMjnV3c+szEGORlSAkfgxrsbG63JuzG4HqB8sGRdpsxqrEQGJD+eb8MfwPnPHov+uHr0b2upMuJeNTLIbWkkCsyWFiF2Gm5udt97XNsTG2NctbGv20xwvJO3PUgfbTt7UZapElWHVrkxJGui/vrYaz72GkX9/WeWxnBjz5zc3ul1LI/wBVdD02Yqq1IkOgHTpkZbFvWw8pIsLEg4guYfZ3pWX8Gonjbfd9Eg+WwVD7+vrhtYMXC+ytYixYTK0Z32QzGAMyIk6g/wBE3mI99LWP6C5xwul+sKvK5yYyy2a0sL3CsRsQy8qw33FiD/DFs7YhnXPa6nzIq7ExSr/SIASy/ssD8VjuDyN/fG2vW7/bcuCXHwRSTPhnaRvl9ZLRV8IP+7mRlSQfFbY2cXX4gDt8S2taRdr6yvHjw5mJvGVgyO6jQ0ZFiFdfKbML2vfzD9Ef1l0LU5VMus3UkmKaO4Bt/mjW303+hPOGv246gqMyyiSBKto6yI28ZvxH0FtSsdW5BF478i3vhX0qNe6DTj/tAnzyNYHBhZ9su4dTVVU1DWKhmgDEyoLBvDcIwI4vc3BFtgdsMzGCcHB4ZaDBgwYgAwvO7/QDZhTo9OgapiYAeYLqjb4luSF2NmF/Y25sWHgOLrm65KUeqB8kXyHo4plopKyVqkNGEkDEaVAUAohCq2kW2JJO19sa2X9wqb+UGy7S8UkXlUvpCOQFsi2Ym+k3F7Xt77Y0+uu6CZdWU1OVuJLPM5DHw4iWUFQOWuCfovBvtH84FFS5vTZq+toK2MeG4B0pMwRfEcNaymF9VjuCrG223aNbkszXVNr6iyNrBjGoe4/jgxmGfbHFSuvskalzKoib+sLqf2kcllP8DY/MHFl+qut6XLhGap2XxW0rpRm4tqJsNgLj5+wOFx3unoqugiqYZopJVcIhSRSWRhd1Ivfa6NxcX9L436GbhYuOHwTLodrsz1ctbRfdZtJlpgF0kDzwiwjax5tbSfopPxYk3cHqX7hl00ykK+nRF/5jbLYfLdvopwieylQy5zAFOzrIr/2fDZv08yrjr9+epTNWrSoT4dMt2HoZX3P1smkD6t746z0qep2rp1EpcC6iy9nhlmN9MZQE2vd5CbAm/srm+/H6hw/ZwhOmtax0kwqD6Er4pI/QMv8AEYjGd5atN01TW0l6uo8VyGDWsj6F22Fltccgk/QTj7O9ORQ1DEbNNYH30ot/9Rjvqbd1EvGcfkJLkXfdfpashrZ6meL8KaU6JFN0IN9Cne4bSu4I9DbbEc6f6vq6FtVNM8d+V+JDzyjXU8ne19z74aX2is23paYfvytt9ET1/t+ntjW7G9FwVMNTNVRJKpIiQOoIFhqdgSNjuoupuN8OFsVplOxfIWOeDdy7u7VU+UpU1KrPLPUMkd18MeEgGsnStj5rgED3v8NsTXt73KTNfECwSRPEAWuQyeYtYBrC5sL2IHrza+FJ3wqY0q4aOAKsVJFYIvCtIdZF+fh8M7+/zxJe2NUuW5BU17L5pGJS+2vTaONedx4hf5/FzbGayiDp3pct8FJ84HNLOq/EQPqQP9cfStfFOc2zmerlMk8jyuxJ8xJtf0UcKPkBYYk3bPOatcypYIppwjTKHiDtoKC3iXUm2yKfS4Awpf0+UYbtyDeWiwYVnXXeb7hXfd44FmCKDKTIVOthcKDYgWBUkkHm1hzj3yXv1QSkLKJYCfVl1IOPzLc8k8r6b2xk/t7du5R4KyhmYMa9FXJLGskbBkcBlYcMp3Bx7a8cBn1gxi+M4ANDO8khq4HhnQPG4sQfQ+jA8gjkEYr/AJp09WdO1q1MR1watKtcWkQ2Jjdfym217WvYjfYWPxG+vOi48ypTEx0OPNHJ+y3sfdTtdfWwPIBGnT3em9svhfUTR4dB19NWRGugp/BkqPLKSoDMyXvuNnGokatr234sJXivFVU5jktfDQQ1LPDrUxLo1K6yuQQVte+rVcK3O4tfFhUGFfXsaafD6fQEz6wYMGM4wxg4zgwAV07/AFPpzVTdjrgQ2JuBZpFsvsNr29yT64mvROTwZzktLFUM5FI+hgpsSYwQik6dlMbL8O/zuMav2hsj1QQVQv8AhMY2/sybqefRltsPzfLEf+z/AJ+UrJKUkaJkLgE2PiR+3vdS1x+7f0OPWfv0qlHrEj8Q7v8AZ2n/AKpf8/8Avgx0LYMeTufzLE93y6PraqWGanjMsUUZUogvIrFiWa3xMCNI2vbSdt90jJRSBtJRwdxYqQdudrX2xdAjHyYhe/qPX135+mN9GulVDbjJLjkR/bnp18ppanNK2No2WPTDG3lY6rcjlSzaFAO48xtxhUTSTVdQzWaWaZyxCqWZmYkmwFyfXYYth1V0lDmFP4FRr06g4KNpYMv8QdiRuDz774i3SPZuHL60VKTPIFVgiOourNcFtQIv5SVtp9Sb+mOtWsit05fE/wCITj2K3yIynSwIIPwkWIJ52PHA/hixvYejKZQGJBEssjj5AWSx/VCf1GIR3g6Grp8xlqIqd5YiqBWj0sfKqhrqvn5vyPpsMMDtzG1FkKNUI0ZhWaVlZSGChpH3W1xt6Wvi9VcrKY46t9BRWGJfu3nP3nN6gggrERCtrcR7N6C/n1/6X2w8+02UCnyimBFmkBlb0uZDqX1P5NA+gGK15fTtV1iITd6iUKSSfikaxJO55JN98Wg66zMUmV1DqbFIiicfEw0JzsbEg2+WFrFiEKUEe7K09Y5t96zCpmBuHlbTz8IOlOdx5Qu3pxh29edOtF0yIFFzTxxM1rn4CpkIsN7Esb2G1ycJrt7k/wB6zOmitt4gd+fgj87bjcXC2v7kYtQ9RFKXhLI502kj1AkK1x5lBuAd+cPWWenKEV+HkIrOSqnQnUQocwhqHXUiMQw2uFYFSwuDuAb7bm1vXFmoulqNqoV6RqZmWwlVjZlYW1WB0sSv5rXtbfFau4nS4y/MJYEN02ePm4R9wp+Y3W/rYH1wyujOq2TpaqZyb0+uCM8/zgTR7bKZbc7AfK2HrIeoo2wfXj8wjxwKXqjNvvVbUT3JEsjMOfhv5BvuAFsAPQADE0m7C5gFVkMDXCkrrKspbkG628vJsfQ2udsLcH2w8+0fc2srar7tU6JFEbOZNGlxpta+nykG4HAxp1LtqgnXjC6iWG+SdTyx5RlIJsVpYQosAuuSwA4HLuebfmJOK90XdDM4nLrVysWJYhyHW5veysCFG/AsBtYbYnP2gOp9UkVFG383+LKBxqYWjX3uF1N/fH6LHOslNOlNqBDTwifn8rs4T02uqhvX4scNHTHbus5chyfgtL0Tnj1mXwVEgUPKl2C3C3uQbXJI4vzjo1+bwwKGnliiBNgZHVAT7XYj2OINk+eDLOm4JpNJZYFMa32Z5btEvofzC9uAG9r4r1mmaTVUzSzu0sjndibn2AHsPQAYx1aR3SljhJlOWC4VHXxyqGikSRTuGRgwIPG4Nse98Vs7OI0NZPUMWSOkppJZBuA3l8qso3I5bjlRjXoO9WZxMzGZJQ1zpkjBCk+2nSRbgC9vlgeim5OMHnAbh5Zr0IlTmkFbK1xToBHHbmQM7Byf3bqQPcb/ADlIGE/kP2hYSn++QSI/vDZ0b9GYFf4n/pibz9zqCNYTLOI/vEYlQOrA6DwWsCF4IAJ3ttjjZVasKSfyGmiVYMa1DmMcyB4XSRG4dGDKbGxsQSNjcY2cZxhgwYMAHH6syEVtFPTtb8VCATwHFijfo4U/piqOV1stJVJJHtLDICBfbUpsVO+4O4PyJxcU4qnUZQFzz7u4Yr99CG91YoZgL7WIupuCPe4x6mgnxOL6YyRIsz99n/4b/wDsv/bGMdTGceZn5FmL4zhO99usKqnaGmhJijkXxGkU+Z2ViPD+QFlY++oDgEFldHV6zZfTSK2sNEnmOkEkAA3C+UEEEEDggjHSVTjBTfcWTsYMGME45DDHnUU6upR1DKwKspFwykWII9QRtiN5z3Ly+lcpNUoHFrogaRgTfnQDbj1+XuMdrJ87gqo/Ep5UlS9tSG9iOQfUHjY+4xW2SWcARzLu09BT1aVUEbxvGSQocmO7Ai9muRa+wBA42wd0+mKiuy8w0xXWHVyrGwdVDeS/AOoqRew8u5GJljn1efwRzxwPLGs0vwR6vO3Jvp5tsdztti1ZPcpdWhYFT2a7d1NJWTTVcPhlE0R30tcufMykX4VbXB4e3rhU57mNQmYTzN4tPOZXY2Yq6FifLqFjxtcc2xbvTjmZz0xS1YAqYIpbcF1BYeuzcj9DjTXrP8jnNZyJx8FR8yzOWplMk8jyyNyzEk/IfQewwxOscvOXZBSUji01VKZ5RtcWXZSDuCLxi49VYYc2UdvqClk8SCliV7khiCxW/OnUTp/S1sQbvB2+rswqI5acI8ccYUIZAraizF2swCjbQPi/KMaVq4WTjHpFfxE7cIiHZLo2GtmqJKmISRxKqqrX063N77MNwqnbf4vlhu5Z0lQ5RHUVMMZQCMs5LliEQX0qWO1yL87m3sLc/s90pJQ0BE6aJpZGdlNtSgWRFJHOy6rXNtZ98Rzv91bohShjPmls8u/EanyL/eYX/ufPHCyUr73CL4f6DXCFC1ctZX+JVSaFnm1SubtoVm34Houw29BtbHc7t5vFPmbGCRJIY4o44zGQVChdWkEc2Zm/09LY42RdGVdYkklLCZREQGsyg3bgAEgttvtjjRx3YA7XNj8r49fbHflP4VjBA1u8FYYcvyyh1X0QK72vYlEREPP/AJhsR7Y+OwPTgmq5al0DLTqAlxxK52I25VVPrcah744veqQ/yq0ZsRBFFGptuVCarn3N3b/LDT7DZb4eVCTa88rt63sv4YB/VGP64wTl6ek4/F+vJXWQxDCu+w83O3P198Vo7z09PFmbRU0SRBEXWEXSDI41k24+EpxtizLsACSbAcn2HvioXVOZ/e6+eZbnxZWKC25UmyC1zvbTtjh/Tot2OXhDn0Jh0f2Zkr6OOpE6x+I5ARkveNSVLhgx3uCACvpe+OB3MrFfM5kj/m4NMEe4NkhUJz+bzBjcm++LHUkQy7KwDuKWnufiIJjS7fOxIO2Kt5PQtV1kURJLTyqpJJv52Gok7m+5NzfGrT2u2crJdFnAmscD/wClK6DJ8gglqDpuusqBZ3klu6oBfdtNhzwtzYDaBVX2hawuDHBAiA/C2tyRfYFrrvb1A9eMePfjPNdZHSR2EVKg8oFgHcA/TaPQALbXPvj67X9qocwpJaipeRF1FI9DKvwi7Obqbi5A9PhOOUKq1D1ru4NvOETfobvZDWSLBUIaeZyFQhi0bsbC17XQk8A3H71zhi1eZxRAGWRIwSFBdgoLHhQTa5PtimsTlWBUkEEEEbEEbgg+ljhwfaJzW8tNTgnyq0rDex1HQp9j8D/S598Tdo4+rGMOjGpcDwSYMLqQQeCOD+vriMZ327p6mugrT5JoWVjZVKyBTcBha5I2s19rDm2Fb9nisf75PFrbw/B1aL+XUHQA29DZmH642M779VMVbOkMcEkCOyJqVgxCm2rUG9bE8cHHD+1tjY4Q6pf9HlYHlp+eDC7/APqtP/8Aa6n/AJkf/bBjN6EvA8o4/wBonLgaWmmuLrK0fG5DqW5+Xh8fP5bn2f8AqfXBJRuSWhPiR3/qmsGUe2l99/6z5Y0O4fWq1mUSwy6I6yCdUlhDX3RipdbgXUn+F7H58/7PmSF6qapJIEKBAABZmkve5v6Bfb15239BR/8Akan2fBP4ht0/XNOcxkoGJSZFVl1bCTUuohfmB6eu5F7G0Y72dYSUVGkcBKSVJZdY5WNQNdjyGOpQD6DUdjbG51b2pSsroqxJ2glQoWsgkDGMgoRcgKQBbhgdtubxv7ROXk09LKPhSR0bY8yKpB9h/NkfqMZ6I1uyH+/qN5weXSHYeF6VJK15fEkUPojIURqRcKbqSzWtf0B2F+TxMpp5Miz9KYSFqeoZFN7eaOUlYywvYMj3823BPDWxxc160zHNYooIopbRKVYUwltILIDrCkg20g+w1H3xMuvOmBJTUNZXzJTSwQqk6FQ8kjKQVCKpGpidVxey35ABONT3p4teVLPHXHgn6DpthE99aaOmrIamJ5hVyEPfX5I1iCqmkadiW32PIa482G50n1XDmFOJ6ctp1MpVgAykehAJA2II34I+mIp3g6AnzGOJ4GXVTrIfDa95C2ggKeAfIefUjGPTtV3Lfx5KfKOx216sFdQo2uSSVAFmZown4h3IGnykAEWt6Fb7m2JaMU7yrOqijmV4neN4mJAubBtgwK8G4ABBG4Fji2mQ5sKmlhnFh4savYG9iwBIvYXsbj9MVq9M6pZXRhF5OjgwA4MYyjBxws/6Ho603qYEkYDSH3VwAbgalINr/P1PvjvYMNNxeUwOF0z0hBl9O0NMGCuzOdTajqYAc+wAAA+Xub4SU/YfMEmjCtDIhYXkD20i63ZlYAnkmy34PyxYq2MWx3r1E622u/XImsiA799LSJVisVSYpVVXbkLIvlAP7IKhbfMH6Yj3a/qesiraemp5WEU0yB4zpKlSw8QjUDpJQHdbH9cWeeIMCCAQeQRcHHDoOhaGGcTxUsUcq6rMotbVs1gPKNrjja5tjRDVr0vTms+CdvOTX7iZx92yuqkBs3hlFN7EPJ5FI2O4LX/T05xXbttk4qs1pomF1162G26xguRvyDpsfkcWE7ldIyZjQmCGQRvrV/NfS+kN5GI4FyDex3Ube0S7SdsqjL6uaapCCyeHGUcMG1EFm9xbSBuAd8PT2wronzywayzq98c58DKmQfFUOsY3F7fGx5udlt/eGFh2LykzZqJLHTTxs97G2prRqLjYHzk2POk+2JB9ompfxaWPSwiVWbVvpLsQNPFrqq354fj36fYbJWWgqp08skzaI2NrDw1NjwTbWxvf9kbY6Q/x6RvyD5kJ/qvNvvVdUT3uJJWYc/Bfyc7jyhdvT9MPGrIyzpaygB2gC/WSo+I/DvbWxsRwoF/XFfqchZF8RSVDDWvBIB8y/K4uMM3u73Ngr4IYKRnKX8SXUpXcAhE3PmtdieR8NjtjTfW5OutLglPqyDdFZP8AeswpobXDyrqFr+QeZ7i4uNIa++N/uhnH3nNqpwbqr+Gp2Plj8mxGxBIJ/XEg7NUngmszFxdKOBrDfzOwvbg/lU7+moHEIyOgNXWwxMSTPKqsbjV52Gtt9r7k46pp2yl2iv8AvLF2Jf2dzT7tJXz/ANVROw5+IMmkbfO2Ir0rlf3uvp4WufFlUMb7lb3c3sd9Orc3x4VFS0D1MUTEI5MbAgEsiSBlF7beZFO1uPY2xPOwWTGTMWmI8tPGd78PJdF9d7r4nNxt72wrcQjO3ylga8D+/k2H+qj/AMC/9sGNrBj53k6in7rdpDVM9XRgmckGSIkWkAAW6X+FgANr2PyPPA+z/n8iVUtGT+G6tIF0b+KpRSdXI8gtY7XAtY8vdsI7rdFyvqSnrLDw5/O/oFLAxTGw32BElzySecb6bXZW6ZeOPsQ1h5HljwrMvjlQpKiSIeVdQym1iLggg2Ix6QSBlBUgggEEbgg8EY9MYOhYvu5PcFcoijip4kMsinQttMcarYBiBzvYBRbg7i28D6c7YVmbSiszKV0jk8wv/OupNwqrxCliSPbay73x2/tB9OO8cNYlysV45ABfSrG6v8hqupv7rjco+/FGtEjOshqFQBoQpALiwNnPlCn4ve3pfbHo17o1KVSy31fdEPryTvJsipcui0QKkKE3JLfE1rAlmNybfPHaU3xXjwM06kkUsFjpkbY2IhQ73Ivcyva42+V9N8OvLJIaCnpqaapTUFWNDK6o0hFlFgTv6AAX9OcZranDq8y7opMhfcftbTtFU1cERM7gMVVSwBuTJIiBl87cn4uCQuo3xD8i71NBSxQeD4Rpo9IsdayldhG6suqPV+2r+U76SPLiwF8KXvH2yikilr4LRyxqXlXYLIBa7fJ7X/tbDnntRbGeK7enZ+BNd0TrpLrWnzCHXTuCwHnjY2kQ+xHt+8NjiQ4phQ18kEiyRO0ciG6uhII/XDb6N79OraMxGpdgJo0sw9y6g2I9bqL87HF36CUOYcoSlkemDEYyPuTl9VtFUxhr20SHw34J2D2J2BNxfEmDY89xceGizODGL41a3NoYQTNLHGAL3dlUW99yMIDbx8u9gSdgOcQPqLvTl1MCEkNS4/LDuv8Aj+C30J+mIj1j3vpqmhlhp1qo5pAAGKxhRuNQJ1m4IuDtuDjvDT2SxhCyiU1/fLLkaVUZ5DGhZSq2SRgQBGrHe5ve+m1gdzwZV0j1GtfRxVKroEgN1vfSykqwvYXAYHewvitvQ3byozKUaVKQg+eYjyjnyj9ok7bXtycWjoKFIY1jiVURAFVVFgAMdtVVXV7YvL7ii2z0lp1YEMAwPIIBH+ePmkokiQJEioi8KihVF99gAANyTj11YAcYihSdedjhUzPUUcgjklYs8cl/DLH4mDAErc3NiCLk2txiGUfYTMWkKuYI1U/GZNQYX5UKL/OzBcWPwY1w1tsI7UyXFCg7jZRHlXT4pIbnxpUVnIF3b+cZjvtfwwBzYAD54iHYfKPEzQylSVp42a9jYM/kX5XsXNj7H22sHmWVRVEZjnjSVDyrqGH134PzG+OdknSdJQeIaeJYfGI1+ZrE8KBqJ0i7bKLDfjFR1WKpQfV9w28lVupaUx1tTG1rpNIptxcOw2w+OwWUeHlrSnmeViP7KWQen7Qf32tiO9W9jqioq55qeogbxZWkKPqQp4hLWJAa9r7bC43w2ul8kFHRwU4N/CjVSd92/Md+LsSbfPHfVaiM6Yxi+eMiiuTqYMGDHlFEa7kCb+Sqo07MkqpqDKSGsrKzgFdwSgYfr6c4iVHlA6hyeN6nQlQmoRyxtcBhpBLINl1WF0PHK2BGGiy3wkcwq5emsx8l5MvqiX8K41Idg2kbWZLi3oy2BNxdddGWsR+Jcr9UDNro3u4KJWoc0DrJTExrKql7hPKFYDe4tswHmFr2O7NnKc1jqYUmicNHIoZTxsf9D6EehBwre5PS9LmVDJmdGfEkCA3UkBkjPnutr6wl+fRRtxiAdvO5U9E8VOXUUrTK0moXKqxAex30i25Fve1icdnp1bBzr4a6onOOGWamhV1KsAysCCCLgg7EEcEEbWxA17K5WkvjGJtKnV4bSExC3uDuQObFre+22J8p2xyerenxXUctMztGJRbUvIIIIuPzC4Fx6i42xihOUXhPGShc9a964qdfu+Wqjuvl8Sw8FLW2RR/Oeo9FG1tXGFj1V05WrClbmDtrnbSiSsTMwAJJ0keRRtsbfENsSbqTsfNR0jVKVCyPD53QLoARbksrFtyNjYgetrmwOh0xR1XUGYR/e3LxwKPFYALaME+QabeZzcXG+5PpbHr1elCO+vourfUh5fUbvazNZv5JilrnA3sjyEKWjuFiLE8knYE7kaeb3MzqIFkQq6q6sLFWAYEexB2OEP3EzV82zCHLKDR4UJKje0ZdR5m2v5I1BAsP2rX2xnp/rKvySrSjzD8SA2tdtWlCbCSNyfhHqrcWPw4xy07l71w3zt+RWSU5x2EpZqrxI3aCFgdcSAGzWAXQT8AvdiDffYWB2hfUHYOshJNMyVKe383Jwb+VjpPHo19+MWFVr4+sRDWXQ75+obUU1zTJp6ZylRFJE3s6Fb29r8/UY+qTPKmJdMc88a3vZJXUX2F7AjewA/QYt/W5fHMumWNJF50uoZbj1sQRiO1PazLHXSaOIDm6akP8VIP6XxsX9QhJe+P8+5OzwVo/2rrP+Lqv+fJ/6scx5CxuxJJ9SbnFqsp7YZfTpMiQAie4fWSxCH8isTqVfob+5NhaPUfYOgSUu7TSLqJERYBAL7KSBraw2+LfFx11Cz7cfZBtYoOlu2ddXjVFFojIuJZboh+hsWb6qCMM/p/7PtOljVyvM2xKJ+HH6XF93b1FwV59MNmKIKAqiwAsB6ADgY8a3MI4lLSuqKASSxAFlBJO/sAT9BjHZrrZ8R4XyKUUYy/L44IliiRY40FlVRYAf/N7+vOI/wBfdfQ5ZBrezyuD4UQO7H3P7Kj1P6DfC66s70T1Un3bKY3Ou6iTQTK+39Gv5LC/mIJ2v5bYkFX23lr8rijzBo1r4lIjlG7aR8KSH+k/eI4JB3N9XNU7GpW9H+YZ8EHyrIc6zpDVfeSkZe6a5ZI0JVibxqimwRhYE+o2JINuj0x1/W5TWmizVneIkAOzaigOyyqx+OMjm/FvQgqfPtv1i+UVMmX5lqjjv5SdxE5PNx/RuDq1C4uAfUnHz3w6ghrKinpaa0ssZIZ0II1SaQsQPDHYE22BsOb227XKz03FbX0a8eck9sj7BxnGjk1M8dPEkh1OkaKxuTdlUBjc7m5BNzvjdOPIOgXwmPtBdUDRFRRsCSfFlA3KgfzYv6XuzW+S+h3ZXWfUP3OhnqAFLRJcKbkamIVL2sbFjb09fbFdeh8glzbM1ExeRSfEqJGJJ0LyC3ILbKPrtxjdo61l2z6RJk+wxvs8ZTKsVTUOCI5iiITe7GPXqbjceYC9+Qw9MOLHlS06xoqIoVUAVVUWCgbAADgDHrjLbZ6k3IaWAwYMGOYwwsu/OReNlwmUeamcN/ceyN6++g3sdl9BfDNx8lMdK5uuakuwPkrd2i6y+4VPhVLMtLUgi7bRq/Ak43G2gkEDcE/Dtod0eiDl9YTGv+7TEvCwuVUHmK/uvpz5Sp98WL6i6Yp62HwamMOnI5DI3GpSN1P/AMNxhbjLpcpYUUo+/wBFMpKwOAZDpILeEvDMmoMYtr31KSQQvoV6pep6kVhvqvP38kOPBodne6IHh0FUbDZIJD8z5Ym/0U/Qe2HaDivPcrt3HHEuY5b5qWUByig/h6tw6/sofUG2k7cbLudoutcxaRlPiVNLENcxY65I1IYLpLNvv5tG5IRrb4i+iNkXdX07r5gnjhjk6r6eWuo5aZmZBKLal5BBBBtcahcC4vvhe5tCnTmTNHEdVVUkr4oUAlyD59+FReAb7n5nDSpK1JV1Rujr+0jBh/EG2PHNslhqojFURpKh/Kwvv7j1B3O43xjrs2+2XTOWimisvRHVUuTzmZ6Uv48Xk8TVGShIOtTpOpTptxvYb7byun6crs/ro6qrhMFKAADbTeEXYKl7NJqv8fHmuOLYnHd/oJq2ji+6xgy07eRF0reMgBkF7AWspAvbykY3aTMjk+RxPWNrkhiC6SbFpGv4cIIv8IITV7KTjdPUKSVkF73wSl5I/wB5+4Bp4xRUrkTyAGRkJvHGeFBBuHaw/un94HEb7WddZh/KMdDUSO6EurrMt5IyiO3xHzixAFmuPpiJdJdSQnNhV5kWcFmkJ06/xPyErzpX0Avay+gxK+1dR976hqahSACs0oAB3V3VRt6fGDv7Y6ypjVU4OPbOfmLOWTrNO8lPTZi1HNG4CMqGYMpQFgpuRtYDVYm+1jtiUdWdVRZfTiecOU1qh0AEgt62JGwt6b/LFbOr8rebNswES6jHLPIw2voRiWPzsN7fI462ddX/AHvIaeGRrzUtQqEE+ZovDl8Nvc2HkJ/dF+cc3o4vY498Z+49w3sz7v0UFPBM4n/3lPEjTw/OV1aTe7BRbf8ANYjcXuLxqs+0VACfCpZmFvKXdEufmBqsL/M4lGQdIUlZluXPUwrKYqaLRqLWF0S4IBAYbDZrjCy6UySGHqiSleGN4y8yojDUqKUaVNmBuQgC7+532341QpallPKz3G8kg7o9eVqUlFPSOYYauLUxUBnWQhW0a9O2zEDTYko3tjU6S7cqBT5pmGYWuI5hqYb/AAsFeSQ77eVlA9xfE07xdOrUZTIQLNTWlSw9EBDDjYaCePYegwpe2fbWPMkklmqPDihYh0UDXxcNqbyqvO9j8J45x1q2uhvOMPnjLE+p7dRRSZFmi1VDoaCoQtBclo2jcDUhII1BSVYWJ20H1x2Oh8rrZqpM5r6gQQJdtcjfEjXXQqk2jQ3sOPSwN74nea9MUWY5caGmnjc0wURsJPFaJxcLqIN7EBlI9r2Gwsqum+1OY1h8GcyU9PAzD8XUVDX83hpcBrm51Cyn3xcbITre5pNcNtctfuGORn9QZDR9Q0Qlp3XxF1CKW1mVgTeNx8QU82O4uGHO+p2u7SigIqakhqmxCqLFIgbbg2uXsCNQsAGIF+TMOkujqfLoPCp1O5u7tu7t7sfl6AbD9TfuYwO6Si64v2lY7gTiK9d9wYMsiBku8rg+HEp8zfM3+Bb7Fv4A45vX/diny9WjjKz1INvCDbJ83YfDb9n4txwN8Lh+iJs6QZmZ1USEidSjsYhHcN4YUXcBQulLX827E3JumlPErOIib8EZaWvzysfTeR2AYxhtMaInlBAZrALr+Z8zH1OJJnBkycw0FFrlqS0dRVOgb8QqbxwKB5vD9T6nUPcqGj2zy2ghpSMvmEwJBkfUSxe1rlD/ADd/awuLc845PabpSeKSpqa9HNQ76EmkY+I8a2BOknyglVsSLkfLGmWojyse1dvL+YsDCy2sE0Mcq8SIrje+zAEb+vONnBgx5hYYMGDAAYMGDAAY43U/S8NdD4U2oWIZJFNpInBuHQ/lOOzgw02nlAR3ozLqqCBoqySOVlkYRvGioGiOkqSoUANcvcW/VuTtUfTEEDztCvh/eQutVsE1AMC4W1lYht7c6QbXvfr2wEYbk+fmBVbJsyrsnq5TEkieGbTI6ko6AnTq2tY2NnHubHfD/wChu4lPmUSlGCTfngLDWCOSONa+uoD62O2JNJTKTqKqSAVBIF9LW1C/sbC49bDCa6+7aaddRHGtPIhDJNT6hC2/9JHcvTMNrSRlk9W0X22SshqOJLD8k4wOkHHH6m6Tp6+IR1KF1U6lszKVaxGoEEehPNx8sI7pXvnV03kqgKuMbXJAlFuPOAQ4/tAn54aWQ94cuqdN5vAckjRMNB2/euU39PNjnPT21POPuh5TNjM+2lEaFqZKaLZCI2sBIHAOljJ8V9XJJ9T6bYinZPpCqopav71E0dxGgvwxGokqR5WFiNwfXDXimVlDKQykXBBuCPcHg4+KqbQjOFZtIJ0qLs1hewHqTwBjmrp7XDyGBHdr3WXqGtaUi7io8txZyZVDKV/MNOo234viG9zOkDl9fIgFoZLvCfTQeVH9k+X9AfXDPyXv1ThdNZFLHN4jqQiXCR3uhYEgggHSQLm6E7XtiYVnU+XS0UdZUeG1OxsjywlrFrgixQkbqRcC23ONqvsrs3OPDWMfQnCaOx05Dpo6db30wxi9gPyL6AAD9ABhNdUr936ugcgoJHhYEfm1gRk7H1YMp/X0xLajvtl8c3hr4rxAC0saeUHe40tpawFtwDydtt+D1L35gWYmjpklcLpE8o07XvYADWV+RZfpjlTXbGTe3qmvA20OOphDoUYAqwKkGxuCLHnY4Q2WfZ8qnkYTTRRRhiAVvI7KDsbWUC49zf5DHtQd6c1q1eOmpI3k2s0Ucj6BuCSuphvtYmw2Ox9G/wBIz1LUcRrU8OoC2kBK7lSRq8p0jUAGsPf0xP8Al0yeGufuHDOb0V23pss1NCZHd1Cs7te4BJsAAAN7enoMSvHjV1iRRtJIwREBLMTYADkk4UHVXft4aiSKmgjdUsFkdm3NlJJQWIsdQte/B24xxjXZfLjljykOUnCp749dSUscdNTStHLJ55GU2ZYhcBb2uCzXNwQfJ7HeN9O95M1qpFp4YYJZXsNRjeyi5BkYK1gBdbngAcb4m2S9qNUq1WYzGpqidTkbJsV0KNhdQodSukKwcgrsDjtGpUTzb27CznoQbs328jrS1bVEyLHIQsTC4dwFbWxPxC7fD6kG/sWf1DXfckSky+FBU1RfwkUKkaHYyTvtsq3B43NhiWRxBQAoAAFgALAAcAD0wGMXBsLgWBtuAbXH+Q/gMcrb3ZPc+nZDSwiE9uO2MeWIXcrLUuLNJbZV/YS+4HueT/lic4wMZxynNze6QwwYMGJAMGDBgAMGDBgAMGDBgAMGDBgAMR/rvqNqCgmqUTW6ABQb6dTEKC1t9Ivc7+nzxIMa9dQRzI0cqLIjCzKwupF77g874aaTWQFZTLlOfQGV4vCqkUmRYjpmvZibbWn4JBIJ4va5BTWcUtKF1Us0rXaxjmiCOo9DqVmRvb0Pyw/8w7HZZJ8MckJtzHI23zs+ofL2xCeovs9yorNRziW3EcgCMRvsGB0k2tyFvvxxj1tPfVGXxNLw/wCP9Dm0xX5XmlRBd6eWWK1tRjcrzcC9jvyR+uJXk/enMobBpVnUbWlQE7Aj4l0sfe5JO2OFkXRdVU1Qp1hdW16HZkbTER8Rc28ukb254A5xYPLe0VAlLHBNAkzKPNKwKyMbknzKQQLmwF+LXvzjvqbaIP3LORJMXZ74Q1CBK/LophtcghhfbUQrqbcA21em5xt1/XuS1dAtC/3ynhiKaAFVmsl7b3f9b74lVZ2Iy1w2lZo78FJSdO/ADBvpvfGj/wCHih/r6v8AxRf+1jHv0vVZRXuIHVzdOxRho0rKiRSvlZmjDe5JsANr8D6W5HcyjvlS0sKw0+Xska3svjX3JudypJuTyTiQf+Hmh/r6v/FF/wC1iTZB2woaRVCwJK6gr4kqqzsGOrfy6SRwDpvYWw7LtO1zul9WCTFBmPfmvdyYlghQ8Lo1kfMs3J/QD5Y8ch6zzvMpDTwVTlipYkLGgULvu6oClzYA3G5A9cNyo7O5Y8zStT/F+QMyRjgXCoVtx/mcSnK8mhpk0U8UcSc6UUKCfc25PzOJnqaFHEIc/MMPuyu1Z0LnlZI0c61EmggFpZfw9tVipZrOOd1Btf0viX9OfZ7UWaunLc3jhuF+V3YXP0Cj6+7mGM45S1ljWI4X0HtRzMk6cp6OPw6aJIl2vpG7W4LE7sfmScdIDGcGMjbfLKDBgwYQBgwYMABgwYMABgwYMAH/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5126" name="Picture 6" descr="http://www.research-live.com/pictures/458xAny/7/1/1/1007711_customer_satisfactio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48815" y="4509120"/>
            <a:ext cx="3027642" cy="2016224"/>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http://sangamdevelopers.com/images/satisfactio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48264" y="908720"/>
            <a:ext cx="1296144" cy="1285578"/>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765043" y="5055567"/>
            <a:ext cx="5218857" cy="923330"/>
          </a:xfrm>
          <a:prstGeom prst="rect">
            <a:avLst/>
          </a:prstGeom>
        </p:spPr>
        <p:txBody>
          <a:bodyPr wrap="square">
            <a:spAutoFit/>
          </a:bodyPr>
          <a:lstStyle/>
          <a:p>
            <a:r>
              <a:rPr lang="en-GB" dirty="0" smtClean="0">
                <a:solidFill>
                  <a:schemeClr val="accent4">
                    <a:lumMod val="50000"/>
                  </a:schemeClr>
                </a:solidFill>
              </a:rPr>
              <a:t>Perceived quality= comparison of </a:t>
            </a:r>
            <a:r>
              <a:rPr lang="en-GB" dirty="0">
                <a:solidFill>
                  <a:schemeClr val="accent4">
                    <a:lumMod val="50000"/>
                  </a:schemeClr>
                </a:solidFill>
              </a:rPr>
              <a:t>customer service expectations with their perceptions of actual performance </a:t>
            </a:r>
            <a:r>
              <a:rPr lang="en-GB" sz="1400" dirty="0">
                <a:solidFill>
                  <a:schemeClr val="accent4">
                    <a:lumMod val="50000"/>
                  </a:schemeClr>
                </a:solidFill>
              </a:rPr>
              <a:t>(</a:t>
            </a:r>
            <a:r>
              <a:rPr lang="en-GB" sz="1400" dirty="0" err="1">
                <a:solidFill>
                  <a:schemeClr val="accent4">
                    <a:lumMod val="50000"/>
                  </a:schemeClr>
                </a:solidFill>
              </a:rPr>
              <a:t>Zeithaml</a:t>
            </a:r>
            <a:r>
              <a:rPr lang="en-GB" sz="1400" dirty="0">
                <a:solidFill>
                  <a:schemeClr val="accent4">
                    <a:lumMod val="50000"/>
                  </a:schemeClr>
                </a:solidFill>
              </a:rPr>
              <a:t> et al.,</a:t>
            </a:r>
            <a:r>
              <a:rPr lang="en-GB" sz="1400" dirty="0" smtClean="0">
                <a:solidFill>
                  <a:schemeClr val="accent4">
                    <a:lumMod val="50000"/>
                  </a:schemeClr>
                </a:solidFill>
              </a:rPr>
              <a:t>1990)</a:t>
            </a:r>
            <a:endParaRPr lang="en-GB" sz="1400" dirty="0">
              <a:solidFill>
                <a:schemeClr val="accent4">
                  <a:lumMod val="50000"/>
                </a:schemeClr>
              </a:solidFill>
            </a:endParaRPr>
          </a:p>
        </p:txBody>
      </p:sp>
    </p:spTree>
    <p:extLst>
      <p:ext uri="{BB962C8B-B14F-4D97-AF65-F5344CB8AC3E}">
        <p14:creationId xmlns:p14="http://schemas.microsoft.com/office/powerpoint/2010/main" val="3417428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26"/>
                                        </p:tgtEl>
                                        <p:attrNameLst>
                                          <p:attrName>style.visibility</p:attrName>
                                        </p:attrNameLst>
                                      </p:cBhvr>
                                      <p:to>
                                        <p:strVal val="visible"/>
                                      </p:to>
                                    </p:set>
                                    <p:animEffect transition="in" filter="fade">
                                      <p:cBhvr>
                                        <p:cTn id="7" dur="500"/>
                                        <p:tgtEl>
                                          <p:spTgt spid="512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128"/>
                                        </p:tgtEl>
                                        <p:attrNameLst>
                                          <p:attrName>style.visibility</p:attrName>
                                        </p:attrNameLst>
                                      </p:cBhvr>
                                      <p:to>
                                        <p:strVal val="visible"/>
                                      </p:to>
                                    </p:set>
                                    <p:animEffect transition="in" filter="wipe(down)">
                                      <p:cBhvr>
                                        <p:cTn id="12" dur="500"/>
                                        <p:tgtEl>
                                          <p:spTgt spid="5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4008" y="0"/>
            <a:ext cx="3528392" cy="571500"/>
          </a:xfrm>
        </p:spPr>
        <p:txBody>
          <a:bodyPr>
            <a:normAutofit fontScale="90000"/>
          </a:bodyPr>
          <a:lstStyle/>
          <a:p>
            <a:pPr algn="ctr"/>
            <a:r>
              <a:rPr lang="en-GB" sz="2000" dirty="0" smtClean="0">
                <a:solidFill>
                  <a:schemeClr val="tx1"/>
                </a:solidFill>
              </a:rPr>
              <a:t>What is Student Satisfaction?</a:t>
            </a:r>
            <a:endParaRPr lang="en-GB" sz="2000" dirty="0">
              <a:solidFill>
                <a:schemeClr val="tx1"/>
              </a:solidFill>
            </a:endParaRPr>
          </a:p>
        </p:txBody>
      </p:sp>
      <p:sp>
        <p:nvSpPr>
          <p:cNvPr id="5" name="AutoShape 2" descr="data:image/jpeg;base64,/9j/4AAQSkZJRgABAQAAAQABAAD/2wCEAAkGBhQSERUSExQWFBQUFxQUGBYXFBQVFhgYFRQXFRUWFRQXHCYfFxkjGhUUHy8gJCcpLSwsFh4xNTAqNSYrLCkBCQoKDgwOGg8PGiwkHxwsLCwsKSwsLCwsKSksKSwpKSwpLCwsLCwsKSkpKSksKSwsLCwpKSksLCksLCksLCkpLP/AABEIAOAA4QMBIgACEQEDEQH/xAAcAAEAAAcBAAAAAAAAAAAAAAAAAQIDBAUGBwj/xABCEAACAQIDBQUFBAgEBwEAAAABAgADEQQSIQUGMUFRB2FxgZETIjKhsRRCwdEjUmJygpLh8DNzovEIFyRjg7LiFf/EABgBAQADAQAAAAAAAAAAAAAAAAABAgME/8QAIhEBAQEBAAIDAAIDAQAAAAAAAAERAiExAxJBMlEiYXEE/9oADAMBAAIRAxEAPwDuMREBERAREQEREBERAREQEREBERAREQEREBERAREQEREBERAREQEREBERAREQEREBERAREQERMDvTvphsAmasxLH4aaDNUb+HkO82EDPSjisalMZqjqg6swUepM4XvR2t4/EAjDJ9mp8AQQ1U+Ln4f4R5zmG0MXXrNmrVHdurMWPzufKV+0X+lerl32wJbKMXh7/5yfW9pksNtOlU/wAOrTf911b6GeN/0nLMfAH5mVqWKqU+F1OhBFwfWNPq9g1cdbgjsOq5PoWEjhdo06hKq3vAXKEFXA6lGsbd/CeYtn77Y6wP2l9NLMQxt3Fh7vrNw2X2kpWIFWu1J0+CqxDUw3S6IHp311uQQLEERqMd2ia1udvcMWppvlFen8QUgq6n4alNgbMp7uBmyyypERAREQEREBERAREQEREBERAREQEREBES3x+OWihdjoPUnkBAsd4turhaFSqSBkGl+bW0UAc+E88bY2s9Wq1es6q7nNY5ne3IBOQ4cRM72g72VKp95rsWPs6Y+FRe17feN+Z428pqWD2K2VnYXe9yznQCx5czMOut8unjn6ptqbVJS6uGt1NO/wDLxmstimYnWw56cBM1W2W9U3CWsbCwtfxtyEpVdj5FYcbL+Ovh4RLItZaxVSqDaxI89f6SdqwNgpNzoONtesfYiELW7uHfaWtF8rLccGB68xymk8sr4V8uUfFqdCLHT15yZ6bKB7vu8zY2PiJa4xj7Rh0JHoSPwlenijbK2oNr6DyP998lR0Ds62nUOJw6pZW/SnNqp0Rmy9CLrw16czPQezNsJWVbMuYgFlBvlJHA9J5Mw20atEq1Niunu25WFribX2cbWcYsZSQ4ViUNQqXPP2Z5vYkgG97c7xuIsel4mK2DtcV0BuG0uGtYkcDmX7rg6EeB4ETKyypERAREQEREBERAREQEREBERAREQE512jbfIPsFNidGPTNrlH8IufEDrNz3h2yuFw71m1sLKOrH4R/fIGefcfvC1SqS1ySGdj+8bKo8Tc+ky+S/jb4udusJj2NSsTrobLbkBYD5W8zNlwC0wop3zW46aswGug5CYWnh2ZwVHxmy+C6sfAA/Lum7bE3dalh8wUnE1V91f1FvcZuYvxPDpOfquzjli8c6JYBRcqVAuON7tfuv9BLGpswVFstrtxAHLjbXxFzM9V3PrBPh99tCeep1PpeXmB2etNbKt+PvE8+duvDU8JTcafRqe0tjIlNadszHWw0udL+Cj8Zpe1Nk5GHC5I0HfOo43ZjuSyl7Hi5YKp8AouR3fOas2yEFUZszHN32487nXS/Oacd4p38csafidmMHI56Dzy3Y/IxicFlcKRpe3oAPrebhWpqj3YahKlQ+LE5R9B6yz2pggXUDjzPeRr6C/wA5rO3NeFg6gZQ2obNlPRuXkdPMSoQLLWXR0s2mlrfEv4yltFSVpjw+l/wAlDB1Dcj9YfUH/bzlop1HdtwdtZqtBhoMSrEjl7Smpz2/eGVvKdLnDexnEFquHpHhTNaoPOmUI+Y9J3KX5ZdEREsqREQEREBERAREQEREBERAREQNA7W8WRQVAL6M58AQo+bW85xxsL7tz8b3v00HDuVRznYu1ipkpq2hLo9PXl79J83+kic83S2UMRXVHW6AFmvzHIHuLGc/fuur4p4ZvczYwC/aGHuZfZ0rj7n3qlv2zfy8ZsTbxUaLWIsep0v0teZTHKadK1NAzAWVeA0Gl+gmr4LZWNxFRlxRwy09bBqQsVsLZTnvfNe4PADjrM5ztdF6ya2WhtvD1wQlRWa18oIDeGsx6bNOfNUN2b7o+FBxCr17zz7tJrdXdkUKwKqBc6MjkqeVsp1X1PGbRssO+ZiCeQPAKL6gdT3xc052TUtbBltBNV23sDITUOlr6/34zcMXtFaYY3GmnpOf7x70VNctmHQi4OnKPrvpP3z20va+OPtSxPEW8hoB6mXtCuPdJ53HqLX9DMBtbFFyGyZOOmvA9POZBT7qkfqi3pqZpmRjLtqnjq1yf3j82/KUcPTsUPcT6XP0tLfGMQbcr3lZK2YMBxy29RY/lLyMunVOxSn/ANZUPIUmI7szDnO1zhfYzjrY0DlUpMv43/0zukvz6Y9eyIiWVIiICIiAiIgIiICIiAiIgIiUMXSdlsj5G6lQw8xp9YHMO0wmozVWayU2FFE/WIuXb1BH+0tuzTBkpUrsNajWH7qafUmXO++6GINNaj1RUCtlsqZFGYmx4kkkmZzYOEFGmtMfdAH5/Ocnft3/ABfx8M4Kd5TxNAWsJUV9JS1lpcVysAuxD7XMfh8x8ucylbEBFNrDjKuJrATVt79plKVgbFtLjvlP+N5L15rTN4tpG7nOQqljbrrMfuf9oxuICLZUs5LFA2XLa2cfdBJsNesuK+F9oB1uD+c3rYFZkpWQ5eosLE983mT2x7lvqtV27scowpYlEub5KifCbcrHUHumC+w5dLdwNraTZt7MRVqOMwBAII8RwtMficJZQTIqJueWjbdpBWH7TN6aAD1vLOkbVT0It5/2PnLneeper+6B6kmWLPoDzP4X/OXnpj1fLonZjiz/APoYa3NsvTiNfpPRU87diWB9rj1Y6imGqegsPmVnomTGXRERLKkREBERAREQEREBERAREQERECw24oNBwwvwt45gR85q6GxtNg3jqe4o6sPkDMNVpcDOb5f5O7/z+OV3TbSWmIc342Eqi9tNJbVUNpn5ayzVLBY6lVz2YNluD3EciJpe+dYaAEG2s2fGUfaUW9m2Urpccus51iNn1VqNnJYHhca38b8Jbn/a/wBp5xWwVQEDrNt2TUsLfOarsnZT58xFhNnX3BL2/wBKfXx5Q2lhAxueU1na+K5CZfH7S0tNL29jbKep09YkUsyNbr0/b1WA5k2/hElwezDUdF6mxNibA8TYdBf0l7sbZT1HVUBLlgAANSTccPG09BbpdmtHD06TVFBrL7zcwTobX5gEX/szVy9ZJ5WnZHuQ2CovVqi1SqbKCLMtMai45EnW3cJ0GIl2NIiICIiAiIgIiICIiAiIgIiICIiBjdv0c1EkfdIby4H6zXhUvNxdLgg8CLes0p0KsynipI9Jz/NP11/BdmJsQqv8Q+ZmKfDKCTSqFSDqL3HoeMyYXXrMXtPBrmBFwR07+cwdvNz0xx2/lYo65AxtmHAn8POY/aZCnNe9+A8JR2lhzndmbMAMoHAWtMaxGQHXNYjVmaw7rzSSVHdnuRn8Fj19l33lpjtpaWEwiYkgWElLdZeTGX21Uq1bzBY7Dl6lun17pf47F5FJ4nQKOrHgPX6Sbc3dOtVxL0uLqAzX1tmy306+/wDWXY99Y3Tsn3YC1VruNVLZTpYjKw053uD6TsMxewtiph6KU01C3YHvbjMpNOZkcvV2kRElUiIgIiICIiAiIgIiICIiAiIgIgmavje0TCrWGHpZ8VW/Uw6ipa3HM5IUW566QNomtbdpBa1/1xfzGks9597a65KGEpfp3UOzVMuWipJALFSQWJBsATwMxGxsRWxFIO9Q1Gu1qhAAKhjYqB908R3GYfJ1L4dPw8Wf5L77RlJBmO2pXAViTy/CZoYSmqXazMeo1/pOe7X29TNarRU6K1gRqOAuL9xvM/q7J3EutSkCfEzHYtuQk1TaAVAgMxVXFyZGfXUXQlOpXAlr7djoBaTWsO+XV9stu/swtisJUqJemajsoJsGamNL/wAVhOkdme71Smr4qtcVcRUqMwP6ptlI8wfK00LE720FoYKg6ZPZ5mWspze8HIqq6Wv8WU3B8p2vYu1UxFJalN0dSOKNcX6W5HuM05jk7ur4C0jES7MiIgIiICIiAiIgIiICIlHF4xKSl6jqiDizMFUeJMCtE5ztztxwVElaIfEEc1slPydtT5CaJtvt1xlW4oKmHXuHtH/mbT0WE5XfqlUKCzEKBxJNgPEmaZvD2vYDC3UVDXcfdo2Yeb3y+hM877T29XrsTWrVKhPEu7N8ibCWRMLTlvG+naxiccSiE0KHD2aNqw/7jixbw4d3OTdjm0Qm0lU8KqVEHjYMP/WaJadb7M+zdktjMSLNa9OmeK3Hxv8AtWOg5cTrwr1cXkdCxGCFVqwvpUuuYGxy5Amh9ZTxeKpYWmFWwCgKAOiiwHoJZbQ2t7Esb+6qmwHEk/7TH7P2a9Q+1xHPVaZ+r/l6zm9OiRSrvVxZub06Poz9w6L3+nWWG0N16LEnIqnjdRl9bcZsuJGmkw+PqEqbaHlK75aZrTsZstUP9ZYvTEyGJRrksbywqHlNpWeKdNJEC5AlUJaUKtYIC54IC3pqIT6jV948cCVQH4HxDfz1P/n5ytunvriMBWFWi9uTKblHHR15/UTXHckkniSSfPWQVpvHFb5egd2f+IKnWqrSxNEUgxA9ojllW/NlIva/QmdZw2LSouam6up5qwYeoniam9jeZjY+8tfDP7SjVem3VWIv3EcCO4wh7HicH3X/AOIKqGC4ymtROBemMjjvK/C3hpOpbA7R8DjGCUq4FQ8EcFGPcL6Me4EwY2aIiEEREBERASBNpGcW7Xu0dzUbA4diqpdazg2LNzpg/qjn1OnLUmTVbfXtwKu1HAgaHKa7C9/8tDpbvPpOTbW2/iMS2avVeqf2mJA8BwHlLF35ynUPzhfMTmSIZNTaSPoZKU7LeS0kYsFALEkAAAkkngABxMmJnWexndlcr46ot2uadK/Kw99x33OW/cZW3ItJtVez7sv9ky4nGAZxYpS0OU8Qz8iw5Dl48N72xtb2a2HE8Jf1hyUXM1ba+EZ6g1AI5GYWt+eWCxG2af2lEdxmulTKdQVFRQR3HKWbvyGbtiQZzGv2X1q1d61TEouZswyKzEDkPetaw05zoa4xgoBsxAALcL2Fr25XkdQ86mI0mHxtK500+kylHEiojMBYqSpHQjX0sQfOYmqxN5ni8a1tFH10ExdOhrNorUCb6fKYfEYfLxl+airMpNR3u2oP8FT3v+C/jMtt/eEUlKp8Z0v0/rNEdiSSdSdTN+Z+uf5Os8JZAyMWmjnQEmvIRaEpkMuKWKKkEHhLcCREJdY3d7dMXRVVrBcQoAHvXV9P2xx8SDOi7r9s+ExRyVf+mflnYGmf/JYW8wPGeZM3KXWGqESDHtFWBFxqDreRnKeyntNSoiYPEsFdcqUn4BgBZUbow0APPx49WhUiIgYfezeNMDhXrudQLIvNnPwqPPU9wM8oYzFFnLMbliST1JNyfUzcO03fVsdimysfYUiUpDkQNC/ixF/CwmkVxDSTEzG4lGk2YW6Sem2koUjZyOusJVaRk1SU7ayq3CSMhu9sV8XiKeHTi51PJVGrMfAT0hs/ZyYajTw9IWWmoUDn3k9STcnxmn9l25v2Sj9oqD9NUUcfuKbEIO/gT5DlN8RfWYddbW/MxNmyKT3es1PaeYvnZbCbYtO/GW+1lQJqLnpKpnTTX26q2VjaW1fePpaWeNSm7lalOm4BuLrw8JQr7KojVaeTvUn6G4kniNl3TxAqUKza39qb9PgW1vKXFKhcTm+7+9zbPxVTC1nz0HYEOdCuYaEgcuR8Lzp+AxKFRYg31Fjp4i0p1Mq3N30pJgNdZoHaHtcUTkX4iPQfnOh7e23RwtE1azhABoPvMeQVeJM887xbdbFV2qEWBOi3vYd55mW452q99yRjsRWLG5lEyJMgJ0uS+QCRkZKxhAokwEJJrQkMAQJF+kJQRecrI9pKJDnAvaGKsRbSeieyrtFXG0hh6zWxNNdCT/iqPvD9sDiPPrbzYDL7Zm03o1FqU2KuhDKwNiCOBBkFmvZETz9/z0xvSl/J/WIVyua1Xlu1U9NJUZryUmGiFPn6yjXNnBkw0MkxXIwiq7TcOzvdM4zEBnH6GkQWPJjxCfie7xmO3O3LrY43HuUlIDVCP9KD7zfTnO97A2FTwlFaVMWC+p6ljzJmXff5G3HH7WTpp6CVlEkQ28ZLe8zi1qs9e2g1Mt2w2ce9KtwJidr7xJSU63PICWRN/GqbybOUVbqxQ31sAw9DKC0lI/xeXNP6zG7V20ajFqhy68L8PGYTEby0lGr6eB+kmRfqxqG9lF0xdQVCGNwQVvlKke7a/DT53l9u52gYjB03pplYMPdLC5Q9VPG3dwmE23tM16zVOR0HgNB+fnLC81z+3LesvhebR2rUrualV2djzJv6dJaXkLxLKajIiSxAmvJYkRAqCDIXgwsmUSbnIU5GEonpFpKkmJgQYyZWkokDAre0kJTvEIVe6QvJW74zQlKzS6w9EEAnyEp0qPMy5DSCPQu52Hprg8P7PRfZofEkXYnvvebEi3nP+yDaHtMI1O/vUnIH7re8PK+adBzhRc6TmzK6rdAoHE3lOpVExe0NvIutxMPi970A+IeslTGbx+LsNTNK3g21RpAu5uRymH29v4ovZvLn5TnO1trvXa7cOQ/Pvl+eNL3itt/eFsRWLj3F4Ko0sO89ZhqlQnib+JvDNJDNcxz26gTIQZCFEYkIgRvIyWRgRkRIRJE4kZKJG8LJ1MO0LKbnWE1VWRJlMtIAwaqAwZAmwkFHMwJryEmiEv/Z"/>
          <p:cNvSpPr>
            <a:spLocks noChangeAspect="1" noChangeArrowheads="1"/>
          </p:cNvSpPr>
          <p:nvPr/>
        </p:nvSpPr>
        <p:spPr bwMode="auto">
          <a:xfrm>
            <a:off x="155575" y="-1576388"/>
            <a:ext cx="3305175" cy="32956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4" descr="data:image/jpeg;base64,/9j/4AAQSkZJRgABAQAAAQABAAD/2wCEAAkGBhQSERUSExQWFBQUFxQUGBYXFBQVFhgYFRQXFRUWFRQXHCYfFxkjGhUUHy8gJCcpLSwsFh4xNTAqNSYrLCkBCQoKDgwOGg8PGiwkHxwsLCwsKSwsLCwsKSksKSwpKSwpLCwsLCwsKSkpKSksKSwsLCwpKSksLCksLCksLCkpLP/AABEIAOAA4QMBIgACEQEDEQH/xAAcAAEAAAcBAAAAAAAAAAAAAAAAAQIDBAUGBwj/xABCEAACAQIDBQUFBAgEBwEAAAABAgADEQQSIQUGMUFRB2FxgZETIjKhsRRCwdEjUmJygpLh8DNzovEIFyRjg7LiFf/EABgBAQADAQAAAAAAAAAAAAAAAAABAgME/8QAIhEBAQEBAAIDAAIDAQAAAAAAAAERAiExAxJBMlEiYXEE/9oADAMBAAIRAxEAPwDuMREBERAREQEREBERAREQEREBERAREQEREBERAREQEREBERAREQEREBERAREQEREBERAREQERMDvTvphsAmasxLH4aaDNUb+HkO82EDPSjisalMZqjqg6swUepM4XvR2t4/EAjDJ9mp8AQQ1U+Ln4f4R5zmG0MXXrNmrVHdurMWPzufKV+0X+lerl32wJbKMXh7/5yfW9pksNtOlU/wAOrTf911b6GeN/0nLMfAH5mVqWKqU+F1OhBFwfWNPq9g1cdbgjsOq5PoWEjhdo06hKq3vAXKEFXA6lGsbd/CeYtn77Y6wP2l9NLMQxt3Fh7vrNw2X2kpWIFWu1J0+CqxDUw3S6IHp311uQQLEERqMd2ia1udvcMWppvlFen8QUgq6n4alNgbMp7uBmyyypERAREQEREBERAREQEREBERAREQEREBES3x+OWihdjoPUnkBAsd4turhaFSqSBkGl+bW0UAc+E88bY2s9Wq1es6q7nNY5ne3IBOQ4cRM72g72VKp95rsWPs6Y+FRe17feN+Z428pqWD2K2VnYXe9yznQCx5czMOut8unjn6ptqbVJS6uGt1NO/wDLxmstimYnWw56cBM1W2W9U3CWsbCwtfxtyEpVdj5FYcbL+Ovh4RLItZaxVSqDaxI89f6SdqwNgpNzoONtesfYiELW7uHfaWtF8rLccGB68xymk8sr4V8uUfFqdCLHT15yZ6bKB7vu8zY2PiJa4xj7Rh0JHoSPwlenijbK2oNr6DyP998lR0Ds62nUOJw6pZW/SnNqp0Rmy9CLrw16czPQezNsJWVbMuYgFlBvlJHA9J5Mw20atEq1Niunu25WFribX2cbWcYsZSQ4ViUNQqXPP2Z5vYkgG97c7xuIsel4mK2DtcV0BuG0uGtYkcDmX7rg6EeB4ETKyypERAREQEREBERAREQEREBERAREQE512jbfIPsFNidGPTNrlH8IufEDrNz3h2yuFw71m1sLKOrH4R/fIGefcfvC1SqS1ySGdj+8bKo8Tc+ky+S/jb4udusJj2NSsTrobLbkBYD5W8zNlwC0wop3zW46aswGug5CYWnh2ZwVHxmy+C6sfAA/Lum7bE3dalh8wUnE1V91f1FvcZuYvxPDpOfquzjli8c6JYBRcqVAuON7tfuv9BLGpswVFstrtxAHLjbXxFzM9V3PrBPh99tCeep1PpeXmB2etNbKt+PvE8+duvDU8JTcafRqe0tjIlNadszHWw0udL+Cj8Zpe1Nk5GHC5I0HfOo43ZjuSyl7Hi5YKp8AouR3fOas2yEFUZszHN32487nXS/Oacd4p38csafidmMHI56Dzy3Y/IxicFlcKRpe3oAPrebhWpqj3YahKlQ+LE5R9B6yz2pggXUDjzPeRr6C/wA5rO3NeFg6gZQ2obNlPRuXkdPMSoQLLWXR0s2mlrfEv4yltFSVpjw+l/wAlDB1Dcj9YfUH/bzlop1HdtwdtZqtBhoMSrEjl7Smpz2/eGVvKdLnDexnEFquHpHhTNaoPOmUI+Y9J3KX5ZdEREsqREQEREBERAREQEREBERAREQNA7W8WRQVAL6M58AQo+bW85xxsL7tz8b3v00HDuVRznYu1ipkpq2hLo9PXl79J83+kic83S2UMRXVHW6AFmvzHIHuLGc/fuur4p4ZvczYwC/aGHuZfZ0rj7n3qlv2zfy8ZsTbxUaLWIsep0v0teZTHKadK1NAzAWVeA0Gl+gmr4LZWNxFRlxRwy09bBqQsVsLZTnvfNe4PADjrM5ztdF6ya2WhtvD1wQlRWa18oIDeGsx6bNOfNUN2b7o+FBxCr17zz7tJrdXdkUKwKqBc6MjkqeVsp1X1PGbRssO+ZiCeQPAKL6gdT3xc052TUtbBltBNV23sDITUOlr6/34zcMXtFaYY3GmnpOf7x70VNctmHQi4OnKPrvpP3z20va+OPtSxPEW8hoB6mXtCuPdJ53HqLX9DMBtbFFyGyZOOmvA9POZBT7qkfqi3pqZpmRjLtqnjq1yf3j82/KUcPTsUPcT6XP0tLfGMQbcr3lZK2YMBxy29RY/lLyMunVOxSn/ANZUPIUmI7szDnO1zhfYzjrY0DlUpMv43/0zukvz6Y9eyIiWVIiICIiAiIgIiICIiAiIgIiUMXSdlsj5G6lQw8xp9YHMO0wmozVWayU2FFE/WIuXb1BH+0tuzTBkpUrsNajWH7qafUmXO++6GINNaj1RUCtlsqZFGYmx4kkkmZzYOEFGmtMfdAH5/Ocnft3/ABfx8M4Kd5TxNAWsJUV9JS1lpcVysAuxD7XMfh8x8ucylbEBFNrDjKuJrATVt79plKVgbFtLjvlP+N5L15rTN4tpG7nOQqljbrrMfuf9oxuICLZUs5LFA2XLa2cfdBJsNesuK+F9oB1uD+c3rYFZkpWQ5eosLE983mT2x7lvqtV27scowpYlEub5KifCbcrHUHumC+w5dLdwNraTZt7MRVqOMwBAII8RwtMficJZQTIqJueWjbdpBWH7TN6aAD1vLOkbVT0It5/2PnLneeper+6B6kmWLPoDzP4X/OXnpj1fLonZjiz/APoYa3NsvTiNfpPRU87diWB9rj1Y6imGqegsPmVnomTGXRERLKkREBERAREQEREBERAREQERECw24oNBwwvwt45gR85q6GxtNg3jqe4o6sPkDMNVpcDOb5f5O7/z+OV3TbSWmIc342Eqi9tNJbVUNpn5ayzVLBY6lVz2YNluD3EciJpe+dYaAEG2s2fGUfaUW9m2Urpccus51iNn1VqNnJYHhca38b8Jbn/a/wBp5xWwVQEDrNt2TUsLfOarsnZT58xFhNnX3BL2/wBKfXx5Q2lhAxueU1na+K5CZfH7S0tNL29jbKep09YkUsyNbr0/b1WA5k2/hElwezDUdF6mxNibA8TYdBf0l7sbZT1HVUBLlgAANSTccPG09BbpdmtHD06TVFBrL7zcwTobX5gEX/szVy9ZJ5WnZHuQ2CovVqi1SqbKCLMtMai45EnW3cJ0GIl2NIiICIiAiIgIiICIiAiIgIiICIiBjdv0c1EkfdIby4H6zXhUvNxdLgg8CLes0p0KsynipI9Jz/NP11/BdmJsQqv8Q+ZmKfDKCTSqFSDqL3HoeMyYXXrMXtPBrmBFwR07+cwdvNz0xx2/lYo65AxtmHAn8POY/aZCnNe9+A8JR2lhzndmbMAMoHAWtMaxGQHXNYjVmaw7rzSSVHdnuRn8Fj19l33lpjtpaWEwiYkgWElLdZeTGX21Uq1bzBY7Dl6lun17pf47F5FJ4nQKOrHgPX6Sbc3dOtVxL0uLqAzX1tmy306+/wDWXY99Y3Tsn3YC1VruNVLZTpYjKw053uD6TsMxewtiph6KU01C3YHvbjMpNOZkcvV2kRElUiIgIiICIiAiIgIiICIiAiIgIgmavje0TCrWGHpZ8VW/Uw6ipa3HM5IUW566QNomtbdpBa1/1xfzGks9597a65KGEpfp3UOzVMuWipJALFSQWJBsATwMxGxsRWxFIO9Q1Gu1qhAAKhjYqB908R3GYfJ1L4dPw8Wf5L77RlJBmO2pXAViTy/CZoYSmqXazMeo1/pOe7X29TNarRU6K1gRqOAuL9xvM/q7J3EutSkCfEzHYtuQk1TaAVAgMxVXFyZGfXUXQlOpXAlr7djoBaTWsO+XV9stu/swtisJUqJemajsoJsGamNL/wAVhOkdme71Smr4qtcVcRUqMwP6ptlI8wfK00LE720FoYKg6ZPZ5mWspze8HIqq6Wv8WU3B8p2vYu1UxFJalN0dSOKNcX6W5HuM05jk7ur4C0jES7MiIgIiICIiAiIgIiICIlHF4xKSl6jqiDizMFUeJMCtE5ztztxwVElaIfEEc1slPydtT5CaJtvt1xlW4oKmHXuHtH/mbT0WE5XfqlUKCzEKBxJNgPEmaZvD2vYDC3UVDXcfdo2Yeb3y+hM877T29XrsTWrVKhPEu7N8ibCWRMLTlvG+naxiccSiE0KHD2aNqw/7jixbw4d3OTdjm0Qm0lU8KqVEHjYMP/WaJadb7M+zdktjMSLNa9OmeK3Hxv8AtWOg5cTrwr1cXkdCxGCFVqwvpUuuYGxy5Amh9ZTxeKpYWmFWwCgKAOiiwHoJZbQ2t7Esb+6qmwHEk/7TH7P2a9Q+1xHPVaZ+r/l6zm9OiRSrvVxZub06Poz9w6L3+nWWG0N16LEnIqnjdRl9bcZsuJGmkw+PqEqbaHlK75aZrTsZstUP9ZYvTEyGJRrksbywqHlNpWeKdNJEC5AlUJaUKtYIC54IC3pqIT6jV948cCVQH4HxDfz1P/n5ytunvriMBWFWi9uTKblHHR15/UTXHckkniSSfPWQVpvHFb5egd2f+IKnWqrSxNEUgxA9ojllW/NlIva/QmdZw2LSouam6up5qwYeoniam9jeZjY+8tfDP7SjVem3VWIv3EcCO4wh7HicH3X/AOIKqGC4ymtROBemMjjvK/C3hpOpbA7R8DjGCUq4FQ8EcFGPcL6Me4EwY2aIiEEREBERASBNpGcW7Xu0dzUbA4diqpdazg2LNzpg/qjn1OnLUmTVbfXtwKu1HAgaHKa7C9/8tDpbvPpOTbW2/iMS2avVeqf2mJA8BwHlLF35ynUPzhfMTmSIZNTaSPoZKU7LeS0kYsFALEkAAAkkngABxMmJnWexndlcr46ot2uadK/Kw99x33OW/cZW3ItJtVez7sv9ky4nGAZxYpS0OU8Qz8iw5Dl48N72xtb2a2HE8Jf1hyUXM1ba+EZ6g1AI5GYWt+eWCxG2af2lEdxmulTKdQVFRQR3HKWbvyGbtiQZzGv2X1q1d61TEouZswyKzEDkPetaw05zoa4xgoBsxAALcL2Fr25XkdQ86mI0mHxtK500+kylHEiojMBYqSpHQjX0sQfOYmqxN5ni8a1tFH10ExdOhrNorUCb6fKYfEYfLxl+airMpNR3u2oP8FT3v+C/jMtt/eEUlKp8Z0v0/rNEdiSSdSdTN+Z+uf5Os8JZAyMWmjnQEmvIRaEpkMuKWKKkEHhLcCREJdY3d7dMXRVVrBcQoAHvXV9P2xx8SDOi7r9s+ExRyVf+mflnYGmf/JYW8wPGeZM3KXWGqESDHtFWBFxqDreRnKeyntNSoiYPEsFdcqUn4BgBZUbow0APPx49WhUiIgYfezeNMDhXrudQLIvNnPwqPPU9wM8oYzFFnLMbliST1JNyfUzcO03fVsdimysfYUiUpDkQNC/ixF/CwmkVxDSTEzG4lGk2YW6Sem2koUjZyOusJVaRk1SU7ayq3CSMhu9sV8XiKeHTi51PJVGrMfAT0hs/ZyYajTw9IWWmoUDn3k9STcnxmn9l25v2Sj9oqD9NUUcfuKbEIO/gT5DlN8RfWYddbW/MxNmyKT3es1PaeYvnZbCbYtO/GW+1lQJqLnpKpnTTX26q2VjaW1fePpaWeNSm7lalOm4BuLrw8JQr7KojVaeTvUn6G4kniNl3TxAqUKza39qb9PgW1vKXFKhcTm+7+9zbPxVTC1nz0HYEOdCuYaEgcuR8Lzp+AxKFRYg31Fjp4i0p1Mq3N30pJgNdZoHaHtcUTkX4iPQfnOh7e23RwtE1azhABoPvMeQVeJM887xbdbFV2qEWBOi3vYd55mW452q99yRjsRWLG5lEyJMgJ0uS+QCRkZKxhAokwEJJrQkMAQJF+kJQRecrI9pKJDnAvaGKsRbSeieyrtFXG0hh6zWxNNdCT/iqPvD9sDiPPrbzYDL7Zm03o1FqU2KuhDKwNiCOBBkFmvZETz9/z0xvSl/J/WIVyua1Xlu1U9NJUZryUmGiFPn6yjXNnBkw0MkxXIwiq7TcOzvdM4zEBnH6GkQWPJjxCfie7xmO3O3LrY43HuUlIDVCP9KD7zfTnO97A2FTwlFaVMWC+p6ljzJmXff5G3HH7WTpp6CVlEkQ28ZLe8zi1qs9e2g1Mt2w2ce9KtwJidr7xJSU63PICWRN/GqbybOUVbqxQ31sAw9DKC0lI/xeXNP6zG7V20ajFqhy68L8PGYTEby0lGr6eB+kmRfqxqG9lF0xdQVCGNwQVvlKke7a/DT53l9u52gYjB03pplYMPdLC5Q9VPG3dwmE23tM16zVOR0HgNB+fnLC81z+3LesvhebR2rUrualV2djzJv6dJaXkLxLKajIiSxAmvJYkRAqCDIXgwsmUSbnIU5GEonpFpKkmJgQYyZWkokDAre0kJTvEIVe6QvJW74zQlKzS6w9EEAnyEp0qPMy5DSCPQu52Hprg8P7PRfZofEkXYnvvebEi3nP+yDaHtMI1O/vUnIH7re8PK+adBzhRc6TmzK6rdAoHE3lOpVExe0NvIutxMPi970A+IeslTGbx+LsNTNK3g21RpAu5uRymH29v4ovZvLn5TnO1trvXa7cOQ/Pvl+eNL3itt/eFsRWLj3F4Ko0sO89ZhqlQnib+JvDNJDNcxz26gTIQZCFEYkIgRvIyWRgRkRIRJE4kZKJG8LJ1MO0LKbnWE1VWRJlMtIAwaqAwZAmwkFHMwJryEmiEv/Z"/>
          <p:cNvSpPr>
            <a:spLocks noChangeAspect="1" noChangeArrowheads="1"/>
          </p:cNvSpPr>
          <p:nvPr/>
        </p:nvSpPr>
        <p:spPr bwMode="auto">
          <a:xfrm>
            <a:off x="307975" y="-1423988"/>
            <a:ext cx="3305175" cy="32956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Content Placeholder 2"/>
          <p:cNvSpPr>
            <a:spLocks noGrp="1"/>
          </p:cNvSpPr>
          <p:nvPr>
            <p:ph idx="1"/>
          </p:nvPr>
        </p:nvSpPr>
        <p:spPr>
          <a:xfrm>
            <a:off x="539552" y="1124744"/>
            <a:ext cx="8136904" cy="3508977"/>
          </a:xfrm>
        </p:spPr>
        <p:txBody>
          <a:bodyPr>
            <a:noAutofit/>
          </a:bodyPr>
          <a:lstStyle/>
          <a:p>
            <a:r>
              <a:rPr lang="en-GB" sz="2000" dirty="0" smtClean="0"/>
              <a:t>Refers </a:t>
            </a:r>
            <a:r>
              <a:rPr lang="en-GB" sz="2000" dirty="0"/>
              <a:t>to the student’s perception or attitude towards the learning activities. </a:t>
            </a:r>
            <a:endParaRPr lang="en-GB" sz="2000" dirty="0" smtClean="0"/>
          </a:p>
          <a:p>
            <a:pPr marL="68580" indent="0">
              <a:buNone/>
            </a:pPr>
            <a:endParaRPr lang="en-GB" sz="2000" dirty="0"/>
          </a:p>
          <a:p>
            <a:pPr marL="685800" lvl="2" indent="0" algn="ctr">
              <a:buNone/>
            </a:pPr>
            <a:endParaRPr lang="en-GB" sz="1600" dirty="0" smtClean="0">
              <a:sym typeface="Wingdings" panose="05000000000000000000" pitchFamily="2" charset="2"/>
            </a:endParaRPr>
          </a:p>
          <a:p>
            <a:pPr marL="685800" lvl="2" indent="0" algn="ctr">
              <a:buNone/>
            </a:pPr>
            <a:r>
              <a:rPr lang="en-GB" sz="1600" dirty="0" smtClean="0">
                <a:sym typeface="Wingdings" panose="05000000000000000000" pitchFamily="2" charset="2"/>
              </a:rPr>
              <a:t> </a:t>
            </a:r>
            <a:r>
              <a:rPr lang="en-GB" sz="1600" dirty="0" smtClean="0"/>
              <a:t>active learner                            </a:t>
            </a:r>
            <a:r>
              <a:rPr lang="en-GB" sz="1600" dirty="0" smtClean="0">
                <a:sym typeface="Wingdings" panose="05000000000000000000" pitchFamily="2" charset="2"/>
              </a:rPr>
              <a:t></a:t>
            </a:r>
            <a:r>
              <a:rPr lang="en-GB" sz="1600" dirty="0" smtClean="0"/>
              <a:t> passive learner</a:t>
            </a:r>
          </a:p>
          <a:p>
            <a:pPr marL="365760" lvl="1" indent="0">
              <a:buNone/>
            </a:pPr>
            <a:endParaRPr lang="en-GB" sz="1800" dirty="0"/>
          </a:p>
          <a:p>
            <a:r>
              <a:rPr lang="en-GB" sz="2000" dirty="0"/>
              <a:t>The degree of student satisfaction is </a:t>
            </a:r>
            <a:r>
              <a:rPr lang="en-GB" sz="2000" dirty="0" smtClean="0"/>
              <a:t>the </a:t>
            </a:r>
            <a:r>
              <a:rPr lang="en-GB" sz="2000" dirty="0"/>
              <a:t>margin between “level of participation” and “actual results</a:t>
            </a:r>
            <a:r>
              <a:rPr lang="en-GB" sz="2000" dirty="0" smtClean="0"/>
              <a:t>”</a:t>
            </a:r>
            <a:r>
              <a:rPr lang="en-GB" sz="1400" dirty="0" smtClean="0"/>
              <a:t>(Tough, </a:t>
            </a:r>
            <a:r>
              <a:rPr lang="en-GB" sz="1400" dirty="0"/>
              <a:t>1982</a:t>
            </a:r>
            <a:r>
              <a:rPr lang="en-GB" sz="1400" dirty="0" smtClean="0"/>
              <a:t>).</a:t>
            </a:r>
          </a:p>
          <a:p>
            <a:pPr lvl="2"/>
            <a:endParaRPr lang="en-GB" sz="1400" dirty="0" smtClean="0"/>
          </a:p>
          <a:p>
            <a:r>
              <a:rPr lang="en-GB" sz="2000" dirty="0" smtClean="0"/>
              <a:t>“</a:t>
            </a:r>
            <a:r>
              <a:rPr lang="en-GB" sz="2000" dirty="0"/>
              <a:t>T</a:t>
            </a:r>
            <a:r>
              <a:rPr lang="en-GB" sz="2000" dirty="0" smtClean="0"/>
              <a:t>he </a:t>
            </a:r>
            <a:r>
              <a:rPr lang="en-GB" sz="2000" dirty="0"/>
              <a:t>favourability of a student’s subjective evaluation of the various outcomes and experiences </a:t>
            </a:r>
            <a:r>
              <a:rPr lang="en-GB" sz="2000" dirty="0" smtClean="0"/>
              <a:t>is associated </a:t>
            </a:r>
            <a:r>
              <a:rPr lang="en-GB" sz="2000" dirty="0"/>
              <a:t>with education. Student satisfaction is being shaped continually by repeated experiences in campus life</a:t>
            </a:r>
            <a:r>
              <a:rPr lang="en-GB" sz="2000" dirty="0" smtClean="0"/>
              <a:t>” </a:t>
            </a:r>
            <a:r>
              <a:rPr lang="en-GB" sz="1400" dirty="0" smtClean="0"/>
              <a:t>(Elliott &amp; </a:t>
            </a:r>
            <a:r>
              <a:rPr lang="en-GB" sz="1400" dirty="0"/>
              <a:t>Shin, </a:t>
            </a:r>
            <a:r>
              <a:rPr lang="en-GB" sz="1400" dirty="0" smtClean="0"/>
              <a:t>2002). </a:t>
            </a:r>
            <a:endParaRPr lang="en-GB" sz="1400" dirty="0"/>
          </a:p>
          <a:p>
            <a:pPr marL="342900" lvl="2" indent="-274320"/>
            <a:endParaRPr lang="en-GB" dirty="0"/>
          </a:p>
          <a:p>
            <a:pPr algn="just">
              <a:spcBef>
                <a:spcPts val="1800"/>
              </a:spcBef>
            </a:pPr>
            <a:endParaRPr lang="en-GB" sz="2000" dirty="0"/>
          </a:p>
        </p:txBody>
      </p:sp>
      <p:sp>
        <p:nvSpPr>
          <p:cNvPr id="3" name="Rectangle 2"/>
          <p:cNvSpPr/>
          <p:nvPr/>
        </p:nvSpPr>
        <p:spPr>
          <a:xfrm>
            <a:off x="3707904" y="1229461"/>
            <a:ext cx="2808311" cy="216024"/>
          </a:xfrm>
          <a:prstGeom prst="rect">
            <a:avLst/>
          </a:prstGeom>
          <a:solidFill>
            <a:srgbClr val="7030A0">
              <a:alpha val="1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942425" y="3429000"/>
            <a:ext cx="2765479" cy="288032"/>
          </a:xfrm>
          <a:prstGeom prst="rect">
            <a:avLst/>
          </a:prstGeom>
          <a:solidFill>
            <a:srgbClr val="7030A0">
              <a:alpha val="1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p:nvSpPr>
        <p:spPr>
          <a:xfrm>
            <a:off x="4364045" y="3429000"/>
            <a:ext cx="1872208" cy="288032"/>
          </a:xfrm>
          <a:prstGeom prst="rect">
            <a:avLst/>
          </a:prstGeom>
          <a:solidFill>
            <a:srgbClr val="7030A0">
              <a:alpha val="1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p:nvSpPr>
        <p:spPr>
          <a:xfrm>
            <a:off x="1823781" y="4365104"/>
            <a:ext cx="3476368" cy="288032"/>
          </a:xfrm>
          <a:prstGeom prst="rect">
            <a:avLst/>
          </a:prstGeom>
          <a:solidFill>
            <a:srgbClr val="7030A0">
              <a:alpha val="1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p:cNvSpPr/>
          <p:nvPr/>
        </p:nvSpPr>
        <p:spPr>
          <a:xfrm>
            <a:off x="4876170" y="4077072"/>
            <a:ext cx="2720166" cy="288032"/>
          </a:xfrm>
          <a:prstGeom prst="rect">
            <a:avLst/>
          </a:prstGeom>
          <a:solidFill>
            <a:srgbClr val="7030A0">
              <a:alpha val="1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6" name="Picture 2" descr="http://3.bp.blogspot.com/-srnIO3WpabI/Tu5ajOGYe2I/AAAAAAAAAE4/l8_JNZ3MuBg/s1600/th_smiley-face.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262" y="2060848"/>
            <a:ext cx="800902" cy="80624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encrypted-tbn3.gstatic.com/images?q=tbn:ANd9GcRxZbFX8EMJNTfjQQAixQvKKVpxFhYLjkvSwpsvf7OEfJ2TdQErvw">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01798" y="2048275"/>
            <a:ext cx="831387" cy="8313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0349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026"/>
                                        </p:tgtEl>
                                        <p:attrNameLst>
                                          <p:attrName>style.visibility</p:attrName>
                                        </p:attrNameLst>
                                      </p:cBhvr>
                                      <p:to>
                                        <p:strVal val="visible"/>
                                      </p:to>
                                    </p:set>
                                    <p:animEffect transition="in" filter="fade">
                                      <p:cBhvr>
                                        <p:cTn id="24" dur="500"/>
                                        <p:tgtEl>
                                          <p:spTgt spid="1026"/>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028"/>
                                        </p:tgtEl>
                                        <p:attrNameLst>
                                          <p:attrName>style.visibility</p:attrName>
                                        </p:attrNameLst>
                                      </p:cBhvr>
                                      <p:to>
                                        <p:strVal val="visible"/>
                                      </p:to>
                                    </p:set>
                                    <p:animEffect transition="in" filter="fade">
                                      <p:cBhvr>
                                        <p:cTn id="29"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5" grpId="0" animBg="1"/>
      <p:bldP spid="16" grpId="0" animBg="1"/>
      <p:bldP spid="1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71600" y="2276872"/>
            <a:ext cx="7920880" cy="4176464"/>
          </a:xfrm>
        </p:spPr>
        <p:txBody>
          <a:bodyPr>
            <a:normAutofit/>
          </a:bodyPr>
          <a:lstStyle/>
          <a:p>
            <a:r>
              <a:rPr lang="en-GB" dirty="0" smtClean="0"/>
              <a:t>“</a:t>
            </a:r>
            <a:r>
              <a:rPr lang="en-GB" dirty="0"/>
              <a:t>Strong student satisfaction implies that appropriately challenging instructional methods are serving to trigger students’ thinking and </a:t>
            </a:r>
            <a:r>
              <a:rPr lang="en-GB" dirty="0" smtClean="0"/>
              <a:t>learning.”</a:t>
            </a:r>
            <a:endParaRPr lang="en-GB" dirty="0"/>
          </a:p>
        </p:txBody>
      </p:sp>
      <p:sp>
        <p:nvSpPr>
          <p:cNvPr id="4" name="Title 1"/>
          <p:cNvSpPr txBox="1">
            <a:spLocks/>
          </p:cNvSpPr>
          <p:nvPr/>
        </p:nvSpPr>
        <p:spPr>
          <a:xfrm>
            <a:off x="4644008" y="-571500"/>
            <a:ext cx="7024744" cy="1143000"/>
          </a:xfrm>
          <a:prstGeom prst="rect">
            <a:avLst/>
          </a:prstGeom>
        </p:spPr>
        <p:txBody>
          <a:bodyPr vert="horz" lIns="91440" tIns="45720" rIns="91440" bIns="45720" rtlCol="0" anchor="b">
            <a:norm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1800" dirty="0" smtClean="0">
                <a:solidFill>
                  <a:schemeClr val="bg1"/>
                </a:solidFill>
              </a:rPr>
              <a:t>Satisfaction and Learning</a:t>
            </a:r>
            <a:endParaRPr lang="en-GB" sz="1800" dirty="0">
              <a:solidFill>
                <a:schemeClr val="bg1"/>
              </a:solidFill>
            </a:endParaRPr>
          </a:p>
        </p:txBody>
      </p:sp>
      <p:sp>
        <p:nvSpPr>
          <p:cNvPr id="6" name="Rectangle 5"/>
          <p:cNvSpPr/>
          <p:nvPr/>
        </p:nvSpPr>
        <p:spPr>
          <a:xfrm>
            <a:off x="7236296" y="5949280"/>
            <a:ext cx="1253869" cy="369332"/>
          </a:xfrm>
          <a:prstGeom prst="rect">
            <a:avLst/>
          </a:prstGeom>
        </p:spPr>
        <p:txBody>
          <a:bodyPr wrap="none">
            <a:spAutoFit/>
          </a:bodyPr>
          <a:lstStyle/>
          <a:p>
            <a:r>
              <a:rPr lang="en-GB" dirty="0">
                <a:solidFill>
                  <a:schemeClr val="bg2"/>
                </a:solidFill>
              </a:rPr>
              <a:t>(Lo, 2010)</a:t>
            </a:r>
          </a:p>
        </p:txBody>
      </p:sp>
      <p:sp>
        <p:nvSpPr>
          <p:cNvPr id="5" name="Rectangle 4"/>
          <p:cNvSpPr/>
          <p:nvPr/>
        </p:nvSpPr>
        <p:spPr>
          <a:xfrm>
            <a:off x="5472099" y="2313554"/>
            <a:ext cx="1044117" cy="395366"/>
          </a:xfrm>
          <a:prstGeom prst="rect">
            <a:avLst/>
          </a:prstGeom>
          <a:solidFill>
            <a:srgbClr val="7030A0">
              <a:alpha val="1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3491880" y="2708920"/>
            <a:ext cx="5024540" cy="395366"/>
          </a:xfrm>
          <a:prstGeom prst="rect">
            <a:avLst/>
          </a:prstGeom>
          <a:solidFill>
            <a:srgbClr val="7030A0">
              <a:alpha val="1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3491880" y="3104286"/>
            <a:ext cx="1008112" cy="395366"/>
          </a:xfrm>
          <a:prstGeom prst="rect">
            <a:avLst/>
          </a:prstGeom>
          <a:solidFill>
            <a:srgbClr val="7030A0">
              <a:alpha val="1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5868144" y="3104286"/>
            <a:ext cx="1296144" cy="395366"/>
          </a:xfrm>
          <a:prstGeom prst="rect">
            <a:avLst/>
          </a:prstGeom>
          <a:solidFill>
            <a:srgbClr val="7030A0">
              <a:alpha val="1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1403648" y="3396692"/>
            <a:ext cx="1224136" cy="395366"/>
          </a:xfrm>
          <a:prstGeom prst="rect">
            <a:avLst/>
          </a:prstGeom>
          <a:solidFill>
            <a:srgbClr val="7030A0">
              <a:alpha val="1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202883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4644008" y="0"/>
            <a:ext cx="3528392" cy="571500"/>
          </a:xfrm>
          <a:prstGeom prst="rect">
            <a:avLst/>
          </a:prstGeom>
        </p:spPr>
        <p:txBody>
          <a:bodyPr vert="horz" lIns="91440" tIns="45720" rIns="91440" bIns="45720" rtlCol="0" anchor="b">
            <a:normAutofit fontScale="90000" lnSpcReduction="200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GB" sz="2000" dirty="0" smtClean="0">
                <a:solidFill>
                  <a:schemeClr val="tx1"/>
                </a:solidFill>
              </a:rPr>
              <a:t>Issues  enhancing Student Satisfaction</a:t>
            </a:r>
            <a:endParaRPr lang="en-GB" sz="2000" dirty="0">
              <a:solidFill>
                <a:schemeClr val="tx1"/>
              </a:solidFill>
            </a:endParaRPr>
          </a:p>
        </p:txBody>
      </p:sp>
      <p:pic>
        <p:nvPicPr>
          <p:cNvPr id="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8551" t="21749" r="50689" b="27765"/>
          <a:stretch/>
        </p:blipFill>
        <p:spPr bwMode="auto">
          <a:xfrm>
            <a:off x="1075556" y="762384"/>
            <a:ext cx="7551716" cy="52589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4"/>
          <p:cNvSpPr txBox="1"/>
          <p:nvPr/>
        </p:nvSpPr>
        <p:spPr>
          <a:xfrm>
            <a:off x="6012160" y="6095616"/>
            <a:ext cx="2952328" cy="338554"/>
          </a:xfrm>
          <a:prstGeom prst="rect">
            <a:avLst/>
          </a:prstGeom>
          <a:noFill/>
        </p:spPr>
        <p:txBody>
          <a:bodyPr wrap="square" rtlCol="0">
            <a:spAutoFit/>
          </a:bodyPr>
          <a:lstStyle/>
          <a:p>
            <a:r>
              <a:rPr lang="en-GB" sz="1600" dirty="0" smtClean="0">
                <a:solidFill>
                  <a:srgbClr val="002060"/>
                </a:solidFill>
              </a:rPr>
              <a:t>Gruber, </a:t>
            </a:r>
            <a:r>
              <a:rPr lang="en-GB" sz="1600" dirty="0" err="1" smtClean="0">
                <a:solidFill>
                  <a:srgbClr val="002060"/>
                </a:solidFill>
              </a:rPr>
              <a:t>FuB</a:t>
            </a:r>
            <a:r>
              <a:rPr lang="en-GB" sz="1600" dirty="0" smtClean="0">
                <a:solidFill>
                  <a:srgbClr val="002060"/>
                </a:solidFill>
              </a:rPr>
              <a:t> &amp; Voss (2004)</a:t>
            </a:r>
            <a:endParaRPr lang="en-GB" sz="1600" dirty="0">
              <a:solidFill>
                <a:srgbClr val="002060"/>
              </a:solidFill>
            </a:endParaRPr>
          </a:p>
        </p:txBody>
      </p:sp>
      <p:sp>
        <p:nvSpPr>
          <p:cNvPr id="3" name="Oval 2"/>
          <p:cNvSpPr/>
          <p:nvPr/>
        </p:nvSpPr>
        <p:spPr>
          <a:xfrm>
            <a:off x="4173091" y="2564903"/>
            <a:ext cx="1440160" cy="1373299"/>
          </a:xfrm>
          <a:prstGeom prst="ellipse">
            <a:avLst/>
          </a:prstGeom>
          <a:solidFill>
            <a:srgbClr val="FFC00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p:cNvSpPr/>
          <p:nvPr/>
        </p:nvSpPr>
        <p:spPr>
          <a:xfrm>
            <a:off x="5796136" y="1268760"/>
            <a:ext cx="2124236" cy="432048"/>
          </a:xfrm>
          <a:prstGeom prst="ellipse">
            <a:avLst/>
          </a:prstGeom>
          <a:solidFill>
            <a:schemeClr val="accent3">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p:cNvSpPr/>
          <p:nvPr/>
        </p:nvSpPr>
        <p:spPr>
          <a:xfrm>
            <a:off x="5768255" y="3001415"/>
            <a:ext cx="2124236" cy="432048"/>
          </a:xfrm>
          <a:prstGeom prst="ellipse">
            <a:avLst/>
          </a:prstGeom>
          <a:solidFill>
            <a:srgbClr val="92D05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p:cNvSpPr/>
          <p:nvPr/>
        </p:nvSpPr>
        <p:spPr>
          <a:xfrm>
            <a:off x="5798504" y="5139258"/>
            <a:ext cx="2124236" cy="432048"/>
          </a:xfrm>
          <a:prstGeom prst="ellipse">
            <a:avLst/>
          </a:prstGeom>
          <a:solidFill>
            <a:srgbClr val="7030A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p:cNvSpPr/>
          <p:nvPr/>
        </p:nvSpPr>
        <p:spPr>
          <a:xfrm>
            <a:off x="1436440" y="2564530"/>
            <a:ext cx="2124236" cy="360414"/>
          </a:xfrm>
          <a:prstGeom prst="ellipse">
            <a:avLst/>
          </a:prstGeom>
          <a:solidFill>
            <a:srgbClr val="FF660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p:cNvSpPr/>
          <p:nvPr/>
        </p:nvSpPr>
        <p:spPr>
          <a:xfrm>
            <a:off x="1436440" y="4898852"/>
            <a:ext cx="2124236" cy="360414"/>
          </a:xfrm>
          <a:prstGeom prst="ellipse">
            <a:avLst/>
          </a:prstGeom>
          <a:solidFill>
            <a:srgbClr val="FF660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p:cNvSpPr/>
          <p:nvPr/>
        </p:nvSpPr>
        <p:spPr>
          <a:xfrm>
            <a:off x="1436440" y="5355282"/>
            <a:ext cx="2124236" cy="360414"/>
          </a:xfrm>
          <a:prstGeom prst="ellipse">
            <a:avLst/>
          </a:prstGeom>
          <a:solidFill>
            <a:schemeClr val="accent2">
              <a:lumMod val="75000"/>
              <a:lumOff val="25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p:cNvSpPr/>
          <p:nvPr/>
        </p:nvSpPr>
        <p:spPr>
          <a:xfrm>
            <a:off x="1438747" y="3938202"/>
            <a:ext cx="2124236" cy="360414"/>
          </a:xfrm>
          <a:prstGeom prst="ellipse">
            <a:avLst/>
          </a:prstGeom>
          <a:solidFill>
            <a:schemeClr val="accent2">
              <a:lumMod val="75000"/>
              <a:lumOff val="25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p:cNvSpPr/>
          <p:nvPr/>
        </p:nvSpPr>
        <p:spPr>
          <a:xfrm>
            <a:off x="1464296" y="1136736"/>
            <a:ext cx="2124236" cy="420056"/>
          </a:xfrm>
          <a:prstGeom prst="ellipse">
            <a:avLst/>
          </a:prstGeom>
          <a:solidFill>
            <a:srgbClr val="B41496">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030A0"/>
              </a:solidFill>
            </a:endParaRPr>
          </a:p>
        </p:txBody>
      </p:sp>
      <p:sp>
        <p:nvSpPr>
          <p:cNvPr id="18" name="Oval 17"/>
          <p:cNvSpPr/>
          <p:nvPr/>
        </p:nvSpPr>
        <p:spPr>
          <a:xfrm>
            <a:off x="1464296" y="1624264"/>
            <a:ext cx="2124236" cy="360414"/>
          </a:xfrm>
          <a:prstGeom prst="ellipse">
            <a:avLst/>
          </a:prstGeom>
          <a:solidFill>
            <a:srgbClr val="B41496">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p:cNvSpPr/>
          <p:nvPr/>
        </p:nvSpPr>
        <p:spPr>
          <a:xfrm>
            <a:off x="1428850" y="2060848"/>
            <a:ext cx="2124236" cy="432048"/>
          </a:xfrm>
          <a:prstGeom prst="ellipse">
            <a:avLst/>
          </a:prstGeom>
          <a:solidFill>
            <a:schemeClr val="accent4">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p:cNvSpPr/>
          <p:nvPr/>
        </p:nvSpPr>
        <p:spPr>
          <a:xfrm>
            <a:off x="1451348" y="2985709"/>
            <a:ext cx="2124236" cy="432048"/>
          </a:xfrm>
          <a:prstGeom prst="ellipse">
            <a:avLst/>
          </a:prstGeom>
          <a:solidFill>
            <a:schemeClr val="accent4">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p:cNvSpPr/>
          <p:nvPr/>
        </p:nvSpPr>
        <p:spPr>
          <a:xfrm>
            <a:off x="1428850" y="3469466"/>
            <a:ext cx="2124236" cy="432048"/>
          </a:xfrm>
          <a:prstGeom prst="ellipse">
            <a:avLst/>
          </a:prstGeom>
          <a:solidFill>
            <a:srgbClr val="92D05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p:cNvSpPr/>
          <p:nvPr/>
        </p:nvSpPr>
        <p:spPr>
          <a:xfrm>
            <a:off x="1428850" y="4438974"/>
            <a:ext cx="2124236" cy="432048"/>
          </a:xfrm>
          <a:prstGeom prst="ellipse">
            <a:avLst/>
          </a:prstGeom>
          <a:solidFill>
            <a:srgbClr val="FFFF0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53024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500"/>
                                        <p:tgtEl>
                                          <p:spTgt spid="14"/>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fade">
                                      <p:cBhvr>
                                        <p:cTn id="38" dur="500"/>
                                        <p:tgtEl>
                                          <p:spTgt spid="16"/>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500"/>
                                        <p:tgtEl>
                                          <p:spTgt spid="17"/>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fade">
                                      <p:cBhvr>
                                        <p:cTn id="46" dur="500"/>
                                        <p:tgtEl>
                                          <p:spTgt spid="18"/>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500"/>
                                        <p:tgtEl>
                                          <p:spTgt spid="19"/>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500"/>
                                        <p:tgtEl>
                                          <p:spTgt spid="20"/>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500"/>
                                        <p:tgtEl>
                                          <p:spTgt spid="21"/>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8" grpId="0" animBg="1"/>
      <p:bldP spid="10" grpId="0" animBg="1"/>
      <p:bldP spid="11" grpId="0" animBg="1"/>
      <p:bldP spid="13" grpId="0" animBg="1"/>
      <p:bldP spid="14" grpId="0" animBg="1"/>
      <p:bldP spid="16" grpId="0" animBg="1"/>
      <p:bldP spid="17" grpId="0" animBg="1"/>
      <p:bldP spid="18" grpId="0" animBg="1"/>
      <p:bldP spid="19" grpId="0" animBg="1"/>
      <p:bldP spid="20" grpId="0" animBg="1"/>
      <p:bldP spid="21" grpId="0" animBg="1"/>
      <p:bldP spid="2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4008" y="0"/>
            <a:ext cx="3528392" cy="571500"/>
          </a:xfrm>
        </p:spPr>
        <p:txBody>
          <a:bodyPr>
            <a:normAutofit fontScale="90000"/>
          </a:bodyPr>
          <a:lstStyle/>
          <a:p>
            <a:pPr algn="ctr"/>
            <a:r>
              <a:rPr lang="en-GB" sz="2000" dirty="0" smtClean="0">
                <a:solidFill>
                  <a:schemeClr val="tx1"/>
                </a:solidFill>
              </a:rPr>
              <a:t>Issues affecting student satisfaction</a:t>
            </a:r>
            <a:endParaRPr lang="en-GB" sz="2000" dirty="0">
              <a:solidFill>
                <a:schemeClr val="tx1"/>
              </a:solidFill>
            </a:endParaRPr>
          </a:p>
        </p:txBody>
      </p:sp>
      <p:sp>
        <p:nvSpPr>
          <p:cNvPr id="5" name="AutoShape 2" descr="data:image/jpeg;base64,/9j/4AAQSkZJRgABAQAAAQABAAD/2wCEAAkGBhQSERUSExQWFBQUFxQUGBYXFBQVFhgYFRQXFRUWFRQXHCYfFxkjGhUUHy8gJCcpLSwsFh4xNTAqNSYrLCkBCQoKDgwOGg8PGiwkHxwsLCwsKSwsLCwsKSksKSwpKSwpLCwsLCwsKSkpKSksKSwsLCwpKSksLCksLCksLCkpLP/AABEIAOAA4QMBIgACEQEDEQH/xAAcAAEAAAcBAAAAAAAAAAAAAAAAAQIDBAUGBwj/xABCEAACAQIDBQUFBAgEBwEAAAABAgADEQQSIQUGMUFRB2FxgZETIjKhsRRCwdEjUmJygpLh8DNzovEIFyRjg7LiFf/EABgBAQADAQAAAAAAAAAAAAAAAAABAgME/8QAIhEBAQEBAAIDAAIDAQAAAAAAAAERAiExAxJBMlEiYXEE/9oADAMBAAIRAxEAPwDuMREBERAREQEREBERAREQEREBERAREQEREBERAREQEREBERAREQEREBERAREQEREBERAREQERMDvTvphsAmasxLH4aaDNUb+HkO82EDPSjisalMZqjqg6swUepM4XvR2t4/EAjDJ9mp8AQQ1U+Ln4f4R5zmG0MXXrNmrVHdurMWPzufKV+0X+lerl32wJbKMXh7/5yfW9pksNtOlU/wAOrTf911b6GeN/0nLMfAH5mVqWKqU+F1OhBFwfWNPq9g1cdbgjsOq5PoWEjhdo06hKq3vAXKEFXA6lGsbd/CeYtn77Y6wP2l9NLMQxt3Fh7vrNw2X2kpWIFWu1J0+CqxDUw3S6IHp311uQQLEERqMd2ia1udvcMWppvlFen8QUgq6n4alNgbMp7uBmyyypERAREQEREBERAREQEREBERAREQEREBES3x+OWihdjoPUnkBAsd4turhaFSqSBkGl+bW0UAc+E88bY2s9Wq1es6q7nNY5ne3IBOQ4cRM72g72VKp95rsWPs6Y+FRe17feN+Z428pqWD2K2VnYXe9yznQCx5czMOut8unjn6ptqbVJS6uGt1NO/wDLxmstimYnWw56cBM1W2W9U3CWsbCwtfxtyEpVdj5FYcbL+Ovh4RLItZaxVSqDaxI89f6SdqwNgpNzoONtesfYiELW7uHfaWtF8rLccGB68xymk8sr4V8uUfFqdCLHT15yZ6bKB7vu8zY2PiJa4xj7Rh0JHoSPwlenijbK2oNr6DyP998lR0Ds62nUOJw6pZW/SnNqp0Rmy9CLrw16czPQezNsJWVbMuYgFlBvlJHA9J5Mw20atEq1Niunu25WFribX2cbWcYsZSQ4ViUNQqXPP2Z5vYkgG97c7xuIsel4mK2DtcV0BuG0uGtYkcDmX7rg6EeB4ETKyypERAREQEREBERAREQEREBERAREQE512jbfIPsFNidGPTNrlH8IufEDrNz3h2yuFw71m1sLKOrH4R/fIGefcfvC1SqS1ySGdj+8bKo8Tc+ky+S/jb4udusJj2NSsTrobLbkBYD5W8zNlwC0wop3zW46aswGug5CYWnh2ZwVHxmy+C6sfAA/Lum7bE3dalh8wUnE1V91f1FvcZuYvxPDpOfquzjli8c6JYBRcqVAuON7tfuv9BLGpswVFstrtxAHLjbXxFzM9V3PrBPh99tCeep1PpeXmB2etNbKt+PvE8+duvDU8JTcafRqe0tjIlNadszHWw0udL+Cj8Zpe1Nk5GHC5I0HfOo43ZjuSyl7Hi5YKp8AouR3fOas2yEFUZszHN32487nXS/Oacd4p38csafidmMHI56Dzy3Y/IxicFlcKRpe3oAPrebhWpqj3YahKlQ+LE5R9B6yz2pggXUDjzPeRr6C/wA5rO3NeFg6gZQ2obNlPRuXkdPMSoQLLWXR0s2mlrfEv4yltFSVpjw+l/wAlDB1Dcj9YfUH/bzlop1HdtwdtZqtBhoMSrEjl7Smpz2/eGVvKdLnDexnEFquHpHhTNaoPOmUI+Y9J3KX5ZdEREsqREQEREBERAREQEREBERAREQNA7W8WRQVAL6M58AQo+bW85xxsL7tz8b3v00HDuVRznYu1ipkpq2hLo9PXl79J83+kic83S2UMRXVHW6AFmvzHIHuLGc/fuur4p4ZvczYwC/aGHuZfZ0rj7n3qlv2zfy8ZsTbxUaLWIsep0v0teZTHKadK1NAzAWVeA0Gl+gmr4LZWNxFRlxRwy09bBqQsVsLZTnvfNe4PADjrM5ztdF6ya2WhtvD1wQlRWa18oIDeGsx6bNOfNUN2b7o+FBxCr17zz7tJrdXdkUKwKqBc6MjkqeVsp1X1PGbRssO+ZiCeQPAKL6gdT3xc052TUtbBltBNV23sDITUOlr6/34zcMXtFaYY3GmnpOf7x70VNctmHQi4OnKPrvpP3z20va+OPtSxPEW8hoB6mXtCuPdJ53HqLX9DMBtbFFyGyZOOmvA9POZBT7qkfqi3pqZpmRjLtqnjq1yf3j82/KUcPTsUPcT6XP0tLfGMQbcr3lZK2YMBxy29RY/lLyMunVOxSn/ANZUPIUmI7szDnO1zhfYzjrY0DlUpMv43/0zukvz6Y9eyIiWVIiICIiAiIgIiICIiAiIgIiUMXSdlsj5G6lQw8xp9YHMO0wmozVWayU2FFE/WIuXb1BH+0tuzTBkpUrsNajWH7qafUmXO++6GINNaj1RUCtlsqZFGYmx4kkkmZzYOEFGmtMfdAH5/Ocnft3/ABfx8M4Kd5TxNAWsJUV9JS1lpcVysAuxD7XMfh8x8ucylbEBFNrDjKuJrATVt79plKVgbFtLjvlP+N5L15rTN4tpG7nOQqljbrrMfuf9oxuICLZUs5LFA2XLa2cfdBJsNesuK+F9oB1uD+c3rYFZkpWQ5eosLE983mT2x7lvqtV27scowpYlEub5KifCbcrHUHumC+w5dLdwNraTZt7MRVqOMwBAII8RwtMficJZQTIqJueWjbdpBWH7TN6aAD1vLOkbVT0It5/2PnLneeper+6B6kmWLPoDzP4X/OXnpj1fLonZjiz/APoYa3NsvTiNfpPRU87diWB9rj1Y6imGqegsPmVnomTGXRERLKkREBERAREQEREBERAREQERECw24oNBwwvwt45gR85q6GxtNg3jqe4o6sPkDMNVpcDOb5f5O7/z+OV3TbSWmIc342Eqi9tNJbVUNpn5ayzVLBY6lVz2YNluD3EciJpe+dYaAEG2s2fGUfaUW9m2Urpccus51iNn1VqNnJYHhca38b8Jbn/a/wBp5xWwVQEDrNt2TUsLfOarsnZT58xFhNnX3BL2/wBKfXx5Q2lhAxueU1na+K5CZfH7S0tNL29jbKep09YkUsyNbr0/b1WA5k2/hElwezDUdF6mxNibA8TYdBf0l7sbZT1HVUBLlgAANSTccPG09BbpdmtHD06TVFBrL7zcwTobX5gEX/szVy9ZJ5WnZHuQ2CovVqi1SqbKCLMtMai45EnW3cJ0GIl2NIiICIiAiIgIiICIiAiIgIiICIiBjdv0c1EkfdIby4H6zXhUvNxdLgg8CLes0p0KsynipI9Jz/NP11/BdmJsQqv8Q+ZmKfDKCTSqFSDqL3HoeMyYXXrMXtPBrmBFwR07+cwdvNz0xx2/lYo65AxtmHAn8POY/aZCnNe9+A8JR2lhzndmbMAMoHAWtMaxGQHXNYjVmaw7rzSSVHdnuRn8Fj19l33lpjtpaWEwiYkgWElLdZeTGX21Uq1bzBY7Dl6lun17pf47F5FJ4nQKOrHgPX6Sbc3dOtVxL0uLqAzX1tmy306+/wDWXY99Y3Tsn3YC1VruNVLZTpYjKw053uD6TsMxewtiph6KU01C3YHvbjMpNOZkcvV2kRElUiIgIiICIiAiIgIiICIiAiIgIgmavje0TCrWGHpZ8VW/Uw6ipa3HM5IUW566QNomtbdpBa1/1xfzGks9597a65KGEpfp3UOzVMuWipJALFSQWJBsATwMxGxsRWxFIO9Q1Gu1qhAAKhjYqB908R3GYfJ1L4dPw8Wf5L77RlJBmO2pXAViTy/CZoYSmqXazMeo1/pOe7X29TNarRU6K1gRqOAuL9xvM/q7J3EutSkCfEzHYtuQk1TaAVAgMxVXFyZGfXUXQlOpXAlr7djoBaTWsO+XV9stu/swtisJUqJemajsoJsGamNL/wAVhOkdme71Smr4qtcVcRUqMwP6ptlI8wfK00LE720FoYKg6ZPZ5mWspze8HIqq6Wv8WU3B8p2vYu1UxFJalN0dSOKNcX6W5HuM05jk7ur4C0jES7MiIgIiICIiAiIgIiICIlHF4xKSl6jqiDizMFUeJMCtE5ztztxwVElaIfEEc1slPydtT5CaJtvt1xlW4oKmHXuHtH/mbT0WE5XfqlUKCzEKBxJNgPEmaZvD2vYDC3UVDXcfdo2Yeb3y+hM877T29XrsTWrVKhPEu7N8ibCWRMLTlvG+naxiccSiE0KHD2aNqw/7jixbw4d3OTdjm0Qm0lU8KqVEHjYMP/WaJadb7M+zdktjMSLNa9OmeK3Hxv8AtWOg5cTrwr1cXkdCxGCFVqwvpUuuYGxy5Amh9ZTxeKpYWmFWwCgKAOiiwHoJZbQ2t7Esb+6qmwHEk/7TH7P2a9Q+1xHPVaZ+r/l6zm9OiRSrvVxZub06Poz9w6L3+nWWG0N16LEnIqnjdRl9bcZsuJGmkw+PqEqbaHlK75aZrTsZstUP9ZYvTEyGJRrksbywqHlNpWeKdNJEC5AlUJaUKtYIC54IC3pqIT6jV948cCVQH4HxDfz1P/n5ytunvriMBWFWi9uTKblHHR15/UTXHckkniSSfPWQVpvHFb5egd2f+IKnWqrSxNEUgxA9ojllW/NlIva/QmdZw2LSouam6up5qwYeoniam9jeZjY+8tfDP7SjVem3VWIv3EcCO4wh7HicH3X/AOIKqGC4ymtROBemMjjvK/C3hpOpbA7R8DjGCUq4FQ8EcFGPcL6Me4EwY2aIiEEREBERASBNpGcW7Xu0dzUbA4diqpdazg2LNzpg/qjn1OnLUmTVbfXtwKu1HAgaHKa7C9/8tDpbvPpOTbW2/iMS2avVeqf2mJA8BwHlLF35ynUPzhfMTmSIZNTaSPoZKU7LeS0kYsFALEkAAAkkngABxMmJnWexndlcr46ot2uadK/Kw99x33OW/cZW3ItJtVez7sv9ky4nGAZxYpS0OU8Qz8iw5Dl48N72xtb2a2HE8Jf1hyUXM1ba+EZ6g1AI5GYWt+eWCxG2af2lEdxmulTKdQVFRQR3HKWbvyGbtiQZzGv2X1q1d61TEouZswyKzEDkPetaw05zoa4xgoBsxAALcL2Fr25XkdQ86mI0mHxtK500+kylHEiojMBYqSpHQjX0sQfOYmqxN5ni8a1tFH10ExdOhrNorUCb6fKYfEYfLxl+airMpNR3u2oP8FT3v+C/jMtt/eEUlKp8Z0v0/rNEdiSSdSdTN+Z+uf5Os8JZAyMWmjnQEmvIRaEpkMuKWKKkEHhLcCREJdY3d7dMXRVVrBcQoAHvXV9P2xx8SDOi7r9s+ExRyVf+mflnYGmf/JYW8wPGeZM3KXWGqESDHtFWBFxqDreRnKeyntNSoiYPEsFdcqUn4BgBZUbow0APPx49WhUiIgYfezeNMDhXrudQLIvNnPwqPPU9wM8oYzFFnLMbliST1JNyfUzcO03fVsdimysfYUiUpDkQNC/ixF/CwmkVxDSTEzG4lGk2YW6Sem2koUjZyOusJVaRk1SU7ayq3CSMhu9sV8XiKeHTi51PJVGrMfAT0hs/ZyYajTw9IWWmoUDn3k9STcnxmn9l25v2Sj9oqD9NUUcfuKbEIO/gT5DlN8RfWYddbW/MxNmyKT3es1PaeYvnZbCbYtO/GW+1lQJqLnpKpnTTX26q2VjaW1fePpaWeNSm7lalOm4BuLrw8JQr7KojVaeTvUn6G4kniNl3TxAqUKza39qb9PgW1vKXFKhcTm+7+9zbPxVTC1nz0HYEOdCuYaEgcuR8Lzp+AxKFRYg31Fjp4i0p1Mq3N30pJgNdZoHaHtcUTkX4iPQfnOh7e23RwtE1azhABoPvMeQVeJM887xbdbFV2qEWBOi3vYd55mW452q99yRjsRWLG5lEyJMgJ0uS+QCRkZKxhAokwEJJrQkMAQJF+kJQRecrI9pKJDnAvaGKsRbSeieyrtFXG0hh6zWxNNdCT/iqPvD9sDiPPrbzYDL7Zm03o1FqU2KuhDKwNiCOBBkFmvZETz9/z0xvSl/J/WIVyua1Xlu1U9NJUZryUmGiFPn6yjXNnBkw0MkxXIwiq7TcOzvdM4zEBnH6GkQWPJjxCfie7xmO3O3LrY43HuUlIDVCP9KD7zfTnO97A2FTwlFaVMWC+p6ljzJmXff5G3HH7WTpp6CVlEkQ28ZLe8zi1qs9e2g1Mt2w2ce9KtwJidr7xJSU63PICWRN/GqbybOUVbqxQ31sAw9DKC0lI/xeXNP6zG7V20ajFqhy68L8PGYTEby0lGr6eB+kmRfqxqG9lF0xdQVCGNwQVvlKke7a/DT53l9u52gYjB03pplYMPdLC5Q9VPG3dwmE23tM16zVOR0HgNB+fnLC81z+3LesvhebR2rUrualV2djzJv6dJaXkLxLKajIiSxAmvJYkRAqCDIXgwsmUSbnIU5GEonpFpKkmJgQYyZWkokDAre0kJTvEIVe6QvJW74zQlKzS6w9EEAnyEp0qPMy5DSCPQu52Hprg8P7PRfZofEkXYnvvebEi3nP+yDaHtMI1O/vUnIH7re8PK+adBzhRc6TmzK6rdAoHE3lOpVExe0NvIutxMPi970A+IeslTGbx+LsNTNK3g21RpAu5uRymH29v4ovZvLn5TnO1trvXa7cOQ/Pvl+eNL3itt/eFsRWLj3F4Ko0sO89ZhqlQnib+JvDNJDNcxz26gTIQZCFEYkIgRvIyWRgRkRIRJE4kZKJG8LJ1MO0LKbnWE1VWRJlMtIAwaqAwZAmwkFHMwJryEmiEv/Z"/>
          <p:cNvSpPr>
            <a:spLocks noChangeAspect="1" noChangeArrowheads="1"/>
          </p:cNvSpPr>
          <p:nvPr/>
        </p:nvSpPr>
        <p:spPr bwMode="auto">
          <a:xfrm>
            <a:off x="155575" y="-1576388"/>
            <a:ext cx="3305175" cy="32956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4" descr="data:image/jpeg;base64,/9j/4AAQSkZJRgABAQAAAQABAAD/2wCEAAkGBhQSERUSExQWFBQUFxQUGBYXFBQVFhgYFRQXFRUWFRQXHCYfFxkjGhUUHy8gJCcpLSwsFh4xNTAqNSYrLCkBCQoKDgwOGg8PGiwkHxwsLCwsKSwsLCwsKSksKSwpKSwpLCwsLCwsKSkpKSksKSwsLCwpKSksLCksLCksLCkpLP/AABEIAOAA4QMBIgACEQEDEQH/xAAcAAEAAAcBAAAAAAAAAAAAAAAAAQIDBAUGBwj/xABCEAACAQIDBQUFBAgEBwEAAAABAgADEQQSIQUGMUFRB2FxgZETIjKhsRRCwdEjUmJygpLh8DNzovEIFyRjg7LiFf/EABgBAQADAQAAAAAAAAAAAAAAAAABAgME/8QAIhEBAQEBAAIDAAIDAQAAAAAAAAERAiExAxJBMlEiYXEE/9oADAMBAAIRAxEAPwDuMREBERAREQEREBERAREQEREBERAREQEREBERAREQEREBERAREQEREBERAREQEREBERAREQERMDvTvphsAmasxLH4aaDNUb+HkO82EDPSjisalMZqjqg6swUepM4XvR2t4/EAjDJ9mp8AQQ1U+Ln4f4R5zmG0MXXrNmrVHdurMWPzufKV+0X+lerl32wJbKMXh7/5yfW9pksNtOlU/wAOrTf911b6GeN/0nLMfAH5mVqWKqU+F1OhBFwfWNPq9g1cdbgjsOq5PoWEjhdo06hKq3vAXKEFXA6lGsbd/CeYtn77Y6wP2l9NLMQxt3Fh7vrNw2X2kpWIFWu1J0+CqxDUw3S6IHp311uQQLEERqMd2ia1udvcMWppvlFen8QUgq6n4alNgbMp7uBmyyypERAREQEREBERAREQEREBERAREQEREBES3x+OWihdjoPUnkBAsd4turhaFSqSBkGl+bW0UAc+E88bY2s9Wq1es6q7nNY5ne3IBOQ4cRM72g72VKp95rsWPs6Y+FRe17feN+Z428pqWD2K2VnYXe9yznQCx5czMOut8unjn6ptqbVJS6uGt1NO/wDLxmstimYnWw56cBM1W2W9U3CWsbCwtfxtyEpVdj5FYcbL+Ovh4RLItZaxVSqDaxI89f6SdqwNgpNzoONtesfYiELW7uHfaWtF8rLccGB68xymk8sr4V8uUfFqdCLHT15yZ6bKB7vu8zY2PiJa4xj7Rh0JHoSPwlenijbK2oNr6DyP998lR0Ds62nUOJw6pZW/SnNqp0Rmy9CLrw16czPQezNsJWVbMuYgFlBvlJHA9J5Mw20atEq1Niunu25WFribX2cbWcYsZSQ4ViUNQqXPP2Z5vYkgG97c7xuIsel4mK2DtcV0BuG0uGtYkcDmX7rg6EeB4ETKyypERAREQEREBERAREQEREBERAREQE512jbfIPsFNidGPTNrlH8IufEDrNz3h2yuFw71m1sLKOrH4R/fIGefcfvC1SqS1ySGdj+8bKo8Tc+ky+S/jb4udusJj2NSsTrobLbkBYD5W8zNlwC0wop3zW46aswGug5CYWnh2ZwVHxmy+C6sfAA/Lum7bE3dalh8wUnE1V91f1FvcZuYvxPDpOfquzjli8c6JYBRcqVAuON7tfuv9BLGpswVFstrtxAHLjbXxFzM9V3PrBPh99tCeep1PpeXmB2etNbKt+PvE8+duvDU8JTcafRqe0tjIlNadszHWw0udL+Cj8Zpe1Nk5GHC5I0HfOo43ZjuSyl7Hi5YKp8AouR3fOas2yEFUZszHN32487nXS/Oacd4p38csafidmMHI56Dzy3Y/IxicFlcKRpe3oAPrebhWpqj3YahKlQ+LE5R9B6yz2pggXUDjzPeRr6C/wA5rO3NeFg6gZQ2obNlPRuXkdPMSoQLLWXR0s2mlrfEv4yltFSVpjw+l/wAlDB1Dcj9YfUH/bzlop1HdtwdtZqtBhoMSrEjl7Smpz2/eGVvKdLnDexnEFquHpHhTNaoPOmUI+Y9J3KX5ZdEREsqREQEREBERAREQEREBERAREQNA7W8WRQVAL6M58AQo+bW85xxsL7tz8b3v00HDuVRznYu1ipkpq2hLo9PXl79J83+kic83S2UMRXVHW6AFmvzHIHuLGc/fuur4p4ZvczYwC/aGHuZfZ0rj7n3qlv2zfy8ZsTbxUaLWIsep0v0teZTHKadK1NAzAWVeA0Gl+gmr4LZWNxFRlxRwy09bBqQsVsLZTnvfNe4PADjrM5ztdF6ya2WhtvD1wQlRWa18oIDeGsx6bNOfNUN2b7o+FBxCr17zz7tJrdXdkUKwKqBc6MjkqeVsp1X1PGbRssO+ZiCeQPAKL6gdT3xc052TUtbBltBNV23sDITUOlr6/34zcMXtFaYY3GmnpOf7x70VNctmHQi4OnKPrvpP3z20va+OPtSxPEW8hoB6mXtCuPdJ53HqLX9DMBtbFFyGyZOOmvA9POZBT7qkfqi3pqZpmRjLtqnjq1yf3j82/KUcPTsUPcT6XP0tLfGMQbcr3lZK2YMBxy29RY/lLyMunVOxSn/ANZUPIUmI7szDnO1zhfYzjrY0DlUpMv43/0zukvz6Y9eyIiWVIiICIiAiIgIiICIiAiIgIiUMXSdlsj5G6lQw8xp9YHMO0wmozVWayU2FFE/WIuXb1BH+0tuzTBkpUrsNajWH7qafUmXO++6GINNaj1RUCtlsqZFGYmx4kkkmZzYOEFGmtMfdAH5/Ocnft3/ABfx8M4Kd5TxNAWsJUV9JS1lpcVysAuxD7XMfh8x8ucylbEBFNrDjKuJrATVt79plKVgbFtLjvlP+N5L15rTN4tpG7nOQqljbrrMfuf9oxuICLZUs5LFA2XLa2cfdBJsNesuK+F9oB1uD+c3rYFZkpWQ5eosLE983mT2x7lvqtV27scowpYlEub5KifCbcrHUHumC+w5dLdwNraTZt7MRVqOMwBAII8RwtMficJZQTIqJueWjbdpBWH7TN6aAD1vLOkbVT0It5/2PnLneeper+6B6kmWLPoDzP4X/OXnpj1fLonZjiz/APoYa3NsvTiNfpPRU87diWB9rj1Y6imGqegsPmVnomTGXRERLKkREBERAREQEREBERAREQERECw24oNBwwvwt45gR85q6GxtNg3jqe4o6sPkDMNVpcDOb5f5O7/z+OV3TbSWmIc342Eqi9tNJbVUNpn5ayzVLBY6lVz2YNluD3EciJpe+dYaAEG2s2fGUfaUW9m2Urpccus51iNn1VqNnJYHhca38b8Jbn/a/wBp5xWwVQEDrNt2TUsLfOarsnZT58xFhNnX3BL2/wBKfXx5Q2lhAxueU1na+K5CZfH7S0tNL29jbKep09YkUsyNbr0/b1WA5k2/hElwezDUdF6mxNibA8TYdBf0l7sbZT1HVUBLlgAANSTccPG09BbpdmtHD06TVFBrL7zcwTobX5gEX/szVy9ZJ5WnZHuQ2CovVqi1SqbKCLMtMai45EnW3cJ0GIl2NIiICIiAiIgIiICIiAiIgIiICIiBjdv0c1EkfdIby4H6zXhUvNxdLgg8CLes0p0KsynipI9Jz/NP11/BdmJsQqv8Q+ZmKfDKCTSqFSDqL3HoeMyYXXrMXtPBrmBFwR07+cwdvNz0xx2/lYo65AxtmHAn8POY/aZCnNe9+A8JR2lhzndmbMAMoHAWtMaxGQHXNYjVmaw7rzSSVHdnuRn8Fj19l33lpjtpaWEwiYkgWElLdZeTGX21Uq1bzBY7Dl6lun17pf47F5FJ4nQKOrHgPX6Sbc3dOtVxL0uLqAzX1tmy306+/wDWXY99Y3Tsn3YC1VruNVLZTpYjKw053uD6TsMxewtiph6KU01C3YHvbjMpNOZkcvV2kRElUiIgIiICIiAiIgIiICIiAiIgIgmavje0TCrWGHpZ8VW/Uw6ipa3HM5IUW566QNomtbdpBa1/1xfzGks9597a65KGEpfp3UOzVMuWipJALFSQWJBsATwMxGxsRWxFIO9Q1Gu1qhAAKhjYqB908R3GYfJ1L4dPw8Wf5L77RlJBmO2pXAViTy/CZoYSmqXazMeo1/pOe7X29TNarRU6K1gRqOAuL9xvM/q7J3EutSkCfEzHYtuQk1TaAVAgMxVXFyZGfXUXQlOpXAlr7djoBaTWsO+XV9stu/swtisJUqJemajsoJsGamNL/wAVhOkdme71Smr4qtcVcRUqMwP6ptlI8wfK00LE720FoYKg6ZPZ5mWspze8HIqq6Wv8WU3B8p2vYu1UxFJalN0dSOKNcX6W5HuM05jk7ur4C0jES7MiIgIiICIiAiIgIiICIlHF4xKSl6jqiDizMFUeJMCtE5ztztxwVElaIfEEc1slPydtT5CaJtvt1xlW4oKmHXuHtH/mbT0WE5XfqlUKCzEKBxJNgPEmaZvD2vYDC3UVDXcfdo2Yeb3y+hM877T29XrsTWrVKhPEu7N8ibCWRMLTlvG+naxiccSiE0KHD2aNqw/7jixbw4d3OTdjm0Qm0lU8KqVEHjYMP/WaJadb7M+zdktjMSLNa9OmeK3Hxv8AtWOg5cTrwr1cXkdCxGCFVqwvpUuuYGxy5Amh9ZTxeKpYWmFWwCgKAOiiwHoJZbQ2t7Esb+6qmwHEk/7TH7P2a9Q+1xHPVaZ+r/l6zm9OiRSrvVxZub06Poz9w6L3+nWWG0N16LEnIqnjdRl9bcZsuJGmkw+PqEqbaHlK75aZrTsZstUP9ZYvTEyGJRrksbywqHlNpWeKdNJEC5AlUJaUKtYIC54IC3pqIT6jV948cCVQH4HxDfz1P/n5ytunvriMBWFWi9uTKblHHR15/UTXHckkniSSfPWQVpvHFb5egd2f+IKnWqrSxNEUgxA9ojllW/NlIva/QmdZw2LSouam6up5qwYeoniam9jeZjY+8tfDP7SjVem3VWIv3EcCO4wh7HicH3X/AOIKqGC4ymtROBemMjjvK/C3hpOpbA7R8DjGCUq4FQ8EcFGPcL6Me4EwY2aIiEEREBERASBNpGcW7Xu0dzUbA4diqpdazg2LNzpg/qjn1OnLUmTVbfXtwKu1HAgaHKa7C9/8tDpbvPpOTbW2/iMS2avVeqf2mJA8BwHlLF35ynUPzhfMTmSIZNTaSPoZKU7LeS0kYsFALEkAAAkkngABxMmJnWexndlcr46ot2uadK/Kw99x33OW/cZW3ItJtVez7sv9ky4nGAZxYpS0OU8Qz8iw5Dl48N72xtb2a2HE8Jf1hyUXM1ba+EZ6g1AI5GYWt+eWCxG2af2lEdxmulTKdQVFRQR3HKWbvyGbtiQZzGv2X1q1d61TEouZswyKzEDkPetaw05zoa4xgoBsxAALcL2Fr25XkdQ86mI0mHxtK500+kylHEiojMBYqSpHQjX0sQfOYmqxN5ni8a1tFH10ExdOhrNorUCb6fKYfEYfLxl+airMpNR3u2oP8FT3v+C/jMtt/eEUlKp8Z0v0/rNEdiSSdSdTN+Z+uf5Os8JZAyMWmjnQEmvIRaEpkMuKWKKkEHhLcCREJdY3d7dMXRVVrBcQoAHvXV9P2xx8SDOi7r9s+ExRyVf+mflnYGmf/JYW8wPGeZM3KXWGqESDHtFWBFxqDreRnKeyntNSoiYPEsFdcqUn4BgBZUbow0APPx49WhUiIgYfezeNMDhXrudQLIvNnPwqPPU9wM8oYzFFnLMbliST1JNyfUzcO03fVsdimysfYUiUpDkQNC/ixF/CwmkVxDSTEzG4lGk2YW6Sem2koUjZyOusJVaRk1SU7ayq3CSMhu9sV8XiKeHTi51PJVGrMfAT0hs/ZyYajTw9IWWmoUDn3k9STcnxmn9l25v2Sj9oqD9NUUcfuKbEIO/gT5DlN8RfWYddbW/MxNmyKT3es1PaeYvnZbCbYtO/GW+1lQJqLnpKpnTTX26q2VjaW1fePpaWeNSm7lalOm4BuLrw8JQr7KojVaeTvUn6G4kniNl3TxAqUKza39qb9PgW1vKXFKhcTm+7+9zbPxVTC1nz0HYEOdCuYaEgcuR8Lzp+AxKFRYg31Fjp4i0p1Mq3N30pJgNdZoHaHtcUTkX4iPQfnOh7e23RwtE1azhABoPvMeQVeJM887xbdbFV2qEWBOi3vYd55mW452q99yRjsRWLG5lEyJMgJ0uS+QCRkZKxhAokwEJJrQkMAQJF+kJQRecrI9pKJDnAvaGKsRbSeieyrtFXG0hh6zWxNNdCT/iqPvD9sDiPPrbzYDL7Zm03o1FqU2KuhDKwNiCOBBkFmvZETz9/z0xvSl/J/WIVyua1Xlu1U9NJUZryUmGiFPn6yjXNnBkw0MkxXIwiq7TcOzvdM4zEBnH6GkQWPJjxCfie7xmO3O3LrY43HuUlIDVCP9KD7zfTnO97A2FTwlFaVMWC+p6ljzJmXff5G3HH7WTpp6CVlEkQ28ZLe8zi1qs9e2g1Mt2w2ce9KtwJidr7xJSU63PICWRN/GqbybOUVbqxQ31sAw9DKC0lI/xeXNP6zG7V20ajFqhy68L8PGYTEby0lGr6eB+kmRfqxqG9lF0xdQVCGNwQVvlKke7a/DT53l9u52gYjB03pplYMPdLC5Q9VPG3dwmE23tM16zVOR0HgNB+fnLC81z+3LesvhebR2rUrualV2djzJv6dJaXkLxLKajIiSxAmvJYkRAqCDIXgwsmUSbnIU5GEonpFpKkmJgQYyZWkokDAre0kJTvEIVe6QvJW74zQlKzS6w9EEAnyEp0qPMy5DSCPQu52Hprg8P7PRfZofEkXYnvvebEi3nP+yDaHtMI1O/vUnIH7re8PK+adBzhRc6TmzK6rdAoHE3lOpVExe0NvIutxMPi970A+IeslTGbx+LsNTNK3g21RpAu5uRymH29v4ovZvLn5TnO1trvXa7cOQ/Pvl+eNL3itt/eFsRWLj3F4Ko0sO89ZhqlQnib+JvDNJDNcxz26gTIQZCFEYkIgRvIyWRgRkRIRJE4kZKJG8LJ1MO0LKbnWE1VWRJlMtIAwaqAwZAmwkFHMwJryEmiEv/Z"/>
          <p:cNvSpPr>
            <a:spLocks noChangeAspect="1" noChangeArrowheads="1"/>
          </p:cNvSpPr>
          <p:nvPr/>
        </p:nvSpPr>
        <p:spPr bwMode="auto">
          <a:xfrm>
            <a:off x="307975" y="-1423988"/>
            <a:ext cx="3305175" cy="32956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Content Placeholder 2"/>
          <p:cNvSpPr>
            <a:spLocks noGrp="1"/>
          </p:cNvSpPr>
          <p:nvPr>
            <p:ph idx="1"/>
          </p:nvPr>
        </p:nvSpPr>
        <p:spPr>
          <a:xfrm>
            <a:off x="468337" y="404664"/>
            <a:ext cx="4896544" cy="3508977"/>
          </a:xfrm>
        </p:spPr>
        <p:txBody>
          <a:bodyPr>
            <a:noAutofit/>
          </a:bodyPr>
          <a:lstStyle/>
          <a:p>
            <a:r>
              <a:rPr lang="en-GB" sz="1800" dirty="0" smtClean="0"/>
              <a:t>Right course</a:t>
            </a:r>
          </a:p>
          <a:p>
            <a:r>
              <a:rPr lang="en-GB" sz="1800" dirty="0" smtClean="0"/>
              <a:t>Availability of computers</a:t>
            </a:r>
          </a:p>
          <a:p>
            <a:r>
              <a:rPr lang="en-GB" sz="1800" dirty="0" smtClean="0"/>
              <a:t>Library facilities</a:t>
            </a:r>
          </a:p>
          <a:p>
            <a:r>
              <a:rPr lang="en-GB" sz="1800" dirty="0" smtClean="0"/>
              <a:t>Teaching reputation</a:t>
            </a:r>
          </a:p>
          <a:p>
            <a:r>
              <a:rPr lang="en-GB" sz="1800" dirty="0" smtClean="0"/>
              <a:t>Availability of “quiet” areas</a:t>
            </a:r>
          </a:p>
          <a:p>
            <a:r>
              <a:rPr lang="en-GB" sz="1800" dirty="0" smtClean="0"/>
              <a:t>Availability of areas for self-study</a:t>
            </a:r>
          </a:p>
          <a:p>
            <a:r>
              <a:rPr lang="en-GB" sz="1800" dirty="0" smtClean="0"/>
              <a:t>Quality of public transport in the town/city </a:t>
            </a:r>
          </a:p>
          <a:p>
            <a:r>
              <a:rPr lang="en-GB" sz="1800" dirty="0" smtClean="0"/>
              <a:t>Town/city friendly attitude towards students</a:t>
            </a:r>
            <a:endParaRPr lang="en-GB" sz="1800" dirty="0" smtClean="0">
              <a:solidFill>
                <a:schemeClr val="bg2"/>
              </a:solidFill>
            </a:endParaRPr>
          </a:p>
          <a:p>
            <a:r>
              <a:rPr lang="en-GB" sz="1800" dirty="0" smtClean="0"/>
              <a:t>Class size</a:t>
            </a:r>
          </a:p>
          <a:p>
            <a:r>
              <a:rPr lang="en-GB" sz="1800" dirty="0" smtClean="0"/>
              <a:t>Optional modules</a:t>
            </a:r>
            <a:endParaRPr lang="en-GB" sz="1800" dirty="0" smtClean="0">
              <a:solidFill>
                <a:schemeClr val="bg2"/>
              </a:solidFill>
            </a:endParaRPr>
          </a:p>
          <a:p>
            <a:r>
              <a:rPr lang="en-GB" sz="1800" dirty="0" smtClean="0"/>
              <a:t>Quality of service encounters</a:t>
            </a:r>
            <a:r>
              <a:rPr lang="en-GB" sz="1800" dirty="0" smtClean="0">
                <a:solidFill>
                  <a:schemeClr val="bg2"/>
                </a:solidFill>
              </a:rPr>
              <a:t>.</a:t>
            </a:r>
          </a:p>
          <a:p>
            <a:r>
              <a:rPr lang="en-GB" sz="1800" dirty="0" smtClean="0"/>
              <a:t>Students’ interaction with all of the university’s service </a:t>
            </a:r>
          </a:p>
          <a:p>
            <a:r>
              <a:rPr lang="en-GB" sz="1800" dirty="0" smtClean="0"/>
              <a:t>Quality of the lecturer </a:t>
            </a:r>
          </a:p>
          <a:p>
            <a:r>
              <a:rPr lang="en-GB" sz="1800" dirty="0" smtClean="0"/>
              <a:t>Classroom facilities</a:t>
            </a:r>
          </a:p>
          <a:p>
            <a:r>
              <a:rPr lang="en-GB" sz="1800" dirty="0" smtClean="0"/>
              <a:t>Lecturers feedback to students </a:t>
            </a:r>
            <a:endParaRPr lang="en-GB" sz="1800" dirty="0"/>
          </a:p>
        </p:txBody>
      </p:sp>
      <p:sp>
        <p:nvSpPr>
          <p:cNvPr id="3" name="TextBox 2"/>
          <p:cNvSpPr txBox="1"/>
          <p:nvPr/>
        </p:nvSpPr>
        <p:spPr>
          <a:xfrm>
            <a:off x="482425" y="6309320"/>
            <a:ext cx="8243911" cy="923330"/>
          </a:xfrm>
          <a:prstGeom prst="rect">
            <a:avLst/>
          </a:prstGeom>
          <a:noFill/>
        </p:spPr>
        <p:txBody>
          <a:bodyPr wrap="square" rtlCol="0">
            <a:spAutoFit/>
          </a:bodyPr>
          <a:lstStyle/>
          <a:p>
            <a:r>
              <a:rPr lang="en-GB" sz="1300" dirty="0" err="1">
                <a:solidFill>
                  <a:schemeClr val="bg2"/>
                </a:solidFill>
              </a:rPr>
              <a:t>Banwet</a:t>
            </a:r>
            <a:r>
              <a:rPr lang="en-GB" sz="1300" dirty="0">
                <a:solidFill>
                  <a:schemeClr val="bg2"/>
                </a:solidFill>
              </a:rPr>
              <a:t> &amp; </a:t>
            </a:r>
            <a:r>
              <a:rPr lang="en-GB" sz="1300" dirty="0" err="1">
                <a:solidFill>
                  <a:schemeClr val="bg2"/>
                </a:solidFill>
              </a:rPr>
              <a:t>Datta</a:t>
            </a:r>
            <a:r>
              <a:rPr lang="en-GB" sz="1300" dirty="0">
                <a:solidFill>
                  <a:schemeClr val="bg2"/>
                </a:solidFill>
              </a:rPr>
              <a:t>, 2003; Galloway, 1998; </a:t>
            </a:r>
            <a:r>
              <a:rPr lang="en-GB" sz="1300" dirty="0" err="1">
                <a:solidFill>
                  <a:schemeClr val="bg2"/>
                </a:solidFill>
              </a:rPr>
              <a:t>Carlzon</a:t>
            </a:r>
            <a:r>
              <a:rPr lang="en-GB" sz="1300" dirty="0">
                <a:solidFill>
                  <a:schemeClr val="bg2"/>
                </a:solidFill>
              </a:rPr>
              <a:t>, 1989; Coles, 2002; Price et al. </a:t>
            </a:r>
            <a:r>
              <a:rPr lang="en-GB" sz="1300" dirty="0" smtClean="0">
                <a:solidFill>
                  <a:schemeClr val="bg2"/>
                </a:solidFill>
              </a:rPr>
              <a:t>2013; Hill et al., 2003</a:t>
            </a:r>
            <a:endParaRPr lang="en-GB" sz="1300" dirty="0"/>
          </a:p>
          <a:p>
            <a:pPr algn="just">
              <a:spcBef>
                <a:spcPts val="1800"/>
              </a:spcBef>
            </a:pPr>
            <a:endParaRPr lang="en-GB" sz="1300" dirty="0"/>
          </a:p>
          <a:p>
            <a:endParaRPr lang="en-GB" sz="1300" dirty="0"/>
          </a:p>
        </p:txBody>
      </p:sp>
      <p:sp>
        <p:nvSpPr>
          <p:cNvPr id="4" name="Rectangle 3"/>
          <p:cNvSpPr/>
          <p:nvPr/>
        </p:nvSpPr>
        <p:spPr>
          <a:xfrm>
            <a:off x="5032226" y="964159"/>
            <a:ext cx="4139952" cy="606288"/>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GB" dirty="0" smtClean="0"/>
              <a:t>University Facilities</a:t>
            </a:r>
            <a:endParaRPr lang="en-GB" dirty="0"/>
          </a:p>
        </p:txBody>
      </p:sp>
      <p:sp>
        <p:nvSpPr>
          <p:cNvPr id="9" name="Rectangle 8"/>
          <p:cNvSpPr/>
          <p:nvPr/>
        </p:nvSpPr>
        <p:spPr>
          <a:xfrm>
            <a:off x="844089" y="1106164"/>
            <a:ext cx="3806800" cy="322264"/>
          </a:xfrm>
          <a:prstGeom prst="rect">
            <a:avLst/>
          </a:prstGeom>
          <a:solidFill>
            <a:srgbClr val="7030A0">
              <a:alpha val="1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878781" y="1770756"/>
            <a:ext cx="3806800" cy="650131"/>
          </a:xfrm>
          <a:prstGeom prst="rect">
            <a:avLst/>
          </a:prstGeom>
          <a:solidFill>
            <a:srgbClr val="7030A0">
              <a:alpha val="1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912292" y="5517232"/>
            <a:ext cx="3806800" cy="360040"/>
          </a:xfrm>
          <a:prstGeom prst="rect">
            <a:avLst/>
          </a:prstGeom>
          <a:solidFill>
            <a:srgbClr val="7030A0">
              <a:alpha val="1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844089" y="730472"/>
            <a:ext cx="3806800" cy="360040"/>
          </a:xfrm>
          <a:prstGeom prst="rect">
            <a:avLst/>
          </a:prstGeom>
          <a:solidFill>
            <a:srgbClr val="7030A0">
              <a:alpha val="1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a:off x="5364088" y="1932087"/>
            <a:ext cx="3805758" cy="504056"/>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GB" dirty="0" smtClean="0"/>
              <a:t>University services</a:t>
            </a:r>
            <a:endParaRPr lang="en-GB" dirty="0"/>
          </a:p>
        </p:txBody>
      </p:sp>
      <p:sp>
        <p:nvSpPr>
          <p:cNvPr id="16" name="Rectangle 15"/>
          <p:cNvSpPr/>
          <p:nvPr/>
        </p:nvSpPr>
        <p:spPr>
          <a:xfrm>
            <a:off x="894656" y="4221088"/>
            <a:ext cx="3806800" cy="936104"/>
          </a:xfrm>
          <a:prstGeom prst="rect">
            <a:avLst/>
          </a:prstGeom>
          <a:solidFill>
            <a:srgbClr val="002060">
              <a:alpha val="1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p:cNvSpPr/>
          <p:nvPr/>
        </p:nvSpPr>
        <p:spPr>
          <a:xfrm>
            <a:off x="5799904" y="2889652"/>
            <a:ext cx="3373710" cy="610296"/>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GB" dirty="0" smtClean="0"/>
              <a:t>University Programme</a:t>
            </a:r>
            <a:endParaRPr lang="en-GB" dirty="0"/>
          </a:p>
        </p:txBody>
      </p:sp>
      <p:sp>
        <p:nvSpPr>
          <p:cNvPr id="18" name="Rectangle 17"/>
          <p:cNvSpPr/>
          <p:nvPr/>
        </p:nvSpPr>
        <p:spPr>
          <a:xfrm>
            <a:off x="782698" y="476672"/>
            <a:ext cx="3806800" cy="253800"/>
          </a:xfrm>
          <a:prstGeom prst="rect">
            <a:avLst/>
          </a:prstGeom>
          <a:solidFill>
            <a:schemeClr val="accent4">
              <a:alpha val="1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p:cNvSpPr/>
          <p:nvPr/>
        </p:nvSpPr>
        <p:spPr>
          <a:xfrm>
            <a:off x="899592" y="3967288"/>
            <a:ext cx="3806800" cy="253800"/>
          </a:xfrm>
          <a:prstGeom prst="rect">
            <a:avLst/>
          </a:prstGeom>
          <a:solidFill>
            <a:schemeClr val="accent4">
              <a:alpha val="1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p:cNvSpPr/>
          <p:nvPr/>
        </p:nvSpPr>
        <p:spPr>
          <a:xfrm>
            <a:off x="6130330" y="3967288"/>
            <a:ext cx="3013670" cy="504056"/>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GB" dirty="0" smtClean="0"/>
              <a:t>Lecturers/Teaching</a:t>
            </a:r>
            <a:endParaRPr lang="en-GB" dirty="0"/>
          </a:p>
        </p:txBody>
      </p:sp>
      <p:sp>
        <p:nvSpPr>
          <p:cNvPr id="21" name="Rectangle 20"/>
          <p:cNvSpPr/>
          <p:nvPr/>
        </p:nvSpPr>
        <p:spPr>
          <a:xfrm>
            <a:off x="894656" y="5224886"/>
            <a:ext cx="3806800" cy="253800"/>
          </a:xfrm>
          <a:prstGeom prst="rect">
            <a:avLst/>
          </a:prstGeom>
          <a:solidFill>
            <a:schemeClr val="accent2">
              <a:lumMod val="75000"/>
              <a:lumOff val="25000"/>
              <a:alpha val="1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p:cNvSpPr/>
          <p:nvPr/>
        </p:nvSpPr>
        <p:spPr>
          <a:xfrm>
            <a:off x="916112" y="5879083"/>
            <a:ext cx="3806800" cy="253800"/>
          </a:xfrm>
          <a:prstGeom prst="rect">
            <a:avLst/>
          </a:prstGeom>
          <a:solidFill>
            <a:schemeClr val="accent2">
              <a:lumMod val="75000"/>
              <a:lumOff val="25000"/>
              <a:alpha val="1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p:cNvSpPr/>
          <p:nvPr/>
        </p:nvSpPr>
        <p:spPr>
          <a:xfrm>
            <a:off x="873845" y="1443547"/>
            <a:ext cx="3806800" cy="253800"/>
          </a:xfrm>
          <a:prstGeom prst="rect">
            <a:avLst/>
          </a:prstGeom>
          <a:solidFill>
            <a:schemeClr val="accent2">
              <a:lumMod val="75000"/>
              <a:lumOff val="25000"/>
              <a:alpha val="1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p:cNvSpPr/>
          <p:nvPr/>
        </p:nvSpPr>
        <p:spPr>
          <a:xfrm>
            <a:off x="6588224" y="4883734"/>
            <a:ext cx="2555776" cy="468052"/>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GB" dirty="0" smtClean="0"/>
              <a:t>External factors</a:t>
            </a:r>
            <a:endParaRPr lang="en-GB" dirty="0"/>
          </a:p>
        </p:txBody>
      </p:sp>
      <p:sp>
        <p:nvSpPr>
          <p:cNvPr id="26" name="Rectangle 25"/>
          <p:cNvSpPr/>
          <p:nvPr/>
        </p:nvSpPr>
        <p:spPr>
          <a:xfrm>
            <a:off x="894656" y="2436142"/>
            <a:ext cx="3806800" cy="1189993"/>
          </a:xfrm>
          <a:prstGeom prst="rect">
            <a:avLst/>
          </a:prstGeom>
          <a:solidFill>
            <a:srgbClr val="002060">
              <a:alpha val="1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50428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subTnLst>
                                    <p:set>
                                      <p:cBhvr override="childStyle">
                                        <p:cTn dur="1" fill="hold" display="0" masterRel="nextClick" afterEffect="1"/>
                                        <p:tgtEl>
                                          <p:spTgt spid="9"/>
                                        </p:tgtEl>
                                        <p:attrNameLst>
                                          <p:attrName>style.visibility</p:attrName>
                                        </p:attrNameLst>
                                      </p:cBhvr>
                                      <p:to>
                                        <p:strVal val="hidden"/>
                                      </p:to>
                                    </p:set>
                                  </p:subTnLst>
                                </p:cTn>
                              </p:par>
                              <p:par>
                                <p:cTn id="13" presetID="10"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subTnLst>
                                    <p:set>
                                      <p:cBhvr override="childStyle">
                                        <p:cTn dur="1" fill="hold" display="0" masterRel="nextClick" afterEffect="1"/>
                                        <p:tgtEl>
                                          <p:spTgt spid="10"/>
                                        </p:tgtEl>
                                        <p:attrNameLst>
                                          <p:attrName>style.visibility</p:attrName>
                                        </p:attrNameLst>
                                      </p:cBhvr>
                                      <p:to>
                                        <p:strVal val="hidden"/>
                                      </p:to>
                                    </p:set>
                                  </p:subTnLst>
                                </p:cTn>
                              </p:par>
                              <p:par>
                                <p:cTn id="16" presetID="10"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subTnLst>
                                    <p:set>
                                      <p:cBhvr override="childStyle">
                                        <p:cTn dur="1" fill="hold" display="0" masterRel="nextClick" afterEffect="1"/>
                                        <p:tgtEl>
                                          <p:spTgt spid="11"/>
                                        </p:tgtEl>
                                        <p:attrNameLst>
                                          <p:attrName>style.visibility</p:attrName>
                                        </p:attrNameLst>
                                      </p:cBhvr>
                                      <p:to>
                                        <p:strVal val="hidden"/>
                                      </p:to>
                                    </p:set>
                                  </p:subTnLst>
                                </p:cTn>
                              </p:par>
                              <p:par>
                                <p:cTn id="19" presetID="10"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par>
                    <p:cTn id="22" fill="hold">
                      <p:stCondLst>
                        <p:cond delay="indefinite"/>
                      </p:stCondLst>
                      <p:childTnLst>
                        <p:par>
                          <p:cTn id="23" fill="hold">
                            <p:stCondLst>
                              <p:cond delay="0"/>
                            </p:stCondLst>
                            <p:childTnLst>
                              <p:par>
                                <p:cTn id="24" presetID="2" presetClass="entr" presetSubtype="2"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1+#ppt_w/2"/>
                                          </p:val>
                                        </p:tav>
                                        <p:tav tm="100000">
                                          <p:val>
                                            <p:strVal val="#ppt_x"/>
                                          </p:val>
                                        </p:tav>
                                      </p:tavLst>
                                    </p:anim>
                                    <p:anim calcmode="lin" valueType="num">
                                      <p:cBhvr additive="base">
                                        <p:cTn id="27" dur="500" fill="hold"/>
                                        <p:tgtEl>
                                          <p:spTgt spid="13"/>
                                        </p:tgtEl>
                                        <p:attrNameLst>
                                          <p:attrName>ppt_y</p:attrName>
                                        </p:attrNameLst>
                                      </p:cBhvr>
                                      <p:tavLst>
                                        <p:tav tm="0">
                                          <p:val>
                                            <p:strVal val="#ppt_y"/>
                                          </p:val>
                                        </p:tav>
                                        <p:tav tm="100000">
                                          <p:val>
                                            <p:strVal val="#ppt_y"/>
                                          </p:val>
                                        </p:tav>
                                      </p:tavLst>
                                    </p:anim>
                                  </p:childTnLst>
                                </p:cTn>
                              </p:par>
                            </p:childTnLst>
                          </p:cTn>
                        </p:par>
                        <p:par>
                          <p:cTn id="28" fill="hold">
                            <p:stCondLst>
                              <p:cond delay="500"/>
                            </p:stCondLst>
                            <p:childTnLst>
                              <p:par>
                                <p:cTn id="29" presetID="10"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subTnLst>
                                    <p:set>
                                      <p:cBhvr override="childStyle">
                                        <p:cTn dur="1" fill="hold" display="0" masterRel="nextClick" afterEffect="1"/>
                                        <p:tgtEl>
                                          <p:spTgt spid="16"/>
                                        </p:tgtEl>
                                        <p:attrNameLst>
                                          <p:attrName>style.visibility</p:attrName>
                                        </p:attrNameLst>
                                      </p:cBhvr>
                                      <p:to>
                                        <p:strVal val="hidden"/>
                                      </p:to>
                                    </p:set>
                                  </p:subTnLst>
                                </p:cTn>
                              </p:par>
                            </p:childTnLst>
                          </p:cTn>
                        </p:par>
                      </p:childTnLst>
                    </p:cTn>
                  </p:par>
                  <p:par>
                    <p:cTn id="32" fill="hold">
                      <p:stCondLst>
                        <p:cond delay="indefinite"/>
                      </p:stCondLst>
                      <p:childTnLst>
                        <p:par>
                          <p:cTn id="33" fill="hold">
                            <p:stCondLst>
                              <p:cond delay="0"/>
                            </p:stCondLst>
                            <p:childTnLst>
                              <p:par>
                                <p:cTn id="34" presetID="2" presetClass="entr" presetSubtype="2" fill="hold" grpId="0" nodeType="click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additive="base">
                                        <p:cTn id="36" dur="500" fill="hold"/>
                                        <p:tgtEl>
                                          <p:spTgt spid="17"/>
                                        </p:tgtEl>
                                        <p:attrNameLst>
                                          <p:attrName>ppt_x</p:attrName>
                                        </p:attrNameLst>
                                      </p:cBhvr>
                                      <p:tavLst>
                                        <p:tav tm="0">
                                          <p:val>
                                            <p:strVal val="1+#ppt_w/2"/>
                                          </p:val>
                                        </p:tav>
                                        <p:tav tm="100000">
                                          <p:val>
                                            <p:strVal val="#ppt_x"/>
                                          </p:val>
                                        </p:tav>
                                      </p:tavLst>
                                    </p:anim>
                                    <p:anim calcmode="lin" valueType="num">
                                      <p:cBhvr additive="base">
                                        <p:cTn id="37" dur="500" fill="hold"/>
                                        <p:tgtEl>
                                          <p:spTgt spid="17"/>
                                        </p:tgtEl>
                                        <p:attrNameLst>
                                          <p:attrName>ppt_y</p:attrName>
                                        </p:attrNameLst>
                                      </p:cBhvr>
                                      <p:tavLst>
                                        <p:tav tm="0">
                                          <p:val>
                                            <p:strVal val="#ppt_y"/>
                                          </p:val>
                                        </p:tav>
                                        <p:tav tm="100000">
                                          <p:val>
                                            <p:strVal val="#ppt_y"/>
                                          </p:val>
                                        </p:tav>
                                      </p:tavLst>
                                    </p:anim>
                                  </p:childTnLst>
                                </p:cTn>
                              </p:par>
                            </p:childTnLst>
                          </p:cTn>
                        </p:par>
                        <p:par>
                          <p:cTn id="38" fill="hold">
                            <p:stCondLst>
                              <p:cond delay="500"/>
                            </p:stCondLst>
                            <p:childTnLst>
                              <p:par>
                                <p:cTn id="39" presetID="10" presetClass="entr" presetSubtype="0"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500"/>
                                        <p:tgtEl>
                                          <p:spTgt spid="18"/>
                                        </p:tgtEl>
                                      </p:cBhvr>
                                    </p:animEffect>
                                  </p:childTnLst>
                                  <p:subTnLst>
                                    <p:set>
                                      <p:cBhvr override="childStyle">
                                        <p:cTn dur="1" fill="hold" display="0" masterRel="nextClick" afterEffect="1"/>
                                        <p:tgtEl>
                                          <p:spTgt spid="18"/>
                                        </p:tgtEl>
                                        <p:attrNameLst>
                                          <p:attrName>style.visibility</p:attrName>
                                        </p:attrNameLst>
                                      </p:cBhvr>
                                      <p:to>
                                        <p:strVal val="hidden"/>
                                      </p:to>
                                    </p:set>
                                  </p:subTnLst>
                                </p:cTn>
                              </p:par>
                              <p:par>
                                <p:cTn id="42" presetID="10" presetClass="entr" presetSubtype="0" fill="hold" grpId="0" nodeType="with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fade">
                                      <p:cBhvr>
                                        <p:cTn id="44" dur="500"/>
                                        <p:tgtEl>
                                          <p:spTgt spid="19"/>
                                        </p:tgtEl>
                                      </p:cBhvr>
                                    </p:animEffect>
                                  </p:childTnLst>
                                  <p:subTnLst>
                                    <p:set>
                                      <p:cBhvr override="childStyle">
                                        <p:cTn dur="1" fill="hold" display="0" masterRel="nextClick" afterEffect="1"/>
                                        <p:tgtEl>
                                          <p:spTgt spid="19"/>
                                        </p:tgtEl>
                                        <p:attrNameLst>
                                          <p:attrName>style.visibility</p:attrName>
                                        </p:attrNameLst>
                                      </p:cBhvr>
                                      <p:to>
                                        <p:strVal val="hidden"/>
                                      </p:to>
                                    </p:set>
                                  </p:subTnLst>
                                </p:cTn>
                              </p:par>
                            </p:childTnLst>
                          </p:cTn>
                        </p:par>
                      </p:childTnLst>
                    </p:cTn>
                  </p:par>
                  <p:par>
                    <p:cTn id="45" fill="hold">
                      <p:stCondLst>
                        <p:cond delay="indefinite"/>
                      </p:stCondLst>
                      <p:childTnLst>
                        <p:par>
                          <p:cTn id="46" fill="hold">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500"/>
                            </p:stCondLst>
                            <p:childTnLst>
                              <p:par>
                                <p:cTn id="52" presetID="10" presetClass="entr" presetSubtype="0"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Effect transition="in" filter="fade">
                                      <p:cBhvr>
                                        <p:cTn id="54" dur="500"/>
                                        <p:tgtEl>
                                          <p:spTgt spid="21"/>
                                        </p:tgtEl>
                                      </p:cBhvr>
                                    </p:animEffect>
                                  </p:childTnLst>
                                  <p:subTnLst>
                                    <p:set>
                                      <p:cBhvr override="childStyle">
                                        <p:cTn dur="1" fill="hold" display="0" masterRel="nextClick" afterEffect="1"/>
                                        <p:tgtEl>
                                          <p:spTgt spid="21"/>
                                        </p:tgtEl>
                                        <p:attrNameLst>
                                          <p:attrName>style.visibility</p:attrName>
                                        </p:attrNameLst>
                                      </p:cBhvr>
                                      <p:to>
                                        <p:strVal val="hidden"/>
                                      </p:to>
                                    </p:set>
                                  </p:subTnLst>
                                </p:cTn>
                              </p:par>
                              <p:par>
                                <p:cTn id="55" presetID="10" presetClass="entr" presetSubtype="0" fill="hold" grpId="0" nodeType="with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fade">
                                      <p:cBhvr>
                                        <p:cTn id="57" dur="500"/>
                                        <p:tgtEl>
                                          <p:spTgt spid="22"/>
                                        </p:tgtEl>
                                      </p:cBhvr>
                                    </p:animEffect>
                                  </p:childTnLst>
                                  <p:subTnLst>
                                    <p:set>
                                      <p:cBhvr override="childStyle">
                                        <p:cTn dur="1" fill="hold" display="0" masterRel="nextClick" afterEffect="1"/>
                                        <p:tgtEl>
                                          <p:spTgt spid="22"/>
                                        </p:tgtEl>
                                        <p:attrNameLst>
                                          <p:attrName>style.visibility</p:attrName>
                                        </p:attrNameLst>
                                      </p:cBhvr>
                                      <p:to>
                                        <p:strVal val="hidden"/>
                                      </p:to>
                                    </p:set>
                                  </p:subTnLst>
                                </p:cTn>
                              </p:par>
                              <p:par>
                                <p:cTn id="58" presetID="10" presetClass="entr" presetSubtype="0" fill="hold" grpId="0" nodeType="withEffect">
                                  <p:stCondLst>
                                    <p:cond delay="0"/>
                                  </p:stCondLst>
                                  <p:childTnLst>
                                    <p:set>
                                      <p:cBhvr>
                                        <p:cTn id="59" dur="1" fill="hold">
                                          <p:stCondLst>
                                            <p:cond delay="0"/>
                                          </p:stCondLst>
                                        </p:cTn>
                                        <p:tgtEl>
                                          <p:spTgt spid="23"/>
                                        </p:tgtEl>
                                        <p:attrNameLst>
                                          <p:attrName>style.visibility</p:attrName>
                                        </p:attrNameLst>
                                      </p:cBhvr>
                                      <p:to>
                                        <p:strVal val="visible"/>
                                      </p:to>
                                    </p:set>
                                    <p:animEffect transition="in" filter="fade">
                                      <p:cBhvr>
                                        <p:cTn id="60" dur="500"/>
                                        <p:tgtEl>
                                          <p:spTgt spid="23"/>
                                        </p:tgtEl>
                                      </p:cBhvr>
                                    </p:animEffect>
                                  </p:childTnLst>
                                  <p:subTnLst>
                                    <p:set>
                                      <p:cBhvr override="childStyle">
                                        <p:cTn dur="1" fill="hold" display="0" masterRel="nextClick" afterEffect="1"/>
                                        <p:tgtEl>
                                          <p:spTgt spid="23"/>
                                        </p:tgtEl>
                                        <p:attrNameLst>
                                          <p:attrName>style.visibility</p:attrName>
                                        </p:attrNameLst>
                                      </p:cBhvr>
                                      <p:to>
                                        <p:strVal val="hidden"/>
                                      </p:to>
                                    </p:set>
                                  </p:subTnLst>
                                </p:cTn>
                              </p:par>
                            </p:childTnLst>
                          </p:cTn>
                        </p:par>
                      </p:childTnLst>
                    </p:cTn>
                  </p:par>
                  <p:par>
                    <p:cTn id="61" fill="hold">
                      <p:stCondLst>
                        <p:cond delay="indefinite"/>
                      </p:stCondLst>
                      <p:childTnLst>
                        <p:par>
                          <p:cTn id="62" fill="hold">
                            <p:stCondLst>
                              <p:cond delay="0"/>
                            </p:stCondLst>
                            <p:childTnLst>
                              <p:par>
                                <p:cTn id="63" presetID="2" presetClass="entr" presetSubtype="2" fill="hold" grpId="0" nodeType="clickEffect">
                                  <p:stCondLst>
                                    <p:cond delay="0"/>
                                  </p:stCondLst>
                                  <p:childTnLst>
                                    <p:set>
                                      <p:cBhvr>
                                        <p:cTn id="64" dur="1" fill="hold">
                                          <p:stCondLst>
                                            <p:cond delay="0"/>
                                          </p:stCondLst>
                                        </p:cTn>
                                        <p:tgtEl>
                                          <p:spTgt spid="25"/>
                                        </p:tgtEl>
                                        <p:attrNameLst>
                                          <p:attrName>style.visibility</p:attrName>
                                        </p:attrNameLst>
                                      </p:cBhvr>
                                      <p:to>
                                        <p:strVal val="visible"/>
                                      </p:to>
                                    </p:set>
                                    <p:anim calcmode="lin" valueType="num">
                                      <p:cBhvr additive="base">
                                        <p:cTn id="65" dur="500" fill="hold"/>
                                        <p:tgtEl>
                                          <p:spTgt spid="25"/>
                                        </p:tgtEl>
                                        <p:attrNameLst>
                                          <p:attrName>ppt_x</p:attrName>
                                        </p:attrNameLst>
                                      </p:cBhvr>
                                      <p:tavLst>
                                        <p:tav tm="0">
                                          <p:val>
                                            <p:strVal val="1+#ppt_w/2"/>
                                          </p:val>
                                        </p:tav>
                                        <p:tav tm="100000">
                                          <p:val>
                                            <p:strVal val="#ppt_x"/>
                                          </p:val>
                                        </p:tav>
                                      </p:tavLst>
                                    </p:anim>
                                    <p:anim calcmode="lin" valueType="num">
                                      <p:cBhvr additive="base">
                                        <p:cTn id="66" dur="500" fill="hold"/>
                                        <p:tgtEl>
                                          <p:spTgt spid="25"/>
                                        </p:tgtEl>
                                        <p:attrNameLst>
                                          <p:attrName>ppt_y</p:attrName>
                                        </p:attrNameLst>
                                      </p:cBhvr>
                                      <p:tavLst>
                                        <p:tav tm="0">
                                          <p:val>
                                            <p:strVal val="#ppt_y"/>
                                          </p:val>
                                        </p:tav>
                                        <p:tav tm="100000">
                                          <p:val>
                                            <p:strVal val="#ppt_y"/>
                                          </p:val>
                                        </p:tav>
                                      </p:tavLst>
                                    </p:anim>
                                  </p:childTnLst>
                                </p:cTn>
                              </p:par>
                            </p:childTnLst>
                          </p:cTn>
                        </p:par>
                        <p:par>
                          <p:cTn id="67" fill="hold">
                            <p:stCondLst>
                              <p:cond delay="500"/>
                            </p:stCondLst>
                            <p:childTnLst>
                              <p:par>
                                <p:cTn id="68" presetID="10"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Effect transition="in" filter="fade">
                                      <p:cBhvr>
                                        <p:cTn id="7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10" grpId="0" animBg="1"/>
      <p:bldP spid="11" grpId="0" animBg="1"/>
      <p:bldP spid="12" grpId="0" animBg="1"/>
      <p:bldP spid="13" grpId="0" animBg="1"/>
      <p:bldP spid="16" grpId="0" animBg="1"/>
      <p:bldP spid="17" grpId="0" animBg="1"/>
      <p:bldP spid="18" grpId="0" animBg="1"/>
      <p:bldP spid="19" grpId="0" animBg="1"/>
      <p:bldP spid="20" grpId="0" animBg="1"/>
      <p:bldP spid="21" grpId="0" animBg="1"/>
      <p:bldP spid="22" grpId="0" animBg="1"/>
      <p:bldP spid="23" grpId="0" animBg="1"/>
      <p:bldP spid="25" grpId="0" animBg="1"/>
      <p:bldP spid="2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4644009" y="72008"/>
            <a:ext cx="3528392" cy="620688"/>
          </a:xfrm>
        </p:spPr>
        <p:txBody>
          <a:bodyPr>
            <a:normAutofit fontScale="92500"/>
          </a:bodyPr>
          <a:lstStyle/>
          <a:p>
            <a:pPr marL="68580" indent="0">
              <a:buNone/>
            </a:pPr>
            <a:r>
              <a:rPr lang="en-GB" sz="2000" dirty="0" smtClean="0">
                <a:solidFill>
                  <a:schemeClr val="tx1"/>
                </a:solidFill>
              </a:rPr>
              <a:t>Engagement vs Satisfaction</a:t>
            </a:r>
          </a:p>
        </p:txBody>
      </p:sp>
      <p:pic>
        <p:nvPicPr>
          <p:cNvPr id="6" name="Picture 2" descr="http://divadeesdiscussions.files.wordpress.com/2012/11/15975785-american-election-campaign-fight-as-republican-versus-democrat-as-two-boxing-gloves-with-the-elephan.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50000"/>
          <a:stretch/>
        </p:blipFill>
        <p:spPr bwMode="auto">
          <a:xfrm>
            <a:off x="2843808" y="2293932"/>
            <a:ext cx="1905000" cy="269557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7" name="Picture 2" descr="http://divadeesdiscussions.files.wordpress.com/2012/11/15975785-american-election-campaign-fight-as-republican-versus-democrat-as-two-boxing-gloves-with-the-elephan.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9778"/>
          <a:stretch/>
        </p:blipFill>
        <p:spPr bwMode="auto">
          <a:xfrm>
            <a:off x="4748808" y="2293932"/>
            <a:ext cx="1913450" cy="269557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83568" y="2924944"/>
            <a:ext cx="1944216" cy="1015663"/>
          </a:xfrm>
          <a:prstGeom prst="rect">
            <a:avLst/>
          </a:prstGeom>
          <a:noFill/>
        </p:spPr>
        <p:txBody>
          <a:bodyPr wrap="square" rtlCol="0">
            <a:spAutoFit/>
          </a:bodyPr>
          <a:lstStyle/>
          <a:p>
            <a:r>
              <a:rPr lang="en-GB" sz="6000" b="1" dirty="0" smtClean="0">
                <a:solidFill>
                  <a:schemeClr val="bg2"/>
                </a:solidFill>
              </a:rPr>
              <a:t>NSSE</a:t>
            </a:r>
            <a:endParaRPr lang="en-GB" sz="6000" b="1" dirty="0">
              <a:solidFill>
                <a:schemeClr val="bg2"/>
              </a:solidFill>
            </a:endParaRPr>
          </a:p>
        </p:txBody>
      </p:sp>
      <p:sp>
        <p:nvSpPr>
          <p:cNvPr id="8" name="TextBox 7"/>
          <p:cNvSpPr txBox="1"/>
          <p:nvPr/>
        </p:nvSpPr>
        <p:spPr>
          <a:xfrm>
            <a:off x="6714509" y="2943868"/>
            <a:ext cx="1944216" cy="1015663"/>
          </a:xfrm>
          <a:prstGeom prst="rect">
            <a:avLst/>
          </a:prstGeom>
          <a:noFill/>
        </p:spPr>
        <p:txBody>
          <a:bodyPr wrap="square" rtlCol="0">
            <a:spAutoFit/>
          </a:bodyPr>
          <a:lstStyle/>
          <a:p>
            <a:r>
              <a:rPr lang="en-GB" sz="6000" b="1" dirty="0" smtClean="0">
                <a:solidFill>
                  <a:schemeClr val="bg2"/>
                </a:solidFill>
              </a:rPr>
              <a:t>NSS</a:t>
            </a:r>
            <a:endParaRPr lang="en-GB" sz="6000" b="1" dirty="0">
              <a:solidFill>
                <a:schemeClr val="bg2"/>
              </a:solidFill>
            </a:endParaRPr>
          </a:p>
        </p:txBody>
      </p:sp>
      <p:sp>
        <p:nvSpPr>
          <p:cNvPr id="9" name="Title 1"/>
          <p:cNvSpPr>
            <a:spLocks noGrp="1"/>
          </p:cNvSpPr>
          <p:nvPr>
            <p:ph type="title"/>
          </p:nvPr>
        </p:nvSpPr>
        <p:spPr>
          <a:xfrm>
            <a:off x="1169893" y="836712"/>
            <a:ext cx="7488832" cy="1143000"/>
          </a:xfrm>
        </p:spPr>
        <p:txBody>
          <a:bodyPr>
            <a:normAutofit fontScale="90000"/>
          </a:bodyPr>
          <a:lstStyle/>
          <a:p>
            <a:pPr algn="ctr"/>
            <a:r>
              <a:rPr lang="en-GB" b="1" dirty="0" smtClean="0"/>
              <a:t>Can Engagement and Satisfaction be measured?</a:t>
            </a:r>
            <a:endParaRPr lang="en-GB" b="1" dirty="0"/>
          </a:p>
        </p:txBody>
      </p:sp>
      <p:sp>
        <p:nvSpPr>
          <p:cNvPr id="10" name="TextBox 6"/>
          <p:cNvSpPr txBox="1"/>
          <p:nvPr/>
        </p:nvSpPr>
        <p:spPr>
          <a:xfrm>
            <a:off x="467545" y="6242446"/>
            <a:ext cx="8191180" cy="615553"/>
          </a:xfrm>
          <a:prstGeom prst="rect">
            <a:avLst/>
          </a:prstGeom>
          <a:noFill/>
        </p:spPr>
        <p:txBody>
          <a:bodyPr wrap="square" rtlCol="0">
            <a:spAutoFit/>
          </a:bodyPr>
          <a:lstStyle/>
          <a:p>
            <a:r>
              <a:rPr lang="en-GB" sz="1600" dirty="0" err="1" smtClean="0">
                <a:solidFill>
                  <a:srgbClr val="002060"/>
                </a:solidFill>
              </a:rPr>
              <a:t>Chckering</a:t>
            </a:r>
            <a:r>
              <a:rPr lang="en-GB" sz="1600" dirty="0" smtClean="0">
                <a:solidFill>
                  <a:srgbClr val="002060"/>
                </a:solidFill>
              </a:rPr>
              <a:t> &amp; </a:t>
            </a:r>
            <a:r>
              <a:rPr lang="en-GB" sz="1600" dirty="0" err="1" smtClean="0">
                <a:solidFill>
                  <a:srgbClr val="002060"/>
                </a:solidFill>
              </a:rPr>
              <a:t>Gamson</a:t>
            </a:r>
            <a:r>
              <a:rPr lang="en-GB" sz="1600" dirty="0" smtClean="0">
                <a:solidFill>
                  <a:srgbClr val="002060"/>
                </a:solidFill>
              </a:rPr>
              <a:t> 1987; </a:t>
            </a:r>
            <a:r>
              <a:rPr lang="en-GB" sz="1600" dirty="0" err="1" smtClean="0">
                <a:solidFill>
                  <a:srgbClr val="002060"/>
                </a:solidFill>
              </a:rPr>
              <a:t>Ramsden</a:t>
            </a:r>
            <a:r>
              <a:rPr lang="en-GB" sz="1600" dirty="0" smtClean="0">
                <a:solidFill>
                  <a:srgbClr val="002060"/>
                </a:solidFill>
              </a:rPr>
              <a:t>, 1991; </a:t>
            </a:r>
            <a:r>
              <a:rPr lang="en-GB" sz="1600" dirty="0" err="1" smtClean="0">
                <a:solidFill>
                  <a:srgbClr val="002060"/>
                </a:solidFill>
              </a:rPr>
              <a:t>Kuh</a:t>
            </a:r>
            <a:r>
              <a:rPr lang="en-GB" sz="1600" dirty="0" smtClean="0">
                <a:solidFill>
                  <a:srgbClr val="002060"/>
                </a:solidFill>
              </a:rPr>
              <a:t>, 2009; Harvey, 2003; </a:t>
            </a:r>
            <a:r>
              <a:rPr lang="en-GB" sz="1600" dirty="0" err="1" smtClean="0">
                <a:solidFill>
                  <a:srgbClr val="002060"/>
                </a:solidFill>
              </a:rPr>
              <a:t>Sabri</a:t>
            </a:r>
            <a:r>
              <a:rPr lang="en-GB" sz="1600" dirty="0" smtClean="0">
                <a:solidFill>
                  <a:srgbClr val="002060"/>
                </a:solidFill>
              </a:rPr>
              <a:t>, 2011.</a:t>
            </a:r>
          </a:p>
          <a:p>
            <a:endParaRPr lang="en-GB" dirty="0">
              <a:solidFill>
                <a:srgbClr val="002060"/>
              </a:solidFill>
            </a:endParaRPr>
          </a:p>
        </p:txBody>
      </p:sp>
      <p:pic>
        <p:nvPicPr>
          <p:cNvPr id="1026" name="Picture 2" descr="http://photos.state.gov/libraries/unitedkingdom/164203/logo/sample_of_the_official_usg_color_flag_350x25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1588" y="4025924"/>
            <a:ext cx="546458" cy="390327"/>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4" descr="data:image/jpeg;base64,/9j/4AAQSkZJRgABAQAAAQABAAD/2wCEAAkGBxIHBhAIBxMVFhMRGCAPGRYWFxcbFhYWGx0iGBkbFBgYKDQhGB4mHxQUITEjJSkrLjAuGiE/RD8sNzQtLisBCgoKDg0OGxAQGzMkHyQ3NzAuLDQ3Lyw0LDQtNzcuLDgtLDQ3LCwwNzYwMC0sLiwsMCwwLCwsLCw3LSwsLCwsL//AABEIAKwBJQMBEQACEQEDEQH/xAAcAAEAAgMBAQEAAAAAAAAAAAAABgcCAwgFBAH/xABFEAACAQEDBggLBwMEAwEAAAAAAQIDBAURBgcSITFBExU2UXKSsdEiMjM0UlNhcXORshQWI0JUgZM1obNDdIKiY8HhJP/EABsBAQACAwEBAAAAAAAAAAAAAAAEBgIFBwMB/8QAOBEBAAECAgUJBwQCAwEAAAAAAAECAwQREzEzUXEFBhIhMkGBscE0NVJhcpGhFSJT0eHwFELxI//aAAwDAQACEQMRAD8AhtOC4Nals5ivzM5uwW7dHQjqhlwa5l8j5nLLR0boODXMvkM5NHRug4Ncy+Qzk0dG6Dg1zL5DOTR0boODXMvkM5NHRug4Ncy+Qzk0dG6Dg1zL5DOTR0bobLLTTtMMUvGW72mVEz0oeGKt0xYrmI7p8nSXFdD1NLqR7jfZQ5PpK98vziuh6ml1I9wyg0le+Tiuh6ml1I9wyg0le+Tiuh6ml1I9wyg0le+Tiuh6ml1I9wyg0le+Tiuh6ml1I9wyg0le+Tiuh6ml1I9wyg0le+Tiuh6ml1I9wyg0le+Tiuh6ml1I9wyg0le+Tiuh6ml1I9wyg0le+Tiuh6ml1I9wyg0le+Tiuh6ml1I9wyg0le+Tiuh6ml1I9wyg0le+Tiuh6ml1I9wyg0le+Tiuh6ml1I9wyg0le+Tiuh6ml1I9wyg0le+Tiuh6ml1I9wyg0le+USzo2CjRyRnOjSpxenDWoRT286RHxcZWpbnkCqasfRFU5x1+UqX4Ncy+Rp85dG0dG6Dg1zL5DOTR0boODXMvkM5NHRug4Ncy+Qzk0dG6Dg1zL5DOTR0boODXMvkM5NHRug4Ncy+Qzk0dG6Dg1zL5DOTR0boTfM/FRytlgv8ARl9UCZgZnpzwVrnTTTGFpyj/ALekrqNqoTl6n5Ne4r063YrfYjgyPj0AAAAAAAbbL51DpLtMrfahHxewr4T5OmiwOQgAAAAAAAHx3tedO6bJ9qtrwjpRp/vKSiu3F+xMxqqimM5etmzXeq6NEdeUz9ozfYZPIAAAAAAAAh+dfkdU6cO0jYvZS3XN73hR4+UqQNM6YAAAAAAAATbNDysl8GX1RJuB2k8FY51eyU/V6Suk2qgOXqfk17ivTrdit9iODI+PQAAAAAABtsvnUOku0yt9qEfF7CvhPk6aLA5CAAAAAAAAVLnivfh7wo3TSfg0lws1qwc5aop+1Rxf/M1uOudcUQuvNXB/trxFUa+qPX0+ya5vb546yZp1KjbqUvwJ475RSweO/GLi/e2S8Pc0luJV3ljB/wDExdVEap644T/WpJT3awAAAAAABD86/I6p04dpGxeyluub3vCjx8pUgaZ0wAAAAAAAAm2aHlZL4MvqiTcDtJ4Kxzq9kp+r0ldJtVAcvU/Jr3FenW7Fb7EcGR8egAAAAAADbZfOodJdplb7UI+L2FfCfJ00WByEAAAAHx2+9KN3VadO3TUOFbjFy1Rclrwctib3Y7TGaojW9bdm5ciZojPLrng+xPFYoyeTTbbVGxWOparQ8IU4ubfsSxZ8mYiM5Z0UVV1RRTrnqhzhelvlel41bfaPGqyc2ubHYl7EsF+xoblc11TVLrODw1OGsU2ae6P/AH8pZmovni/KH7DVb0LStDDcqi1xb/7R1ekv2lYK5lX0d7Rc58HpMPF+NdGvhP8An1XSbVQHz2+3UrusztNunGEF+aTSXuXO/YfJqimM5elu1XdqiiiM5nuh81w3xC/LB9usakqblKEXLBOSi9Fyw3JtPDHX7jGiuK46UanpicNXh7k2rnajX8s+t6JmjgAABD86/I6p04dpGxeyluub3vCjx8pUgaZ0wAAAAAAAAm2aHlZL4MvqiTcDtJ4Kxzq9kp+r0ldJtVAcvU/Jr3FenW7Fb7EcGR8egAAAAAADbZfOodJdplb7UI+L2FfCfJ00WByEAAAAEMztWVV8kJVn/o1IVNvO+D/fyhFxlOdqW85u3ehj6Y+LOPxn5wq+4srbZcSULDVxgtfBz8KHuSeuK6LRrreJuUap6lzxvImExWdVVOVW+Or/ABPikOVOcLjzJv7BRpyp1JySqa8YuC14Rlt1yUdWGzEkXsXFdvKOqWp5O5vV4bGRcrmKqY64492cfnigRAW1lSqujVjVpPCUWpJramtaa/dH2JmJzh53LdNyiaKtU9UrSvTOpGF201ddPSryinNzT4OEsPCS2OeD9yNnXjaYj9utR8LzXu13J005URPdrn+vH7K4vi96182t2q8qjnLdjsiuaMVqitS2GvuXark51SuGEwNjCUdG1Tl8++eMr9yWsTu7Jyy2SfjRpx0uk1jLD2Yt4ew3duno0RDl2MvabEV3I75mXqmaMAAAEPzr8jqnTh2kbF7KW65ve8KPHylSBpnTAAAAAAAACbZoeVkvgy+qJNwO0ngrHOr2Sn6vSV0m1UBy9T8mvcV6dbsVvsRwZHx6AAAAAAANtl86h0l2mVvtQj4vYV8J8nTRYHIQAAAAeblHY/t9wWmyRWLnTlFJYYt4aturbgY109KmYe+Fu6K/Rc3TEucVrWKK+69E5v0PoAAAehk9YeM78s9i9ZUjF9HHGWz2JnrYp6VyIQOVL+gwlyv5efVDo83rlAAAAAIfnX5HVOnDtI2L2Ut1ze94UePlKkDTOmAAAAAAAAE2zQ8rJfBl9USbgdpPBWOdXslP1ekrpNqoDl6n5Ne4r063YrfYjgyPj0AAAAAAAbbL51DpLtMrfahHxewr4T5OmiwOQgAD5L3tErJdNe00cNKnTlUWOtYxi2sV+x8qnKM3papiqumme+XlZH5U0spbDp08I1YL8SnzPnjzxZ5Wb1N2nOE3lLk27gbvRq66Z1Tv/wA74SBrFYM9muc235ZPsF9WiyNYcHVnBasNSk1Fpbk1g17GaG9T0bkw6zyde0uEt1555xHz6+98R5poAAATTNLYftOVatDTwoQlUx14KUvw0ubWpy1PmfMTMDTnXnuVnnTf6GFi38U/iOvzyXWbZz9Cr3ywVoyms+T9zttyqJVakdeCTxlCH7Rek9yx34tRqr8Tci3T4t1Z5KqpwdeLu9UZftjfn1Z/1v4a5qSWlAAEPzr8jqnTh2kbF7KW65ve8KPHylSBpnTAAAAAAAACbZoeVkvgy+qJNwO0ngrHOr2Sn6vSV0m1UBy9T8mvcV6dbsVvsRwZHx6AAAAAAANtl86h0l2mVvtQj4vYV8J8nTRYHIWFaoqNGVWWOEU5ak29WvUlrb9gfYjOcnjWHK+wW7BULTTxeGCnLQbctiSnhi/cedN63VqlMu8m4q127c8cs46vm+m/Ksa2TtqnRkpLgamtNNeK96MquzLwsRldpz3w5+uu8qt026NtsEnGcN+5repLenzGit3KqKulS6vi8JaxVqbV2M4n8fOF65IZU0spbDwlPCNWHj08dafPHni+c3Nm9TdpzhzPlLk27gbvQq64nVO//O+FWZ0rJ9lyxqyWGFWMa2pvetF447HjB/2Ndjacrme9dObN3p4Lo/DMx6+qJERYQAAAtrMzYuDuu0W2Sw4Sapp4PWoLHFPesZte9M2uBpyomd6gc6r3SxNNuJ7Mfmf8ZNOcTLrgdO57kl4Xi1Kq/LucKb9Lne7dr2Y4rFdH9lGt68hchaXLEYiP290b/nPy8+GuM5q7Mq2WVKbx/ChOpq6Ohr9nh9hHwUZ3c245z3OhgujHfMR6+i370v6y3THG8K9OD9FyWk9myK1vat282lVdNPalQ7GFvX5ytUTVwRG250KMqqs1y0Z1akpKnFzahBybwjhte170iNOMozypjOW6o5t4imibl+qKaYjOe+er8flP446K09u/DZj7CYrqIZ1+R1Tpw7SNi9lLdc3veFHj5SpA0zpgAAAAAAABNs0PKyXwZfVEm4HaTwVjnV7JT9XpK6TaqA5ep+TXuK9Ot2K32I4Mj49AAAAAAAG2y+dQ6S7TK32oR8XsK+E+TposDkJtA52yru7irKO02PDBRqNxS9CXhQ/6yRo8RR0bkw6nyRiNPg7dffllPGOp5dKpKjJyotxbTg3FtNxe1PDanzHlFUxqlOuWLdzt0xPGM2J8er67qvKrdNuhbbDLRnDWnua3prenzGdu5VRV0qUbF4S1irU2rsZxP4+cJHl1ftPKWy2S8KPg1IqVGrTxXgvVKLgtri/xNe7BLU9snE3Iu001R4tHyLgrmBv3bFfXE5TTO+I/9jOPRESGsoAAATOtlW7oyRoXDc8vxJRc61WOpx0256EGtskpKLl7NWvxZ1V/R24t06+9VbHJX/MxleLvx+zP9sb8urOfl1dUd/DXDCCtLdZbXUscpSsk5QcloNxk4txxTwxXtivkZU11U9mcnjew1q/lpaYqy1ZtCWCwRi9oiI6oS/Nbdv2/KuFWSejZ4us9uGl4sU3z4yxXPov2kvBUdK5nuV3nNidFhNHGuucvCOufT7rxNu54h+dfkdU6cO0jYvZS3XN73hR4+UqQNM6YAAAAAAAATbNDysl8GX1RJuB2k8FY51eyU/V6Suk2qgOXqfk17ivTrdit9iODI+PQAAAAAABtsvnUOku0yt9qEfF7CvhPk6aLA5C+K23tZ7B59WpU93hzjHXhjhrfMYzVEa5etuxcuTlRTM8IzU7nNt9lvO+adsuiopuUNGphFpYxfgttpYtp4f8AFew1eMqoqqiaZXzm3ZxNm1XbvUzEZ5xn+fRDyGsoAAB8A+gAAAD4B9AAFs5olQslzVbTUq01Uqzwaco6UYR1RUltWL03r3YG1wURFGffLn3Oa5cuYqKcp6NMdWvKe+cvxHgsYmq0h+dfkdU6cO0jYvZS3XN73hR4+UqQNM6YAAAAAAAATbNDysl8GX1RJuB2k8FY51eyU/V6Suk2qgOXqfk17ivTrdit9iODI+PQAAAAAABtsvnUOku0yt9qEfF7CvhPk6Za0lhLY9RYHIVYZYZtfGtmTaS2ydD5t8E/l4P99xAv4PP91H2W3knnHNuItYnrjuq3cf718VZVKbpVHTqpxlF6LTTTTW1NPYzWTExOUrtRXTXTFVM5xPexDMAAAAAAAAAAAAD6buu6relqVlu+Epze5f8AtvUl7WZUW6q5yphGxWLs4ajp3qso/wB1QuPIbIeOTq+1WqblWktcYyapx27l478J65bN2G029ixo4zmc5c75V5W/5lXRopimmNXVGfjPdwj8s86/I6p04doxeyl95ve8KPHylSBpnTAAAAAAAACbZoeVkvgy+qJNwO0ngrHOr2Sn6vSV0m1UBy9T8mvcV6dbsVvsRwZHx6AAAAAAANtl86h0l2mVvtQj4vYV8J8nTRYHIQCL5XZFUMoqbrRSp191RJeE9SSqpeMsEljtX9jwvYem7Hz3ttybyvfwVWUddHfT/W5TN+3HXuG2fZbxhg9qktcZLnjLf2mou2arc5VOhYHlGxjKOlanjHfHg84804AAAAAAAAAAJXklkNXv+UbRW/Cs+OLm/Gkv/Et+7W9WvfsJVjC1V9c9UK/ypy/ZwudFv91f4jj/AFH4XHclx0Lisv2e7aainte2U3zzk9b2v3bsDa0W6aIyphQsVi72Jr6d2rOfLhHc9EzRkPzr8jqnTh2kbF7KW65ve8KPHylSBpnTAAAAAAAACbZoeVkvgy+qJNwO0ngrHOr2Sn6vSV0m1UBy9T8mvcV6dbsVvsRwZHx6AAAAAAANtl86h0l2mVvtQj4vYV8J8nTRYHIQAB8d7XXRvixuyXhBTg+fanhhjF7nretGNVEVRlU9rGIuWK4uWpymFN5YZB1rhcrTZMatn9LVpwW7hEvf4yWGrdqRqr+Eqo66euF95K5wWsTlbvftr/E8N3CUQIixgAAAAAAN9isdS32mNmsUJTnLUoxWL/8Ai9r1IyooqrnKmHhfxFqxRNy7VlELWyOzcQsSjbb+SnV8ZUscacNj8P05LXv0ffqZs7GEijrq65UblXnDcxGdux+2jf3z/UfnyWClorCOxaiarL9AAQ/OvyOqdOHaRsXspbrm97wo8fKVIGmdMAAAAAAAAJtmh5WS+DL6ok3A7SeCsc6vZKfq9JXSbVQHL1Pya9xXp1uxW+xHBkfHoAAAAAAA22XzqHSXaZW+1CPi9hXwnydNFgchAAACP5Z5TQybut1Xoyqz8GnTb8Z728PyrHF/LeeN69FqnPvbLkzk6vHXuhHVTGud0f7qUFUnp1JVHgsW5YJJJY69SWpL2LUjSTOc5uoW6It0RTE9Ub+v7y22Wx1LZ5nTnPXo+BFy182reZU266tUPK7jMPa7dcRxmHr2LIy323ydmqRWOjjUWh7dk8Hhr24HrThbs9yBe5ewFv8A758Ov/D16ebK28C61plRgknJpyk5LBPdFYPHDn3nrGBr75a+5zqw0dVFFU/aP78nj3Fklar/ALDK2XbGMoxm6TTklJNRUt+rDCa3855W8NXcp6VLYY3lvD4O7orsTnln1detrtmSluseu0WWrhhpYxjppJbcXDFL9zGrDXY7mdrlrA3NVyPHq83k1qUrPU4OvFxltwkmnh7meU0zGuGwt37dyM6KonhOb0Mmr5ncF807woflejOPp0340f7Yr2pM9LN2bdeaJyngacZh5tzr1xO6f91uhbFa4W6yQtVlkpQqLSTW9M3kTExnDlly3VbqmiqMpjW3n1gAAIfnX5HVOnDtI2L2Ut1ze94UePlKkDTOmAAAAAAAAE2zQ8rJfBl9USbgdpPBWOdXslP1ekrpNqoDl6n5Ne4r063YrfYjgyPj0AAAAAAAbbL51DpLtMrfahHxewr4T5OmiwOQgAAB4F45HWO9LdO23lTlUnPBeFUqYRS3RUWsF7Dyqs0VTnVGafY5TxViiLdqroxG7L87/F91kuGyWN42Wz0YvFSxVOOOK2PYZxRTGqEe5ir1zt1zPGZl6Jk8AD57x/p9XoS7GJZU64QnMxyar/7h/wCOmQ8Fs/FYedHtkfTHnKfExXGutRjXpunXipRe1SSae/WmH2JmJzh5FtyRsNuxdos1LFvFuK0H84YP9jzqs26tcJlrlHFWuxcmPH0fZct0Urksjslg0lT0nNRlKUlHHao6Wxb8OdvnMqKIojKHjiMTcxFekuTnO/qjPjl5vvMngAAIfnX5HVOnDtI2L2Ut1ze94UePlKkDTOmAAAAAAAAE2zQ8rJfBl9USbgdpPBWOdXslP1ekrpNqoDl6n5Ne4r063YrfYjgyPj0AAAAAAAbbL51DpLtMrfahHxewr4T5OmiwOQgAAAAAAAHz3j/T6vQl2MSyp1whOZjk1X/3D/x0yHgtn4rDzo9sj6Y85T4mK4AAAAAAAh+dfkdU6cO0jYvZS3XN73hR4+UqQNM6YAAAAAAAATbNDysl8GX1RJuB2k8FY51eyU/V6Suk2qgOXqfk17ivTrdit9iODI+PQAAAAAABtsvnUOku0yt9qEfF7CvhPk6aLA5CAAAAAAAAfPeP9Pq9CXYxLKnXCE5mOTVf/cP/AB0yHgtn4rDzo9sj6Y85T4mK4AAAAAAAh+dfkdU6cO0jYvZS3XN73hR4+UqQNM6YAAAAAAAATbNDysl8GX1RJuB2k8FY51eyU/V6Suk2qgOXqfk17ivTrdit9iODI+PQAAAAAABtsvnUOku0yt9qEfF7CvhPk6aLA5CAAAAAAAAfPeP9Pq9CXYz5LKnXCEZl3jk1Xw/UP/HTImC2fisHOeYnGRl8Mecp+TFdAAAAAAAQ/OvyOqdOHaRsXspbrm97wo8fKVIGmdMAAAAAAAAJtmh5WS+DL6ok3A7SeCsc6vZKfq9JXSbVQHL1Pya9xXp1uxW+xHBkfHoAAAAAAA22XzqHSXaZW+1CPi9hXwnydNFgchAAAAAAAAAH4lhsA/QAAAAAAAIfnX5HVOnDtI2L2Ut1ze94UePlKkDTOmAAAAAAAAE2zQ8rJfBl9USbgdpPBWOdXslP1ekrpNqoDl6n5Ne4r063Y7fYjgyPjMAAAAAABtsvnUOku0yt9qEfF7CvhPk6aLA5CAAAAAAAAAAAAAAAAAACH51+R1Tpw7SNi9lLdc3veFHj5SpA0zpgAAAAAAABNs0PKyXwZfVEm4HaTwVjnV7JT9XpK6TaqA8X7pWD9JQ/jieeit/DCZ+oYv8Alq+8n3SsH6Sh/HEaG38MH6ji/wCWr7yfdKwfpKH8cRobfwwfqOL/AJavvJ90rB+kofxxGht/DB+o4v8Alq+8n3SsH6Sh/HEaG38MH6ji/wCWr7yfdKwfpKH8cRobfwwfqOL/AJavvJ90rB+kofxxGht/DB+o4v8Alq+8n3SsH6Sh/HEaG38MH6ji/wCWr7yLJOwJ4qyUOpEaKjdBPKGKmMpu1feXocXU/RfWl3meUIvTqfnF1L0X1pd4yg6dRxdS9F9aXeMoOnUcXUvRfWl3jKDp1HF1L0X1pd4yg6dRxdS9F9aXeMoOnUcXUvRfWl3jKDp1HF1L0X1pd4yg6dRxdS9F9aXeMoOnUcXUvRfWl3jKDp1HF1L0X1pd4yg6dRxdS9F9aXeMoOnUcXUvRfWl3jKDp1HF1L0X1pd4yg6dRxdS9F9aXeMoOnUcXUvRfWl3jKDp1HF1L0X1pd4yg6dTxbdQpV7yd32mjCcPBehPSk54uOMo4vDCOk28V+V4Y69HCYieqYSbdddEdOiqYnfHVk8uzWGxOx0qtWx2aTnGMnKMYqEZS0sMcNLCMeDlpSxeHNtwwi3R8MJNWLxXSmIu1fef8eDbUu6w0a8oVrDQw04wi1GOyUIyelisMU5tJJ6/ft+6Oj4YfIxmKmOq9V95a6lgscEqiu+g46LbWEcdJ8G4YOSUUtGs28d8Xt2v5o6Phh9jF4r+ar7z8/n8mdO77B9pnGrY7Oox00oqEXUlKCg1HDZpvTn4OvYj7o7fww+Ti8XlGV2r7z837TsFhqyVOF30NNxjJL8NxbclDHSX5PDi1JJ4rS3rAaO38ME4vFx16ar7yyq3bYaenjYaPgOX5IvSjFVfZqeNnlz6mv2aO38MPkYzFzl/9qvvPy/sp3fYHUqU6lhop04zk1oxbcqbUWoLDXFuWEZb2nqWA0dv4YJxeLyj/wC1XX857/Eq3dYKam1YaD0EpPBRaa0dNuLw1rDHRf5mnsGjt/DBGMxf8tX3n+/u9q5Lps1m/wD12Kz06VTwqTcIrHwZaMkpYa1jD2bthnTRTHXEZI1/E37n7blc1Rr65mXsGaMAAAAAAAAAAAAAAAAAAAAAAAAAAAAAAAAAAAAAAGPBrhOEwWlho44a8NuGPNrYfc+5kHwAAf/Z"/>
          <p:cNvSpPr>
            <a:spLocks noChangeAspect="1" noChangeArrowheads="1"/>
          </p:cNvSpPr>
          <p:nvPr/>
        </p:nvSpPr>
        <p:spPr bwMode="auto">
          <a:xfrm>
            <a:off x="155575" y="-1325563"/>
            <a:ext cx="4705350" cy="27622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30" name="Picture 6" descr="http://www.enchantedlearning.com/school/Canada/flagbig.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07704" y="4071642"/>
            <a:ext cx="509138" cy="29888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www.flaginstitute.org/wp/wp-content/uploads/2012/10/UK-Union-Flag.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76256" y="4003943"/>
            <a:ext cx="576064" cy="366586"/>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10" descr="data:image/jpeg;base64,/9j/4AAQSkZJRgABAQAAAQABAAD/2wCEAAkGBwgHBgkIBwgKCgkFBQoFBQUFDRsICQUKFBEWFhQRExMYHiggGBolGxMTITEhJSkrLi4uFx8zODMsNygtLisBCgoKBQUFDgUFDjcZExkrKysrKys3NysrKysrKysrKysrKys1KysrKysrKysrKysrKysrKysrKysrKysrKysrK//AABEIAIAAvQMBEQACEQEDEQH/xAAXAAEBAQEAAAAAAAAAAAAAAAAABgcE/8QAHBABAAEEAwAAAAAAAAAAAAAAAARUkaLRAxUW/8QAGAEBAQADAAAAAAAAAAAAAAAAAAUDBgf/xAAdEQEAAQMFAAAAAAAAAAAAAAAAFQEEUwYUUlSh/9oADAMBAAIRAxEAPwDDQAAAAAAAAAAAAAAAAAAAAAAAAAAAAAAAAAAAAAAAAAAAAAAAAAAAAAAAAAAAAAAAAAAAAAAAAAAAAAAAAAAAAAAAAAAAAAAAAAAAAAAAAAAAAAAAAAAAAAAAXHVQKXjsh7i95upw+mOrQ6qBS8djcXvMh9MdWh1UCl47G4veZD6Y6tDqoFLx2Nxe8yH0x1aHVQKXjsbi95kPpjq0OqgUvHY3F7zIfTHVodVApeOxuL3mQ+mOrQ6qBS8djcXvMh9MdWh1UCl47G4veZD6Y6tDqoFLx2Nxe8yH0x1aHVQKXjsbi95kPpjq0OqgUvHY3F7zIfTHVodVApeOxuL3mQ+mOrQ6qBS8djcXvMh9MdWh1UCl47G4veZD6Y6tDqoFLx2Nxe8yH0x1aHVQKXjsbi95kPpjq0OqgUvHY3F7zIfTHVodVApeOxuL3mQ+mOrQ6qBS8djcXvMh9MdWh1UCl47G4veZD6Y6tDqoFLx2Nxe8yH0x1aHVQKXjsbi95kPpjq0OqgUvHY3F7zIfTHVo7GFTAAAAAAAAAAAAAAAAAAAAAAAAAAAAAAAAAAAAAAAAAAAAAAAAAAAAAAAAAAAAAAAAAAAAAAAAAAAAAAAAAAAAAAAAAAAAAAAVnhJtZGy0kS9njqhTthir4eEm1kbLRL2eOpO2GKvh4SbWRstEvZ46k7YYq+HhJtZGy0S9njqTthir4eEm1kbLRL2eOpO2GKvh4SbWRstEvZ46k7YYq+HhJtZGy0S9njqTthir4eEm1kbLRL2eOpO2GKvh4SbWRstEvZ46k7YYq+HhJtZGy0S9njqTthir4eEm1kbLRL2eOpO2GKvh4SbWRstEvZ46k7YYq+HhJtZGy0S9njqTthir4eEm1kbLRL2eOpO2GKvh4SbWRstEvZ46k7YYq+HhJtZGy0S9njqTthir4eEm1kbLRL2eOpO2GKvh4SbWRstEvZ46k7YYq+HhJtZGy0S9njqTthir4eEm1kbLRL2eOpO2GKvh4SbWRstEvZ46k7YYq+HhJtZGy0S9njqTthir4eEm1kbLRL2eOpO2GKvh4SbWRstEvZ46k7YYq+L5AawAAAAAAAAAAAAAAAAAAAAAAAAAAAAAAAAAAAAAAAAAAAAAAAAAAAAAAAAAAAAAAAAAAAAAAAAAAAAAAAAAAAAAAAAAAAAAAAAAAAAAAAAAAAAAAAAAAAAAAA//2Q=="/>
          <p:cNvSpPr>
            <a:spLocks noChangeAspect="1" noChangeArrowheads="1"/>
          </p:cNvSpPr>
          <p:nvPr/>
        </p:nvSpPr>
        <p:spPr bwMode="auto">
          <a:xfrm>
            <a:off x="155575" y="-731838"/>
            <a:ext cx="2257425" cy="1524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AutoShape 12" descr="data:image/jpeg;base64,/9j/4AAQSkZJRgABAQAAAQABAAD/2wCEAAkGBwgHBgkIBwgKCgkFBQoFBQUFDRsICQUKFBEWFhQRExMYHiggGBolGxMTITEhJSkrLi4uFx8zODMsNygtLisBCgoKBQUFDgUFDjcZExkrKysrKys3NysrKysrKysrKysrKys1KysrKysrKysrKysrKysrKysrKysrKysrKysrK//AABEIAIAAvQMBEQACEQEDEQH/xAAXAAEBAQEAAAAAAAAAAAAAAAAABgcE/8QAHBABAAEEAwAAAAAAAAAAAAAAAARUkaLRAxUW/8QAGAEBAQADAAAAAAAAAAAAAAAAAAUDBgf/xAAdEQEAAQMFAAAAAAAAAAAAAAAAFQEEUwYUUlSh/9oADAMBAAIRAxEAPwDDQAAAAAAAAAAAAAAAAAAAAAAAAAAAAAAAAAAAAAAAAAAAAAAAAAAAAAAAAAAAAAAAAAAAAAAAAAAAAAAAAAAAAAAAAAAAAAAAAAAAAAAAAAAAAAAAAAAAAAAAXHVQKXjsh7i95upw+mOrQ6qBS8djcXvMh9MdWh1UCl47G4veZD6Y6tDqoFLx2Nxe8yH0x1aHVQKXjsbi95kPpjq0OqgUvHY3F7zIfTHVodVApeOxuL3mQ+mOrQ6qBS8djcXvMh9MdWh1UCl47G4veZD6Y6tDqoFLx2Nxe8yH0x1aHVQKXjsbi95kPpjq0OqgUvHY3F7zIfTHVodVApeOxuL3mQ+mOrQ6qBS8djcXvMh9MdWh1UCl47G4veZD6Y6tDqoFLx2Nxe8yH0x1aHVQKXjsbi95kPpjq0OqgUvHY3F7zIfTHVodVApeOxuL3mQ+mOrQ6qBS8djcXvMh9MdWh1UCl47G4veZD6Y6tDqoFLx2Nxe8yH0x1aHVQKXjsbi95kPpjq0OqgUvHY3F7zIfTHVo7GFTAAAAAAAAAAAAAAAAAAAAAAAAAAAAAAAAAAAAAAAAAAAAAAAAAAAAAAAAAAAAAAAAAAAAAAAAAAAAAAAAAAAAAAAAAAAAAAAVnhJtZGy0kS9njqhTthir4eEm1kbLRL2eOpO2GKvh4SbWRstEvZ46k7YYq+HhJtZGy0S9njqTthir4eEm1kbLRL2eOpO2GKvh4SbWRstEvZ46k7YYq+HhJtZGy0S9njqTthir4eEm1kbLRL2eOpO2GKvh4SbWRstEvZ46k7YYq+HhJtZGy0S9njqTthir4eEm1kbLRL2eOpO2GKvh4SbWRstEvZ46k7YYq+HhJtZGy0S9njqTthir4eEm1kbLRL2eOpO2GKvh4SbWRstEvZ46k7YYq+HhJtZGy0S9njqTthir4eEm1kbLRL2eOpO2GKvh4SbWRstEvZ46k7YYq+HhJtZGy0S9njqTthir4eEm1kbLRL2eOpO2GKvh4SbWRstEvZ46k7YYq+HhJtZGy0S9njqTthir4eEm1kbLRL2eOpO2GKvh4SbWRstEvZ46k7YYq+L5AawAAAAAAAAAAAAAAAAAAAAAAAAAAAAAAAAAAAAAAAAAAAAAAAAAAAAAAAAAAAAAAAAAAAAAAAAAAAAAAAAAAAAAAAAAAAAAAAAAAAAAAAAAAAAAAAAAAAAAAA//2Q=="/>
          <p:cNvSpPr>
            <a:spLocks noChangeAspect="1" noChangeArrowheads="1"/>
          </p:cNvSpPr>
          <p:nvPr/>
        </p:nvSpPr>
        <p:spPr bwMode="auto">
          <a:xfrm>
            <a:off x="307975" y="-579438"/>
            <a:ext cx="2257425" cy="1524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38" name="Picture 14" descr="http://www.religiouswatch.com/images/flgerman.gi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686617" y="4025924"/>
            <a:ext cx="511225" cy="3451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5193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1+#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1+#ppt_w/2"/>
                                          </p:val>
                                        </p:tav>
                                        <p:tav tm="100000">
                                          <p:val>
                                            <p:strVal val="#ppt_x"/>
                                          </p:val>
                                        </p:tav>
                                      </p:tavLst>
                                    </p:anim>
                                    <p:anim calcmode="lin" valueType="num">
                                      <p:cBhvr additive="base">
                                        <p:cTn id="16" dur="500" fill="hold"/>
                                        <p:tgtEl>
                                          <p:spTgt spid="7"/>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0-#ppt_w/2"/>
                                          </p:val>
                                        </p:tav>
                                        <p:tav tm="100000">
                                          <p:val>
                                            <p:strVal val="#ppt_x"/>
                                          </p:val>
                                        </p:tav>
                                      </p:tavLst>
                                    </p:anim>
                                    <p:anim calcmode="lin" valueType="num">
                                      <p:cBhvr additive="base">
                                        <p:cTn id="20"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nodeType="clickEffect">
                                  <p:stCondLst>
                                    <p:cond delay="0"/>
                                  </p:stCondLst>
                                  <p:childTnLst>
                                    <p:set>
                                      <p:cBhvr>
                                        <p:cTn id="24" dur="1" fill="hold">
                                          <p:stCondLst>
                                            <p:cond delay="0"/>
                                          </p:stCondLst>
                                        </p:cTn>
                                        <p:tgtEl>
                                          <p:spTgt spid="1026"/>
                                        </p:tgtEl>
                                        <p:attrNameLst>
                                          <p:attrName>style.visibility</p:attrName>
                                        </p:attrNameLst>
                                      </p:cBhvr>
                                      <p:to>
                                        <p:strVal val="visible"/>
                                      </p:to>
                                    </p:set>
                                    <p:anim calcmode="lin" valueType="num">
                                      <p:cBhvr>
                                        <p:cTn id="25" dur="1000" fill="hold"/>
                                        <p:tgtEl>
                                          <p:spTgt spid="1026"/>
                                        </p:tgtEl>
                                        <p:attrNameLst>
                                          <p:attrName>ppt_w</p:attrName>
                                        </p:attrNameLst>
                                      </p:cBhvr>
                                      <p:tavLst>
                                        <p:tav tm="0">
                                          <p:val>
                                            <p:fltVal val="0"/>
                                          </p:val>
                                        </p:tav>
                                        <p:tav tm="100000">
                                          <p:val>
                                            <p:strVal val="#ppt_w"/>
                                          </p:val>
                                        </p:tav>
                                      </p:tavLst>
                                    </p:anim>
                                    <p:anim calcmode="lin" valueType="num">
                                      <p:cBhvr>
                                        <p:cTn id="26" dur="1000" fill="hold"/>
                                        <p:tgtEl>
                                          <p:spTgt spid="1026"/>
                                        </p:tgtEl>
                                        <p:attrNameLst>
                                          <p:attrName>ppt_h</p:attrName>
                                        </p:attrNameLst>
                                      </p:cBhvr>
                                      <p:tavLst>
                                        <p:tav tm="0">
                                          <p:val>
                                            <p:fltVal val="0"/>
                                          </p:val>
                                        </p:tav>
                                        <p:tav tm="100000">
                                          <p:val>
                                            <p:strVal val="#ppt_h"/>
                                          </p:val>
                                        </p:tav>
                                      </p:tavLst>
                                    </p:anim>
                                    <p:anim calcmode="lin" valueType="num">
                                      <p:cBhvr>
                                        <p:cTn id="27" dur="1000" fill="hold"/>
                                        <p:tgtEl>
                                          <p:spTgt spid="1026"/>
                                        </p:tgtEl>
                                        <p:attrNameLst>
                                          <p:attrName>style.rotation</p:attrName>
                                        </p:attrNameLst>
                                      </p:cBhvr>
                                      <p:tavLst>
                                        <p:tav tm="0">
                                          <p:val>
                                            <p:fltVal val="90"/>
                                          </p:val>
                                        </p:tav>
                                        <p:tav tm="100000">
                                          <p:val>
                                            <p:fltVal val="0"/>
                                          </p:val>
                                        </p:tav>
                                      </p:tavLst>
                                    </p:anim>
                                    <p:animEffect transition="in" filter="fade">
                                      <p:cBhvr>
                                        <p:cTn id="28" dur="1000"/>
                                        <p:tgtEl>
                                          <p:spTgt spid="1026"/>
                                        </p:tgtEl>
                                      </p:cBhvr>
                                    </p:animEffect>
                                  </p:childTnLst>
                                </p:cTn>
                              </p:par>
                              <p:par>
                                <p:cTn id="29" presetID="31" presetClass="entr" presetSubtype="0" fill="hold" nodeType="withEffect">
                                  <p:stCondLst>
                                    <p:cond delay="0"/>
                                  </p:stCondLst>
                                  <p:childTnLst>
                                    <p:set>
                                      <p:cBhvr>
                                        <p:cTn id="30" dur="1" fill="hold">
                                          <p:stCondLst>
                                            <p:cond delay="0"/>
                                          </p:stCondLst>
                                        </p:cTn>
                                        <p:tgtEl>
                                          <p:spTgt spid="1030"/>
                                        </p:tgtEl>
                                        <p:attrNameLst>
                                          <p:attrName>style.visibility</p:attrName>
                                        </p:attrNameLst>
                                      </p:cBhvr>
                                      <p:to>
                                        <p:strVal val="visible"/>
                                      </p:to>
                                    </p:set>
                                    <p:anim calcmode="lin" valueType="num">
                                      <p:cBhvr>
                                        <p:cTn id="31" dur="1000" fill="hold"/>
                                        <p:tgtEl>
                                          <p:spTgt spid="1030"/>
                                        </p:tgtEl>
                                        <p:attrNameLst>
                                          <p:attrName>ppt_w</p:attrName>
                                        </p:attrNameLst>
                                      </p:cBhvr>
                                      <p:tavLst>
                                        <p:tav tm="0">
                                          <p:val>
                                            <p:fltVal val="0"/>
                                          </p:val>
                                        </p:tav>
                                        <p:tav tm="100000">
                                          <p:val>
                                            <p:strVal val="#ppt_w"/>
                                          </p:val>
                                        </p:tav>
                                      </p:tavLst>
                                    </p:anim>
                                    <p:anim calcmode="lin" valueType="num">
                                      <p:cBhvr>
                                        <p:cTn id="32" dur="1000" fill="hold"/>
                                        <p:tgtEl>
                                          <p:spTgt spid="1030"/>
                                        </p:tgtEl>
                                        <p:attrNameLst>
                                          <p:attrName>ppt_h</p:attrName>
                                        </p:attrNameLst>
                                      </p:cBhvr>
                                      <p:tavLst>
                                        <p:tav tm="0">
                                          <p:val>
                                            <p:fltVal val="0"/>
                                          </p:val>
                                        </p:tav>
                                        <p:tav tm="100000">
                                          <p:val>
                                            <p:strVal val="#ppt_h"/>
                                          </p:val>
                                        </p:tav>
                                      </p:tavLst>
                                    </p:anim>
                                    <p:anim calcmode="lin" valueType="num">
                                      <p:cBhvr>
                                        <p:cTn id="33" dur="1000" fill="hold"/>
                                        <p:tgtEl>
                                          <p:spTgt spid="1030"/>
                                        </p:tgtEl>
                                        <p:attrNameLst>
                                          <p:attrName>style.rotation</p:attrName>
                                        </p:attrNameLst>
                                      </p:cBhvr>
                                      <p:tavLst>
                                        <p:tav tm="0">
                                          <p:val>
                                            <p:fltVal val="90"/>
                                          </p:val>
                                        </p:tav>
                                        <p:tav tm="100000">
                                          <p:val>
                                            <p:fltVal val="0"/>
                                          </p:val>
                                        </p:tav>
                                      </p:tavLst>
                                    </p:anim>
                                    <p:animEffect transition="in" filter="fade">
                                      <p:cBhvr>
                                        <p:cTn id="34" dur="1000"/>
                                        <p:tgtEl>
                                          <p:spTgt spid="1030"/>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1032"/>
                                        </p:tgtEl>
                                        <p:attrNameLst>
                                          <p:attrName>style.visibility</p:attrName>
                                        </p:attrNameLst>
                                      </p:cBhvr>
                                      <p:to>
                                        <p:strVal val="visible"/>
                                      </p:to>
                                    </p:set>
                                    <p:anim calcmode="lin" valueType="num">
                                      <p:cBhvr>
                                        <p:cTn id="39" dur="1000" fill="hold"/>
                                        <p:tgtEl>
                                          <p:spTgt spid="1032"/>
                                        </p:tgtEl>
                                        <p:attrNameLst>
                                          <p:attrName>ppt_w</p:attrName>
                                        </p:attrNameLst>
                                      </p:cBhvr>
                                      <p:tavLst>
                                        <p:tav tm="0">
                                          <p:val>
                                            <p:fltVal val="0"/>
                                          </p:val>
                                        </p:tav>
                                        <p:tav tm="100000">
                                          <p:val>
                                            <p:strVal val="#ppt_w"/>
                                          </p:val>
                                        </p:tav>
                                      </p:tavLst>
                                    </p:anim>
                                    <p:anim calcmode="lin" valueType="num">
                                      <p:cBhvr>
                                        <p:cTn id="40" dur="1000" fill="hold"/>
                                        <p:tgtEl>
                                          <p:spTgt spid="1032"/>
                                        </p:tgtEl>
                                        <p:attrNameLst>
                                          <p:attrName>ppt_h</p:attrName>
                                        </p:attrNameLst>
                                      </p:cBhvr>
                                      <p:tavLst>
                                        <p:tav tm="0">
                                          <p:val>
                                            <p:fltVal val="0"/>
                                          </p:val>
                                        </p:tav>
                                        <p:tav tm="100000">
                                          <p:val>
                                            <p:strVal val="#ppt_h"/>
                                          </p:val>
                                        </p:tav>
                                      </p:tavLst>
                                    </p:anim>
                                    <p:anim calcmode="lin" valueType="num">
                                      <p:cBhvr>
                                        <p:cTn id="41" dur="1000" fill="hold"/>
                                        <p:tgtEl>
                                          <p:spTgt spid="1032"/>
                                        </p:tgtEl>
                                        <p:attrNameLst>
                                          <p:attrName>style.rotation</p:attrName>
                                        </p:attrNameLst>
                                      </p:cBhvr>
                                      <p:tavLst>
                                        <p:tav tm="0">
                                          <p:val>
                                            <p:fltVal val="90"/>
                                          </p:val>
                                        </p:tav>
                                        <p:tav tm="100000">
                                          <p:val>
                                            <p:fltVal val="0"/>
                                          </p:val>
                                        </p:tav>
                                      </p:tavLst>
                                    </p:anim>
                                    <p:animEffect transition="in" filter="fade">
                                      <p:cBhvr>
                                        <p:cTn id="42" dur="1000"/>
                                        <p:tgtEl>
                                          <p:spTgt spid="1032"/>
                                        </p:tgtEl>
                                      </p:cBhvr>
                                    </p:animEffect>
                                  </p:childTnLst>
                                </p:cTn>
                              </p:par>
                              <p:par>
                                <p:cTn id="43" presetID="31" presetClass="entr" presetSubtype="0" fill="hold" nodeType="withEffect">
                                  <p:stCondLst>
                                    <p:cond delay="0"/>
                                  </p:stCondLst>
                                  <p:childTnLst>
                                    <p:set>
                                      <p:cBhvr>
                                        <p:cTn id="44" dur="1" fill="hold">
                                          <p:stCondLst>
                                            <p:cond delay="0"/>
                                          </p:stCondLst>
                                        </p:cTn>
                                        <p:tgtEl>
                                          <p:spTgt spid="1038"/>
                                        </p:tgtEl>
                                        <p:attrNameLst>
                                          <p:attrName>style.visibility</p:attrName>
                                        </p:attrNameLst>
                                      </p:cBhvr>
                                      <p:to>
                                        <p:strVal val="visible"/>
                                      </p:to>
                                    </p:set>
                                    <p:anim calcmode="lin" valueType="num">
                                      <p:cBhvr>
                                        <p:cTn id="45" dur="1000" fill="hold"/>
                                        <p:tgtEl>
                                          <p:spTgt spid="1038"/>
                                        </p:tgtEl>
                                        <p:attrNameLst>
                                          <p:attrName>ppt_w</p:attrName>
                                        </p:attrNameLst>
                                      </p:cBhvr>
                                      <p:tavLst>
                                        <p:tav tm="0">
                                          <p:val>
                                            <p:fltVal val="0"/>
                                          </p:val>
                                        </p:tav>
                                        <p:tav tm="100000">
                                          <p:val>
                                            <p:strVal val="#ppt_w"/>
                                          </p:val>
                                        </p:tav>
                                      </p:tavLst>
                                    </p:anim>
                                    <p:anim calcmode="lin" valueType="num">
                                      <p:cBhvr>
                                        <p:cTn id="46" dur="1000" fill="hold"/>
                                        <p:tgtEl>
                                          <p:spTgt spid="1038"/>
                                        </p:tgtEl>
                                        <p:attrNameLst>
                                          <p:attrName>ppt_h</p:attrName>
                                        </p:attrNameLst>
                                      </p:cBhvr>
                                      <p:tavLst>
                                        <p:tav tm="0">
                                          <p:val>
                                            <p:fltVal val="0"/>
                                          </p:val>
                                        </p:tav>
                                        <p:tav tm="100000">
                                          <p:val>
                                            <p:strVal val="#ppt_h"/>
                                          </p:val>
                                        </p:tav>
                                      </p:tavLst>
                                    </p:anim>
                                    <p:anim calcmode="lin" valueType="num">
                                      <p:cBhvr>
                                        <p:cTn id="47" dur="1000" fill="hold"/>
                                        <p:tgtEl>
                                          <p:spTgt spid="1038"/>
                                        </p:tgtEl>
                                        <p:attrNameLst>
                                          <p:attrName>style.rotation</p:attrName>
                                        </p:attrNameLst>
                                      </p:cBhvr>
                                      <p:tavLst>
                                        <p:tav tm="0">
                                          <p:val>
                                            <p:fltVal val="90"/>
                                          </p:val>
                                        </p:tav>
                                        <p:tav tm="100000">
                                          <p:val>
                                            <p:fltVal val="0"/>
                                          </p:val>
                                        </p:tav>
                                      </p:tavLst>
                                    </p:anim>
                                    <p:animEffect transition="in" filter="fade">
                                      <p:cBhvr>
                                        <p:cTn id="48" dur="1000"/>
                                        <p:tgtEl>
                                          <p:spTgt spid="10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645" y="4504556"/>
            <a:ext cx="8208912" cy="1143000"/>
          </a:xfrm>
        </p:spPr>
        <p:txBody>
          <a:bodyPr>
            <a:noAutofit/>
          </a:bodyPr>
          <a:lstStyle/>
          <a:p>
            <a:pPr algn="ctr"/>
            <a:r>
              <a:rPr lang="en-GB" sz="2800" dirty="0" smtClean="0"/>
              <a:t/>
            </a:r>
            <a:br>
              <a:rPr lang="en-GB" sz="2800" dirty="0" smtClean="0"/>
            </a:br>
            <a:r>
              <a:rPr lang="en-GB" sz="2800" dirty="0"/>
              <a:t/>
            </a:r>
            <a:br>
              <a:rPr lang="en-GB" sz="2800" dirty="0"/>
            </a:br>
            <a:r>
              <a:rPr lang="en-GB" sz="2800" dirty="0" smtClean="0"/>
              <a:t>Enhancing student experience</a:t>
            </a:r>
            <a:br>
              <a:rPr lang="en-GB" sz="2800" dirty="0" smtClean="0"/>
            </a:br>
            <a:r>
              <a:rPr lang="en-GB" sz="2800" dirty="0" smtClean="0"/>
              <a:t/>
            </a:r>
            <a:br>
              <a:rPr lang="en-GB" sz="2800" dirty="0" smtClean="0"/>
            </a:br>
            <a:r>
              <a:rPr lang="en-GB" sz="2800" dirty="0"/>
              <a:t/>
            </a:r>
            <a:br>
              <a:rPr lang="en-GB" sz="2800" dirty="0"/>
            </a:br>
            <a:r>
              <a:rPr lang="en-GB" sz="2800" dirty="0" smtClean="0"/>
              <a:t>Key strategy for learning</a:t>
            </a:r>
            <a:endParaRPr lang="en-GB" sz="2800" dirty="0"/>
          </a:p>
        </p:txBody>
      </p:sp>
      <p:sp>
        <p:nvSpPr>
          <p:cNvPr id="5" name="Content Placeholder 2"/>
          <p:cNvSpPr>
            <a:spLocks noGrp="1"/>
          </p:cNvSpPr>
          <p:nvPr>
            <p:ph idx="1"/>
          </p:nvPr>
        </p:nvSpPr>
        <p:spPr>
          <a:xfrm>
            <a:off x="4644009" y="72008"/>
            <a:ext cx="3528392" cy="620688"/>
          </a:xfrm>
        </p:spPr>
        <p:txBody>
          <a:bodyPr>
            <a:normAutofit/>
          </a:bodyPr>
          <a:lstStyle/>
          <a:p>
            <a:pPr marL="68580" indent="0" algn="ctr">
              <a:buNone/>
            </a:pPr>
            <a:r>
              <a:rPr lang="en-GB" sz="2000" dirty="0" smtClean="0">
                <a:solidFill>
                  <a:schemeClr val="tx1"/>
                </a:solidFill>
              </a:rPr>
              <a:t>Introduction</a:t>
            </a:r>
          </a:p>
        </p:txBody>
      </p:sp>
      <p:sp>
        <p:nvSpPr>
          <p:cNvPr id="6" name="Rectangle 5"/>
          <p:cNvSpPr/>
          <p:nvPr/>
        </p:nvSpPr>
        <p:spPr>
          <a:xfrm>
            <a:off x="971600" y="2348880"/>
            <a:ext cx="1994457" cy="369332"/>
          </a:xfrm>
          <a:prstGeom prst="rect">
            <a:avLst/>
          </a:prstGeom>
        </p:spPr>
        <p:txBody>
          <a:bodyPr wrap="none">
            <a:spAutoFit/>
          </a:bodyPr>
          <a:lstStyle/>
          <a:p>
            <a:r>
              <a:rPr lang="en-GB" dirty="0"/>
              <a:t>US and Canada</a:t>
            </a:r>
          </a:p>
        </p:txBody>
      </p:sp>
      <p:sp>
        <p:nvSpPr>
          <p:cNvPr id="8" name="Title 1"/>
          <p:cNvSpPr txBox="1">
            <a:spLocks/>
          </p:cNvSpPr>
          <p:nvPr/>
        </p:nvSpPr>
        <p:spPr>
          <a:xfrm>
            <a:off x="611560" y="3933056"/>
            <a:ext cx="8208912" cy="1143000"/>
          </a:xfrm>
          <a:prstGeom prst="rect">
            <a:avLst/>
          </a:prstGeom>
        </p:spPr>
        <p:txBody>
          <a:bodyPr vert="horz" lIns="91440" tIns="45720" rIns="91440" bIns="45720" rtlCol="0" anchor="b">
            <a:normAutofit fontScale="975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GB" dirty="0"/>
          </a:p>
        </p:txBody>
      </p:sp>
      <p:sp>
        <p:nvSpPr>
          <p:cNvPr id="3" name="AutoShape 4" descr="data:image/jpeg;base64,/9j/4AAQSkZJRgABAQAAAQABAAD/2wCEAAkGBxQSEhUUEhQVFhUUGCIYGBgYGCAgGhseIBseHCIgHh0dIigiGBwlHR4gIjIhJSorLi4uHB8zODMsNygtLisBCgoKDg0OGxAQGzUmICQ2Ny80Lyw3MC0tLSwsNzA0LCsrLSs3NCwsLCwvLCwsLCstLSw3LDcsKywsLCssMCsrLP/AABEIAIoBbgMBIgACEQEDEQH/xAAcAAEAAgMBAQEAAAAAAAAAAAAABQYEBwgDAgH/xABPEAABAwIDBAQJCAcDCwUAAAABAgMRAAQFEiEGBxMxIkFRYRQyM1JxcoGRsQgVNDVCobLSI1RzdJOzwRhighYXJCU2U4OS0eHwJkNEY6L/xAAaAQEAAgMBAAAAAAAAAAAAAAAABAYCAwUB/8QAKxEBAAIBAgQGAQQDAAAAAAAAAAECAwQRMTI0cQUSEyEzgSJRUmHRFBVB/9oADAMBAAIRAxEAPwDRtKUoFKUoFKUoFKUoFKUoFKUoFKUoFKUoFKUoFKUoFKUoFKUoFKUoFKUoFKUoFKUoFKUoFKUoFKUoFKUoFKUoFKUoFKUoFXfZhpJt0ykHU8x3mqRU/hO0IZaCMhMTrPaZrXliZj2dTwjPiw55tlnaNv6W3gJ81PuFOAnzU+4Vj4VfcZvPGXUiPRWZUWd4XLHNMlYvXhLz4CfNT7hUJtE2Au3gAS52d6a98Xx0MLCSgqkTM1DXeMi4cYATlyuA8+0it2GtvNEuV4jq9P6dsMT+Xt7bfzC1cFPmp9wrDxdpIYchI8U9QqQrCxjyDvqGu1aPaWOasenbtLE2aaSbdEpB1PV/eNSnBT5qfcKjtmfo6PSfxGpSvMcfjDDTRHo07Qr1s2PDHhAjLyj1aleCnzU+4VGW30x71fy1L1K0sR5PuVL1/UX7vPgp81PuFOCnzU+4Vj4pf8FIURMmPuJ/pUX/AJTD/dn31nfNipO1pR60vaN4YW0yQHhAA6I5ek1dd2b1lZ2V1f3Dbdw+2tLbbClJzBJKQVBJmJKvGg6JIHM1QMVveMvNEaRHvq1br9lk3T5uLk5LO0hx5atEkjUInrJ6wOrvIrjZrRbJMxwTaRMViJbNf2FsxjCn+CjwdFp4UpiBlzyUiU8ogExESKj3tm7XFjhN6i3TbpuXVofbRGVQbDioMATPCUmYmFd1Zex+0/zhe4s7lKUG1yMpIg5E5wCR2kmfbHVUluuuAjDMHSeblw8B7ro+6B94rUzVrbKytcRw+7ctrRth3D7rwdBbAHERnSgEwBAOYnLrGXnrWTjfzTZqcwh9hpCG7bObs6ucYiREJKiqDI1/uxFfuzD4ZssZW4ISnEIM/tkCPvFWrEMSTcYpd4W4w1wXLXirXBzqXlSmSZiAnKBpIKedBy/W7d3XzfbWlihbDN1cYi6pt2SlSm06gApIVpGXo6TmJ6q0q8jKoiZgkTWzd1eDt2iFYxeghpmRbI+064QR0Qecch3yfs0Fjt8As8J+dL1Vul9Nu+lphtZlKcwQqASDBlwCSCYT3ms3/IazGLLueCg2ybMXfBjoZzIjLyiElUREx6Kgn8VXebO4i64P0i70OLHZKmiB6AkR6BWyHnB+kb+2MKBj/nHxFBrraFyxU1hmNLs0oadWtu4YQlKkrIC0p0OVKjKDqeqOyvrba+wx/BF3NtYItlOupaZUWm0rUUqClEFEwmEqTPbpUTtGr/0rho6zcrP/AO7j/qPfXlvjSbdnDLH/AHFqFq7CpZyk+9CvfQayrorBcPwtak4Q2wy8lVnx1XSClRK5yzIEg/aCs2nRERXOtbe2dZGBYa5dOj/T75soYbjpNtnXMocwJhR7wgdsBK7J4fZ4dZWZftmrheI3JZUtYBypKlJESDpoNNPGr8sdm7TCTit4u3S+LV1Ldu25qAFBK+ZB16YEkTCe818XgK8O2dKQdLlAPpCtfwn3VPbynw5YYwE6lFw0FfwmKDHZ2JtDia7pFuhbRsRdN28dFTqioQE8ogDSIlYMaVRt5jTL9hY4gm3btX31OIcbQICglRAVGnLL2fa7hW0lueDqt7tSlgWOF5ltpiXMwEJM8gC2T6Y76ou+C7axLDbLE2s6OmpktqPKZnTlOZHMcwRPKAGrNnLND10w06tKG1uJStSlBICZGYyeWk1uzaK3w++s8UYt7Vto4WkFp5ABzQkqMEDkShSTJMgg8+Wh7a3U4tKEJKlrISlIEkkmAAOszW1dqFIwfCvmxshd3dQu7UnUNjQ5CfRCY7Mx0kSFww/ArBpVvgy7VtS7i0LzjxjiBeokGCZkKgzpAFRmzGF2mGWlmm4tmrhzELksLWtIJSnMUCAQdJCdNOZqfventNZuJHRVYEg/4nD/AFHvqL2wPERgqkAkeH/B0/8AQ0GGjALXBWcQu1WyLnh3IaaQ4ZytqCDoSDrC+cSYHfVB3xYA1Z4hDCMjb7SX0oHJOYqBAHUMyTp1THKtjbS7YIt7zFGrqyXdWZcaVmCZQlwMtDKsnogEpBHXz0M1UflBvZr+30APgiMwHUStwx7P60Fd3WYZbXGItpvFNpZQCspWYCyBonUidSDHWEkVsbHcJtMYtLO6Zt02ylXqbZWWOk2VlJ5BIJiFDTSFDXnWndncEdvbhu3YTmW4Y7gOtRPUkDU1uN3G7e3vsKwu1Odm0fTxHY0U8oKRoeROZap71R1UHttVh9ldsYnaM2jbK8LQlTTiAMyujmUDoIEpKdSZmeqo+22Ws2NnrpxJbeuS2hbi8ozNlWRSUDnlhJ7ZMzpIFSmHnh3e0i1CAG5PtQs/DWqvsT/s1iv7QfBugm9jLKzsbDD+PatPrxR7ItSwCUpVokCQdAcumnMmtWbeYMmzxC5t0TkbX0ATJCSAoCevQitp3qSuz2aKRMPtj3FM/A1Q99DgVjN2R2oHtDLYP3igpNKUoFKUoLxsn9HHrGpiofZP6OPWNTFQr80r/oOmx9oU3bHyw9QfE1E4d5Vv10/EVLbY+WHqD4monDvKt+un4ipeLhCoa7rbd2xawsY8g76hrNrCxjyDvqGupbhKwZvjt2lj7MfR0ek/iNSlRezP0dHpP4jUpXmPlhhpfhp2hAW30x71fy1L1EW30x71fy1L1L0vJ9ypXiHU37yhdqvJJ9cfA1VatW1Xkk+uPgaqtc7W/KywchWw9gN6CsMtVW4tUvBTpclS45pSmIynzZnvrXlbD3fbrV4rbKuE3KWgl0t5S2VckpVMhQ877qiNzIut7rir9m8RbIQG2iytrPIcSo5jrlGUzHUeXsrB2g3nOvP2jlsw3at2RzNMoMpnrmAnokdGABoT21bf7Pzv66j+Cfz1Q9vt39xhSkl0pcacMJcRMTzgg+KqNY9PZQSW3G8039ubdq1btkOOcV7IqS6vtMJT1gEzJMDXSs9W+R42xR4K0LtTXBN3PTKdY6OWZEzqqJ1jqrOwTcc5c2zD4vEJD7SHQktExnSFRObWJiazf7Pzv66j+Cfz0Gla2rs3vlVaWjNt4GhwMpyhRcie+MhiqntRsS7aX4sGz4Q6oJy5UxJUJiCTEdsx11sHC9wDikA3F2lCyNUNt5gD6xUJ93toK9Yb2FIubtxy0bdt7vKV26ldEFKQkEEpIMgagp7OysVvencDFDiHDQQUcLgT0eF5uaOc65o59UaV9bd7p7nDmy8laX2E+MtKSlSe9SJMDvBPsqV2X3LuXtozci7QgPJzZS0TGpHPMJ5UFZ2526OIFhKbdu3t7YdBhBlOsTqEpHVAAAjWsXb/AGuOKXCH1NBrI0loJCs2iVKMyQPO5VsT+z87+uo/gn89aw2z2eOH3blspYcLcdICAZAPKT20EKK3Mrf2o87BsntLp/JWnGGVLUlCElSlEBKQJJJ0AA6zW4MC3CvOICrq5Syo68NCM5HpVIAPcJ9NBCbLb2FWrRadtG7gJdU8yVKgtKUSdOiZgkwRlOprC2a3mu2710u5Zbum705nWlmE5uqJChEaQQZAHZUjtrububJpT7LguW0CVgIKXEjtyycwHWQe+K/Nid0S8RtEXSbpLYWVDKWySMqinnmHZQeTO9t/w926Ww2tp5oMqtyejwwSQMxB1GZXVBzHTsiNuNuTftssNW7drbMEqQy2ZGY81EgJHWeQHjK5zV6/s/O/rqP4J/PUUzuXcVeOWnhaJbZQ7n4Rg51LTEZtIy8++g19svjJsrtm5CAssqzZSYnQjnBiti47vrVc27zPgTaC82pGfiSU5hE+JqRVY3j7BKwlTKVPJd4wUdEFMZcvaTM5qnMA3QLurBF6LpKQttTmQtkkZc2k5u7soGH74XW7RDRtWlXLbRZbuieklJgeLlJJ0H2gCQNKxtjd6arK2Sw7at3PCWXGVrVCm1GddUqnUnUQdSJr62C3ULxO18ITcpaGcoylsq5RrOYdtWB35P70HLetk9QLSgPfmMe6gq+zO89y3Xcm6t27tu6cDqm1kABwGQRKVaaJ0I+ymD21jazaF3ELpy5egKXoEjklI0CR6B/WvvazZW5w57hXKIJEpUNULHak9cdY5ir5s1uVcvLVm5F2hAeQF5S0TE9U5taCnbv9rThdybhLQdJbLeUqy8ykzMHzatG1O+Bd2wG0WqGFBxDgcSuSChQWNMo6wOupz+z87+uo/gn89VtzdUsYonDvCU5lM8bicMx16Zc3dzmg+9qt7K7y1cYRatMLuMouHkKlTmUDqygjlGpVppWXgu99Fvaotvm5hSAkJX0gA4QAMyk5IJMdc1ibc7onsOtTch9LyUKAWAgpKQTGbmZEwPbWDu63brxZt1abhLXCUEwUFUyJ6iIoM7ZbewbRnguWbT4bcU7blSoLJVOg6JmMxgjKYJFUHFsRXcvOPumVuqK1Hqknq7q2Pgm5tdy7dNC7QnwV3hE8MnN0QqfG05xFTH9n539dR/BP56DStKuW8fYJWEqZSp5LvGCjogpjKU9pMzmqm0ClKUF32T+jj1jUzUPsn9HHrGpioV+aV/0HTY+0Kbtj5YeoPiaisO8q366fiKldsfLD1B8TUTh3lW/XT8RUvFwhUNd1tu7YtfDjYUCFCQdCK+68rl4IQpZ5JEmK60rHbbb3frDKUDKkAAdQr7rwsbsOoC0zBnn3GK968jbb2eUms1ia8EDbfTHvV/LUtURbfTHvV/LUvUnS8n3Ki+IdTfvLyft0rELSFDnrXh81s/7tNfV/epZSFKmCY0/87qwf8o2uxXurLJfDE/ntuj1reY9lYukwtQHIKPxrov5Of1Y7+9L/AJbVc53C8ylEciSfvroz5Of1Y7+9L/ltVwrcU+ODLXjuL/PPASxNjxAM5bgZMgJOfuM/Cm/91sYUoLjMp1HDnnmBkx/gze+s+73o2jWIeAOIeS5xEt58oKMygI5KzRJA5VBb+9kw/aG8SpfEtolJUSgoJAMJJhCpIMgaxr1EePV52E+rLH90Z/lJrV42t2m/UU/wT+etobCfVlj+6M/yk1Shv1w7zLj/AJE/moKzukxhzEMdeuLtKA8i2UAEpgApW2jkSdYJHtrZ23wxPI2cL4OYE8RLkZiNMuXN0e2Z7ornDZXFbpq/N1YtOOKC1EpSgqBSo6pVl5SPdW+7bepaoKW8QbdsXykKKHUEjXrCkg6SCJIHKgqu2+866t7YMXGGlDrzZQ4p7yKiRCsmUnODrpmBFQ26feVdF6zw7hscGeHmyr4kQpXPPlmf7tbuxfDmb61U0sJcaeRoRqNRopJ7RzBFcybs7ct43bNkyUPKST2wFD+lBv3eptU9hlmH2EtqWXEohwEpggn7KkmdO2uY9qdoHL+5XcvJQlbkSEAhOgA0CiT1dtb++UN9Vp/bo+Cq5roL3uSYQvGLbPByhakg9ag2oj3c/ZXRG26b824+bC0HgsE8TrRBkJnTNOXn1TXKOzL9y1ctu2aVqeaVmTkQVd2oHMESD3Gui7Pem00lsYnbvWLrgkZ0FSFdRIIGYDuI0nr50EJju8y/sbVKbzDlccylTivo55gHokySOaZHXVK3cbzrphVtYttW/BXcBJJSvMA67rBzxpmMadQma6FSpi9t5GR5h5PpSpJ/89hrle0wsWuONW4Mhq+QkE84DyYnviKDpLeLj7lhh710ylCnG8kBYJT0nEpMhJB5E9dUXc5tW9id9dvvpbSsMNtw2FBMBaz9pSjPSPXVk33fUt1/w/5zda9+TT5e8/Zo/Eqg9PlL+UsvVc+LdXvd7/s+1+7ufFdUT5S/lLL1XPi3V83fiNn2p/VnPiugwPk+fVX/AB1/BNYWJbz3rbHFWLqWzbZ0NggELSVoSQZmCMytdOVZvyfPqr/jr+Ca1dvDsFv7SONNzmceaSI6v0bevsGvsoNzb4MBTd4Y+SBnt0l5s9YyCVAelIIj0Vnbr/qmy/YprO21uA3h92tXJNu5+AwPSTpWDuv+qbL9imgoeJbU7RpecS1ZJU2FqCDwjqkKIB8fsiobdztBc3u0AXeJSl5tlbKkpTEZJ0Ik6gk1cr7fXYNOLbUi4zNrKDCBEpJBjpctK19ulvUv7QvPInK6X3EzzhSioT3waDoPEbND7TjLgCkOIKVDuUCK1tuQwddkrELVwytl9ImIkFEpV6CNanMf2mFpi9oysgN3bSmyT1LC5QfaSU/4hVtbsUJdW8BC3EpSo9oQVEe3pH7qDQmP7xrnC8Tv2rdthSXXwolxKiZyJGmVadK3ftHiSreyuLhASVtMLdSFTlJSgqEgEGJHbXMG9T64u/2o/Cmuktt/qq8/dHP5RoOZtudurjFS0q4QykshQTwkqE5omcyldnVFVelKBSlKC8bJ/Rx6xqYqG2T+jj1jUzUK/NK/6DpsfaFN2x8sPUHxNROHeVb9dPxFS22Plh6g+JqJw7yrfrp+IqXi4QqGu623dsWsLGPIO+oazawsY8g76hrqW4SsGb47dpY+zP0dHpP4jUpUXsz9HR6T+I1KV5j5YYaX4adoQFt9Me9X8tS9RFt9Me9X8tS1S9LyfcqV4h1N+8obarySfX/oaqtWrarySfX/AKGqrXO1vyssHIV0f8nVQGGOSf8A5S/5bVc4VtndTu4axKzW+u4faKXlN5WyMsBCDOo59L7hURubrc2UsVXPhSmGi/mzcQ6mQIB1MSIqmb89rWWrFdohxKn34SUJIJSmQolXmzEDtnuNeJ3HMfrt370/9KqG1+7CysH7JDlw/wAO6cU2tZyyjROU+LyzHXu9FBunYVY+bbHUfRGf5Sa8f8iMM/U7X+Gmte41uTS3buKtru5U6hBLaFEZVEDxdAOfIVTN1Owq8V4y3n3m2WoSFIVqpZ1jWdAOfpFBdk7SW2D469b5UM2j7Tc5EwlC40UQOSTJBMdh6jWx8V2fscQCHHmmbgAdBeh0OuiknUH3VoPFthrUY0xhyLh5wLEPOKKSpKsqlBI06gBM+d3VsS13JtNCG7+8QDzCFAD7hQWTbXbG1wm1IBRxAjKywkiZiE6DxUDrP9a593WOlWM2ilGSp0kntJSomtgY/uGVkUu2u1OOanK6kdM9mcHQntIqo7rdgU4g/ctXDjrK7aPEjMFZlJIMgxEUG0PlCKBwxMEeXT8FVzZXRLm4q2UIVeXRHYSk/wBKrG8LdHb4fYO3Tb7y1NlMJVlg5lpTrAnkaCo7qNrhht6FuTwXU8N2OYBMhXfB+4muk73DrHE2UFxLNy14yFSFAegjl3itb2e4e0W2hRubiVJCuSOsT5tZTe49tsHwe/umiesRHtCcs++guuOY9ZYPajMUNobTDbKCMyu5KeZ1Op5CZNcy4HiCrjF2H1+M7eNrPYMzwMDuHKpbarYF+0xC3YuXC4i6cSlL45qBUlKtFTCkyNDPMVddrNzNtZ2b9y3cPlbLZWkHLBI7YE0F532rHzNdaj/2/wCc3Wmdym1jVheqFwcrVwnIVnklQMpJ7E8xPVPpq17F7p2b+xZuHbq5BdBJSCCnRRHWD2VMf5grT9ZuPcj8tBsfFcFtMQQjjttPoHSQTBGvWCOo/fVV3pbV2+HYethsoDrjfCZZRHRSRlkgeKlKZjtIA9GvMS2BFnilnYM3d0lq6SpS1BeUgjPyCYH2esVk7ebmkW1o7c27zzzjfTUleUymekZABkDpegGgt/yflAYVqR5dfwTV2GD2iH1XfCZD5HSeIGaIjxjy6Ij0Vzxui2LRinhCXH3mgxkI4ZGufPMz6oqD202fWxiTlgwp1/KpCWwoypRUhKvRzVFBsXfdvFadaNjZuBwKILziDKIBkISoaK11J5aR2xsrdgsfNVlqPIprX+A7g2uGDeXDnEIkpZyhKe7MoHN6YFQm8DdM9YsKuLO4ddZbErbUYWlPWoFMBQHWIEd9BuN3Y3DVKKlWlsVKJJJQmSSZJPeTVGtcNYttp20W7bbSPAycqAAJJVrp16CqXup2ETirLzjtzcNltwIAQoQRlnWZq6/5irac3hl1PKZTPvigrnykXIubMpOobUQQdQcwraW7baoYhYNvKUOKnoPDsWnrjqChCvbWnd627drDbZD6Lh91SnAiHCCACCdIHdWrWn1J8VSh6CRQWveof9cXf7UfhTXSO26x81Xmo+iOdf8A9RrkFayTJJJPWa9FXbhEFayD1ZjQeNKUoFKUoLvsn9HHrGpmobZP6OPWNTNQr80r/oOmx9oU3bHyw9QfE1FYd5Vv10/EVK7Y+WHqD4monDvKt+un4ipeLhCoa7rbd2xawsY8g76hrNrCxjyDvqGupbhKwZvjt2lj7M/R0ek/iNSlRezP0dHpP4jUpXmPlhhpfhp2hAW30x71fy1L1EW30x71fy1LVL0vJ9ypXiHU37yhtqvJJ9f+hqq1fbq1S4IWJAM1i/MjPmfea0ajS3yX80MMWata7SpldIfJz+rHf3pf8tqtA49bJbcCUCBlB+81v75Of1Y7+9L/AJbVcy9Jpaaz/wASqzvG5tm3tCbx3wBQFt0eGP0XmJzeMJ8aedaf3jYriSnU22JrzLZ6QSAjTOAeaBrpFbh2y3xJw+8dtTaqcLWXpBwCcyEr5QY8aK0ht9tKMRvV3IbLYWlIykzGVITzgdlYvXQu5vazw+wSFmXreGnJ5qAHRX3yNJ7QqpbG7u3wexfeQkJSkrcCZ8ZxxRMe1R9gHdVP3A7MG2tF3bui7qCmeppPI/4jJ9GWrntzs+jErBxgEStIW0rqChqkz2Hl6CaDnfdfdrexy2dcMrcdWtR7SpCyfvNdAbzb27ZsHF2IWXwpGXIjOqCoT0YM6d1c97qGVIxq1QsFKkOKSoHmCELBB9tdMbVbQtYfbquHwstpIByAFXSMDQkddBGbtL69fsUrxFBQ+VKAzIyKKdIKkwMp59Q0APXUDsUlIx7GMsRDJ07SiT7c0z31D47v4tktK8EZdW6QcvFASgHqJhRKgOcCJ7RzqM+TzeLfu8QdcOZbgStR7SVLJoLtvIRjBcZ+alAIyniTw/GkR44nl2VqDeLimNtMpt8TcHDuNQkBvXIpJ5oEiDlrcG8feOMJcaQWC7xUlUheWIMdhmtI70NvhixYKWS1wAsaqzTmy9wiMv30HTlnPgyMvPhCPTl0rWu6xzHDdq+ceL4Pwz5UJHSkZcsazz7onritl2LmW3QrsaB9yRWFsftI3iNqm5aCkpUSkpVGZJSYgxp3+gigqu+Ap/1bPjfODWXt561O7zvqq9/YKrTe8O+uV7Q27VwqUNXDXASBCQhS0Ge9R5E9ZT2AVuTed9VXv7BVBibn/qi09Q/jVVRxtrabwh7wdQ4PEVw/I+LOnMTy7at25/6otPUP41VUsb34ot7h5g2ilcJxSM3EAnKYmMulBUNmcUvXtobRGILzPMKU3ySI/RrMdAAHnXRSyk9AwZHI9Y5H0jX765p2KxgXm0jVyE5A86pWWZj9Eoc+uttbw9p/m+/wxxZhlzjNO9gSrgwr/CoA+iaDB3XbNfN2I4nbjxCGnGp5lsl2PTlMpntFYWAYSHdqr55QB8HQgp7lKabSD/y5q2r4OnPxI6WXLPdM/H4mtdbJ3KRtHirZPSW20oDuShAP4hQeW/Ta+4sGbdFqstuPKUSsRISgDQSOsqGvd31m7M7yLJ6waN7dMpeW3leSTqTqkykcp5x31UflL2iv9CdjojiIJ7CchHvAPuNVjZ7c1dXlo1ctvNJ4qcwQsKBA6tQDz50F/wDk+NoSzfJbVmQm5hCu1ITofaNaztvW8eN2fm1QFvkToeF42s+OJ7Kj/k825bYvWyQSi5ykp5GExI7tKkdvd66cMujbG2LkISvMFx406RB7KDT+8fFsVBTa4o4DEOpSAjvAMoHp0qjVa94+1wxS6S+Gi1DYRlKp5EmZgdtVSgUpSgUpSgUpSgumyz6QwAVAHMeZqX8KR56feK1pStM4d533d3B45bFjrj8m+0bcU5ta4FPAgg9Ecj3movDzDrfrp+IrHpW2seXZys+f1c05duM7tj+Eo89PvFYmL3CCy4ApM5T1iqHSpU6iZjbZOv4ra1Zjy8f5XTZt9It0AqSDJ5n+8ak/CUeen3itcUryuomI22eY/FJpSK+Xh7cVqtnk+FvHMIKec6fZqV8IR5yfeKoFK24tZNI22cbPT1ck34br/wCEI85PvFPCEecn3iqBStn+wn9rV/jR+qW2mWC8IIPRHL0mt4fJ9xFlvDXEuOtoPhKjClgGOG1rBNc817NWy1CUoUocpCSfhUHJfz2m36t9a+WNnYrt7YqMqctVE8yVIJ95rXe9DCrW+uMOZbct0oLiy8pKkCEAIJkg8zyHea5/XZuDm2sT2pPp+FeFYMnS29nbBmzw3gWjjZW8OCgNqByIAhRgHQBPRHpHZXhuR20bdsRbvuoQ5awgZ1BOZszkiYnKBl07BPOucKUG/cewy3Z2hsr1p1rhvrVxYWmEuBtWp10ChHtB7amt9+KMuYS6lt5taitvRKwT446ga5pAr0VbrBCShQUeQgyfZQeVbh+TnettO3hccQiUIjMoCekrlPOtRKZUJlKhl5yDp6eyvOg7NfxGyXqt22URyzKQfiao2+N60OE3AZVblctxkKM3lUTEa8q5xu7VbSyhxJSoRKTzEgEfcRXjQdiM41b+CgcdmeCNOInzPTWp/k9bStt+E2rq0oBPGQVKgdSFCTpPi+nXsrSde6bNwgEIWQeRynWg3xvcYYXe4ZeNOtKKbhDTmVaT0eIFJUYOgHSE94q4byMXYVhd4lL7SlFlQAC0kn0AHWuUkoJMAEkmIjWeyO2vu5t1NqKFpKVJMFJ5g99B1BumxZhGE2qVvNJUEmQpaQR0j1E1ZFXdgSSV2pJ5kluuNqUHQW09zbp2hwxTa2QgNqzKQUhIMOcyNB7aiPlH3zToseE4hccWcqgYnhc45VpSvpaSDBBBHUedB0vue23buLBLdw6hL1v+jOdQBUkeIrU9mnpSe2tabV7VGy2jeu2SHEpUgKCVCFoLKAoSNP8AuBWsaUHX1hj+HYoxoth5swVNuZZSR5yFagg/9qgN4+8e2w+3U1buIXcqTkbQ2QQ3pGZUaJCRyTzOnVrXMFKDfXyd8QabtbkOuoQS8CMygCegO01tJ6/slmVuWyj2lSCfea4zpQb939u2psGuAWCrjCeGUzGVXm6xWgqUoFKUoFKUoFKUoFKUoFKUoFKUoFKUoFKUoFKUoFWLYl1xV3bthakthziKAMAhPSVMc5CI1qu1m4XibluoqbyyUlJKkhWhBBiRpIMUEtaXq3zcuuPPJS2FPAJP21EoSJPiglcadU9lZadl2ZALi58FL5BCRBglJV5iDKdNTqeVV23xJxCHW0kBL0Z+iOqYg9Q1PKvt/GHV8XMrywSF6DUJiAOwaDQdgoJdezjZ4WRa44BfdJA0TmypyCeatIBP2gTGopaYGw64oNKW4ENpUptKk8Qk+OG1EZXMnPQa8h21gJ2jfzSSlQ4YayKQkoyJywMsQSMo156CvNnHHUhQGSScwUUJzJMASgxKNABp2UGJZ2/EdQ2memsJHbqYHtq7KS0/jE8VZKHvFyfZaHbm7EdlUrD71TLiXURnQcySQCARqDB0kGve0xl1p1TyMudeYElCT4wIVAIgSCRp20Ek2zx21vLdWhVzchrU9CFHOpSvOCejppE1lI2ZbUttsFwLcuSylKiJKEkS5EDKInTX0mo3CcYjI26qG21KcRCRo4YylUdJSAQCQOyvfE8bGdt1rJ4QM+d1tGVKwoQDkUPH1VJAHMUGZilim8cW62ol125DaOXDIIJgdcIATKuRnQddfFngNst1triuZipWaMplCUzm7G5IV0SVGACYkCoRvGHUqZUlQBY8nCQAPSI6RPWTzr6OMu5lKTlTmQpEJQEpAUIVAAgEjr50GPfJbCgGipQAElQAlXWQOpPZOtWfGHUtsWjfGcQpu24iUpB1W4pSwMwOnV1VUEmDUw/tI8taVrSyVJAAJZRoEiE9XUAPdQZ2A4UgvsG5zqL5LmVJAhCSSVLkGQcquiI0BMjlX61g/hfDdKlca7uVA8siUSMyu0wpQH3a1HtbTXCckKTKEFsKKElRSQRCiRKgMxia+bbaK4QGglzyObJKQdV5pJkdI9I85iaD0XhrKJdWpZYLym2wmOItKeapPRAAKdYMkxXtheCtnMXs8JZL5CSBkSBKM0gyVykACICge6sFOOPBvhykgKK0qKQVJKozZVESmYHKvdzae4KVJzJGZsNqIQkEpEASQJzQkDNzAFBIN4YypNkwErS6+Q4tYIJCVHKANBpCSvnpmMzWFf2aAEvLU454Q4vhiemUJVlzKJBlROgEdR1GleI2jfztrzJlpHDT0EwBkycognLpJ1rwaxd1OXUEoUVIJSCUkmSRI0119OtBNO7LobS8HHFFTdwLdGUCFHUnQmSqI00AJEmoXHrVtq4dbaUpSG1FIKokxoeWnOfZRvGHklohWrLhdRIB6ZIUSZ8Yykc5rFuX1OKK1mVKMk/+cvRQeVKUoFKUoFKUoFKUoFKUoFKUoFKUoFKUoFKUoFKUoFKUoFKUoFKUoFKUoFKUoFKUoFKUoFKUoFKUoFKUoFKUoFKUoFKUoFKUoFKUoFKUoFKUoFKUo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054" name="Picture 6" descr="http://www.lboro.ac.uk/service/publicity/news-releases/2011/images/best-student-experience-blk-2010_53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3768" y="1268760"/>
            <a:ext cx="5048250" cy="19050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sp>
        <p:nvSpPr>
          <p:cNvPr id="9" name="Rectangle 8"/>
          <p:cNvSpPr/>
          <p:nvPr/>
        </p:nvSpPr>
        <p:spPr>
          <a:xfrm>
            <a:off x="5364088" y="1801974"/>
            <a:ext cx="1584176" cy="467794"/>
          </a:xfrm>
          <a:prstGeom prst="rect">
            <a:avLst/>
          </a:prstGeom>
          <a:solidFill>
            <a:srgbClr val="0070C0">
              <a:alpha val="4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4215804" y="2269768"/>
            <a:ext cx="2588443" cy="511160"/>
          </a:xfrm>
          <a:prstGeom prst="rect">
            <a:avLst/>
          </a:prstGeom>
          <a:solidFill>
            <a:srgbClr val="FFC000">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Straight Arrow Connector 6"/>
          <p:cNvCxnSpPr/>
          <p:nvPr/>
        </p:nvCxnSpPr>
        <p:spPr>
          <a:xfrm>
            <a:off x="4499992" y="4365104"/>
            <a:ext cx="0" cy="7920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4774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mph" presetSubtype="0" fill="hold" nodeType="clickEffect">
                                  <p:stCondLst>
                                    <p:cond delay="0"/>
                                  </p:stCondLst>
                                  <p:childTnLst>
                                    <p:animClr clrSpc="hsl" dir="cw">
                                      <p:cBhvr override="childStyle">
                                        <p:cTn id="15" dur="500" fill="hold"/>
                                        <p:tgtEl>
                                          <p:spTgt spid="7"/>
                                        </p:tgtEl>
                                        <p:attrNameLst>
                                          <p:attrName>style.color</p:attrName>
                                        </p:attrNameLst>
                                      </p:cBhvr>
                                      <p:by>
                                        <p:hsl h="7200000" s="0" l="0"/>
                                      </p:by>
                                    </p:animClr>
                                    <p:animClr clrSpc="hsl" dir="cw">
                                      <p:cBhvr>
                                        <p:cTn id="16" dur="500" fill="hold"/>
                                        <p:tgtEl>
                                          <p:spTgt spid="7"/>
                                        </p:tgtEl>
                                        <p:attrNameLst>
                                          <p:attrName>fillcolor</p:attrName>
                                        </p:attrNameLst>
                                      </p:cBhvr>
                                      <p:by>
                                        <p:hsl h="7200000" s="0" l="0"/>
                                      </p:by>
                                    </p:animClr>
                                    <p:animClr clrSpc="hsl" dir="cw">
                                      <p:cBhvr>
                                        <p:cTn id="17" dur="500" fill="hold"/>
                                        <p:tgtEl>
                                          <p:spTgt spid="7"/>
                                        </p:tgtEl>
                                        <p:attrNameLst>
                                          <p:attrName>stroke.color</p:attrName>
                                        </p:attrNameLst>
                                      </p:cBhvr>
                                      <p:by>
                                        <p:hsl h="7200000" s="0" l="0"/>
                                      </p:by>
                                    </p:animClr>
                                    <p:set>
                                      <p:cBhvr>
                                        <p:cTn id="18" dur="500" fill="hold"/>
                                        <p:tgtEl>
                                          <p:spTgt spid="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971600" y="2348880"/>
            <a:ext cx="1994457" cy="369332"/>
          </a:xfrm>
          <a:prstGeom prst="rect">
            <a:avLst/>
          </a:prstGeom>
        </p:spPr>
        <p:txBody>
          <a:bodyPr wrap="none">
            <a:spAutoFit/>
          </a:bodyPr>
          <a:lstStyle/>
          <a:p>
            <a:r>
              <a:rPr lang="en-GB" dirty="0"/>
              <a:t>US and Canada</a:t>
            </a:r>
          </a:p>
        </p:txBody>
      </p:sp>
      <p:sp>
        <p:nvSpPr>
          <p:cNvPr id="4" name="Rectangle 3"/>
          <p:cNvSpPr/>
          <p:nvPr/>
        </p:nvSpPr>
        <p:spPr>
          <a:xfrm>
            <a:off x="2799978" y="1772816"/>
            <a:ext cx="4032448" cy="4176464"/>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r>
              <a:rPr lang="en-US" sz="2400" b="1" dirty="0"/>
              <a:t>How often have </a:t>
            </a:r>
            <a:r>
              <a:rPr lang="en-US" sz="2400" b="1" dirty="0" smtClean="0"/>
              <a:t>you…</a:t>
            </a:r>
          </a:p>
          <a:p>
            <a:endParaRPr lang="en-US" sz="2400" dirty="0"/>
          </a:p>
          <a:p>
            <a:pPr lvl="0"/>
            <a:r>
              <a:rPr lang="en-US" sz="2400" dirty="0" smtClean="0"/>
              <a:t>Come </a:t>
            </a:r>
            <a:r>
              <a:rPr lang="en-US" sz="2400" dirty="0"/>
              <a:t>to class without completing readings or assignments?</a:t>
            </a:r>
          </a:p>
        </p:txBody>
      </p:sp>
      <p:sp>
        <p:nvSpPr>
          <p:cNvPr id="9" name="TextBox 3"/>
          <p:cNvSpPr txBox="1"/>
          <p:nvPr/>
        </p:nvSpPr>
        <p:spPr>
          <a:xfrm>
            <a:off x="827584" y="908720"/>
            <a:ext cx="3528392" cy="584775"/>
          </a:xfrm>
          <a:prstGeom prst="rect">
            <a:avLst/>
          </a:prstGeom>
          <a:noFill/>
        </p:spPr>
        <p:txBody>
          <a:bodyPr wrap="square" rtlCol="0">
            <a:spAutoFit/>
          </a:bodyPr>
          <a:lstStyle/>
          <a:p>
            <a:r>
              <a:rPr lang="en-GB" sz="3200" b="1" dirty="0" smtClean="0">
                <a:solidFill>
                  <a:schemeClr val="bg2"/>
                </a:solidFill>
              </a:rPr>
              <a:t>Engagement</a:t>
            </a:r>
            <a:endParaRPr lang="en-GB" sz="3200" b="1" dirty="0">
              <a:solidFill>
                <a:schemeClr val="bg2"/>
              </a:solidFill>
            </a:endParaRPr>
          </a:p>
        </p:txBody>
      </p:sp>
      <p:sp>
        <p:nvSpPr>
          <p:cNvPr id="10" name="TextBox 7"/>
          <p:cNvSpPr txBox="1"/>
          <p:nvPr/>
        </p:nvSpPr>
        <p:spPr>
          <a:xfrm>
            <a:off x="5872306" y="988345"/>
            <a:ext cx="2718573" cy="584775"/>
          </a:xfrm>
          <a:prstGeom prst="rect">
            <a:avLst/>
          </a:prstGeom>
          <a:noFill/>
        </p:spPr>
        <p:txBody>
          <a:bodyPr wrap="square" rtlCol="0">
            <a:spAutoFit/>
          </a:bodyPr>
          <a:lstStyle/>
          <a:p>
            <a:r>
              <a:rPr lang="en-GB" sz="3200" b="1" dirty="0" smtClean="0">
                <a:solidFill>
                  <a:schemeClr val="bg2"/>
                </a:solidFill>
              </a:rPr>
              <a:t>Satisfaction</a:t>
            </a:r>
            <a:endParaRPr lang="en-GB" sz="3200" b="1" dirty="0">
              <a:solidFill>
                <a:schemeClr val="bg2"/>
              </a:solidFill>
            </a:endParaRPr>
          </a:p>
        </p:txBody>
      </p:sp>
      <p:sp>
        <p:nvSpPr>
          <p:cNvPr id="12" name="Content Placeholder 2"/>
          <p:cNvSpPr txBox="1">
            <a:spLocks/>
          </p:cNvSpPr>
          <p:nvPr/>
        </p:nvSpPr>
        <p:spPr>
          <a:xfrm>
            <a:off x="4644009" y="72008"/>
            <a:ext cx="3528392" cy="620688"/>
          </a:xfrm>
          <a:prstGeom prst="rect">
            <a:avLst/>
          </a:prstGeom>
        </p:spPr>
        <p:txBody>
          <a:bodyPr vert="horz" lIns="91440" tIns="45720" rIns="91440" bIns="45720" rtlCol="0">
            <a:normAutofit/>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68580" indent="0">
              <a:buFont typeface="Wingdings 2" pitchFamily="18" charset="2"/>
              <a:buNone/>
            </a:pPr>
            <a:r>
              <a:rPr lang="en-GB" sz="2000" smtClean="0">
                <a:solidFill>
                  <a:schemeClr val="tx1"/>
                </a:solidFill>
              </a:rPr>
              <a:t>Engaging vs Satisfying</a:t>
            </a:r>
            <a:endParaRPr lang="en-GB" sz="2000" dirty="0" smtClean="0">
              <a:solidFill>
                <a:schemeClr val="tx1"/>
              </a:solidFill>
            </a:endParaRPr>
          </a:p>
        </p:txBody>
      </p:sp>
      <p:sp>
        <p:nvSpPr>
          <p:cNvPr id="2" name="Rectangular Callout 1"/>
          <p:cNvSpPr/>
          <p:nvPr/>
        </p:nvSpPr>
        <p:spPr>
          <a:xfrm>
            <a:off x="3563888" y="949079"/>
            <a:ext cx="288032" cy="504056"/>
          </a:xfrm>
          <a:prstGeom prst="wedgeRectCallout">
            <a:avLst/>
          </a:prstGeom>
          <a:solidFill>
            <a:schemeClr val="accent6">
              <a:lumMod val="75000"/>
            </a:schemeClr>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GB"/>
          </a:p>
        </p:txBody>
      </p:sp>
      <p:sp>
        <p:nvSpPr>
          <p:cNvPr id="8" name="Rectangular Callout 7"/>
          <p:cNvSpPr/>
          <p:nvPr/>
        </p:nvSpPr>
        <p:spPr>
          <a:xfrm>
            <a:off x="8329985" y="980728"/>
            <a:ext cx="260894" cy="504056"/>
          </a:xfrm>
          <a:prstGeom prst="wedgeRectCallout">
            <a:avLst/>
          </a:prstGeom>
          <a:solidFill>
            <a:srgbClr val="FF0000"/>
          </a:solidFill>
          <a:ln>
            <a:no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88935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35" presetClass="path" presetSubtype="0" accel="50000" decel="50000" fill="hold" grpId="0" nodeType="clickEffect">
                                  <p:stCondLst>
                                    <p:cond delay="0"/>
                                  </p:stCondLst>
                                  <p:childTnLst>
                                    <p:animMotion origin="layout" path="M 0 0 L -0.25 0 E" pathEditMode="relative" ptsTypes="">
                                      <p:cBhvr>
                                        <p:cTn id="14" dur="2000" fill="hold"/>
                                        <p:tgtEl>
                                          <p:spTgt spid="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971600" y="2348880"/>
            <a:ext cx="1994457" cy="369332"/>
          </a:xfrm>
          <a:prstGeom prst="rect">
            <a:avLst/>
          </a:prstGeom>
        </p:spPr>
        <p:txBody>
          <a:bodyPr wrap="none">
            <a:spAutoFit/>
          </a:bodyPr>
          <a:lstStyle/>
          <a:p>
            <a:r>
              <a:rPr lang="en-GB" dirty="0"/>
              <a:t>US and Canada</a:t>
            </a:r>
          </a:p>
        </p:txBody>
      </p:sp>
      <p:sp>
        <p:nvSpPr>
          <p:cNvPr id="4" name="Rectangle 3"/>
          <p:cNvSpPr/>
          <p:nvPr/>
        </p:nvSpPr>
        <p:spPr>
          <a:xfrm>
            <a:off x="2799978" y="1772816"/>
            <a:ext cx="4032448" cy="4176464"/>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r>
              <a:rPr lang="en-US" sz="2400" b="1" dirty="0" smtClean="0"/>
              <a:t>Do you agree that…</a:t>
            </a:r>
          </a:p>
          <a:p>
            <a:endParaRPr lang="en-US" sz="2400" dirty="0"/>
          </a:p>
          <a:p>
            <a:r>
              <a:rPr lang="en-US" sz="2400" dirty="0"/>
              <a:t>I have been able to access general IT resources when I needed to</a:t>
            </a:r>
          </a:p>
        </p:txBody>
      </p:sp>
      <p:sp>
        <p:nvSpPr>
          <p:cNvPr id="9" name="TextBox 3"/>
          <p:cNvSpPr txBox="1"/>
          <p:nvPr/>
        </p:nvSpPr>
        <p:spPr>
          <a:xfrm>
            <a:off x="971600" y="897360"/>
            <a:ext cx="3528392" cy="584775"/>
          </a:xfrm>
          <a:prstGeom prst="rect">
            <a:avLst/>
          </a:prstGeom>
          <a:noFill/>
        </p:spPr>
        <p:txBody>
          <a:bodyPr wrap="square" rtlCol="0">
            <a:spAutoFit/>
          </a:bodyPr>
          <a:lstStyle/>
          <a:p>
            <a:r>
              <a:rPr lang="en-GB" sz="3200" b="1" dirty="0" smtClean="0">
                <a:solidFill>
                  <a:schemeClr val="bg2"/>
                </a:solidFill>
              </a:rPr>
              <a:t>Engagement</a:t>
            </a:r>
            <a:endParaRPr lang="en-GB" sz="3200" b="1" dirty="0">
              <a:solidFill>
                <a:schemeClr val="bg2"/>
              </a:solidFill>
            </a:endParaRPr>
          </a:p>
        </p:txBody>
      </p:sp>
      <p:sp>
        <p:nvSpPr>
          <p:cNvPr id="10" name="TextBox 7"/>
          <p:cNvSpPr txBox="1"/>
          <p:nvPr/>
        </p:nvSpPr>
        <p:spPr>
          <a:xfrm>
            <a:off x="5796136" y="908720"/>
            <a:ext cx="2718573" cy="584775"/>
          </a:xfrm>
          <a:prstGeom prst="rect">
            <a:avLst/>
          </a:prstGeom>
          <a:noFill/>
        </p:spPr>
        <p:txBody>
          <a:bodyPr wrap="square" rtlCol="0">
            <a:spAutoFit/>
          </a:bodyPr>
          <a:lstStyle/>
          <a:p>
            <a:r>
              <a:rPr lang="en-GB" sz="3200" b="1" dirty="0" smtClean="0">
                <a:solidFill>
                  <a:schemeClr val="bg2"/>
                </a:solidFill>
              </a:rPr>
              <a:t>Satisfaction</a:t>
            </a:r>
            <a:endParaRPr lang="en-GB" sz="3200" b="1" dirty="0">
              <a:solidFill>
                <a:schemeClr val="bg2"/>
              </a:solidFill>
            </a:endParaRPr>
          </a:p>
        </p:txBody>
      </p:sp>
      <p:sp>
        <p:nvSpPr>
          <p:cNvPr id="8" name="Content Placeholder 2"/>
          <p:cNvSpPr txBox="1">
            <a:spLocks/>
          </p:cNvSpPr>
          <p:nvPr/>
        </p:nvSpPr>
        <p:spPr>
          <a:xfrm>
            <a:off x="4644009" y="72008"/>
            <a:ext cx="3528392" cy="620688"/>
          </a:xfrm>
          <a:prstGeom prst="rect">
            <a:avLst/>
          </a:prstGeom>
        </p:spPr>
        <p:txBody>
          <a:bodyPr vert="horz" lIns="91440" tIns="45720" rIns="91440" bIns="45720" rtlCol="0">
            <a:normAutofit/>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68580" indent="0">
              <a:buFont typeface="Wingdings 2" pitchFamily="18" charset="2"/>
              <a:buNone/>
            </a:pPr>
            <a:r>
              <a:rPr lang="en-GB" sz="2000" smtClean="0">
                <a:solidFill>
                  <a:schemeClr val="tx1"/>
                </a:solidFill>
              </a:rPr>
              <a:t>Engaging vs Satisfying</a:t>
            </a:r>
            <a:endParaRPr lang="en-GB" sz="2000" dirty="0" smtClean="0">
              <a:solidFill>
                <a:schemeClr val="tx1"/>
              </a:solidFill>
            </a:endParaRPr>
          </a:p>
        </p:txBody>
      </p:sp>
      <p:sp>
        <p:nvSpPr>
          <p:cNvPr id="7" name="Rectangular Callout 6"/>
          <p:cNvSpPr/>
          <p:nvPr/>
        </p:nvSpPr>
        <p:spPr>
          <a:xfrm>
            <a:off x="3740299" y="937719"/>
            <a:ext cx="288032" cy="504056"/>
          </a:xfrm>
          <a:prstGeom prst="wedgeRectCallout">
            <a:avLst/>
          </a:prstGeom>
          <a:solidFill>
            <a:schemeClr val="accent6">
              <a:lumMod val="75000"/>
            </a:schemeClr>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GB"/>
          </a:p>
        </p:txBody>
      </p:sp>
      <p:sp>
        <p:nvSpPr>
          <p:cNvPr id="11" name="Rectangular Callout 10"/>
          <p:cNvSpPr/>
          <p:nvPr/>
        </p:nvSpPr>
        <p:spPr>
          <a:xfrm>
            <a:off x="8329985" y="980728"/>
            <a:ext cx="260894" cy="504056"/>
          </a:xfrm>
          <a:prstGeom prst="wedgeRectCallout">
            <a:avLst/>
          </a:prstGeom>
          <a:solidFill>
            <a:srgbClr val="FF0000"/>
          </a:solidFill>
          <a:ln>
            <a:no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97351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63" presetClass="path" presetSubtype="0" accel="50000" decel="50000" fill="hold" grpId="0" nodeType="clickEffect">
                                  <p:stCondLst>
                                    <p:cond delay="0"/>
                                  </p:stCondLst>
                                  <p:childTnLst>
                                    <p:animMotion origin="layout" path="M 0 0 L 0.25 0 E" pathEditMode="relative" ptsTypes="">
                                      <p:cBhvr>
                                        <p:cTn id="14" dur="2000" fill="hold"/>
                                        <p:tgtEl>
                                          <p:spTgt spid="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1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971600" y="2348880"/>
            <a:ext cx="1994457" cy="369332"/>
          </a:xfrm>
          <a:prstGeom prst="rect">
            <a:avLst/>
          </a:prstGeom>
        </p:spPr>
        <p:txBody>
          <a:bodyPr wrap="none">
            <a:spAutoFit/>
          </a:bodyPr>
          <a:lstStyle/>
          <a:p>
            <a:r>
              <a:rPr lang="en-GB" dirty="0"/>
              <a:t>US and Canada</a:t>
            </a:r>
          </a:p>
        </p:txBody>
      </p:sp>
      <p:sp>
        <p:nvSpPr>
          <p:cNvPr id="4" name="Rectangle 3"/>
          <p:cNvSpPr/>
          <p:nvPr/>
        </p:nvSpPr>
        <p:spPr>
          <a:xfrm>
            <a:off x="2799978" y="1772816"/>
            <a:ext cx="4032448" cy="4176464"/>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r>
              <a:rPr lang="en-US" sz="2400" b="1" dirty="0" smtClean="0"/>
              <a:t>Do you agree that…</a:t>
            </a:r>
          </a:p>
          <a:p>
            <a:endParaRPr lang="en-US" sz="2400" dirty="0"/>
          </a:p>
          <a:p>
            <a:r>
              <a:rPr lang="en-US" sz="2400" dirty="0"/>
              <a:t>I have received sufficient advice and support with my studies</a:t>
            </a:r>
          </a:p>
        </p:txBody>
      </p:sp>
      <p:sp>
        <p:nvSpPr>
          <p:cNvPr id="9" name="TextBox 3"/>
          <p:cNvSpPr txBox="1"/>
          <p:nvPr/>
        </p:nvSpPr>
        <p:spPr>
          <a:xfrm>
            <a:off x="971600" y="897360"/>
            <a:ext cx="3528392" cy="584775"/>
          </a:xfrm>
          <a:prstGeom prst="rect">
            <a:avLst/>
          </a:prstGeom>
          <a:noFill/>
        </p:spPr>
        <p:txBody>
          <a:bodyPr wrap="square" rtlCol="0">
            <a:spAutoFit/>
          </a:bodyPr>
          <a:lstStyle/>
          <a:p>
            <a:r>
              <a:rPr lang="en-GB" sz="3200" b="1" dirty="0" smtClean="0">
                <a:solidFill>
                  <a:schemeClr val="bg2"/>
                </a:solidFill>
              </a:rPr>
              <a:t>Engagement</a:t>
            </a:r>
            <a:endParaRPr lang="en-GB" sz="3200" b="1" dirty="0">
              <a:solidFill>
                <a:schemeClr val="bg2"/>
              </a:solidFill>
            </a:endParaRPr>
          </a:p>
        </p:txBody>
      </p:sp>
      <p:sp>
        <p:nvSpPr>
          <p:cNvPr id="10" name="TextBox 7"/>
          <p:cNvSpPr txBox="1"/>
          <p:nvPr/>
        </p:nvSpPr>
        <p:spPr>
          <a:xfrm>
            <a:off x="5796136" y="908720"/>
            <a:ext cx="2718573" cy="584775"/>
          </a:xfrm>
          <a:prstGeom prst="rect">
            <a:avLst/>
          </a:prstGeom>
          <a:noFill/>
        </p:spPr>
        <p:txBody>
          <a:bodyPr wrap="square" rtlCol="0">
            <a:spAutoFit/>
          </a:bodyPr>
          <a:lstStyle/>
          <a:p>
            <a:r>
              <a:rPr lang="en-GB" sz="3200" b="1" dirty="0" smtClean="0">
                <a:solidFill>
                  <a:schemeClr val="bg2"/>
                </a:solidFill>
              </a:rPr>
              <a:t>Satisfaction</a:t>
            </a:r>
            <a:endParaRPr lang="en-GB" sz="3200" b="1" dirty="0">
              <a:solidFill>
                <a:schemeClr val="bg2"/>
              </a:solidFill>
            </a:endParaRPr>
          </a:p>
        </p:txBody>
      </p:sp>
      <p:sp>
        <p:nvSpPr>
          <p:cNvPr id="8" name="Content Placeholder 2"/>
          <p:cNvSpPr txBox="1">
            <a:spLocks/>
          </p:cNvSpPr>
          <p:nvPr/>
        </p:nvSpPr>
        <p:spPr>
          <a:xfrm>
            <a:off x="4644009" y="72008"/>
            <a:ext cx="3528392" cy="620688"/>
          </a:xfrm>
          <a:prstGeom prst="rect">
            <a:avLst/>
          </a:prstGeom>
        </p:spPr>
        <p:txBody>
          <a:bodyPr vert="horz" lIns="91440" tIns="45720" rIns="91440" bIns="45720" rtlCol="0">
            <a:normAutofit/>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68580" indent="0">
              <a:buFont typeface="Wingdings 2" pitchFamily="18" charset="2"/>
              <a:buNone/>
            </a:pPr>
            <a:r>
              <a:rPr lang="en-GB" sz="2000" smtClean="0">
                <a:solidFill>
                  <a:schemeClr val="tx1"/>
                </a:solidFill>
              </a:rPr>
              <a:t>Engaging vs Satisfying</a:t>
            </a:r>
            <a:endParaRPr lang="en-GB" sz="2000" dirty="0" smtClean="0">
              <a:solidFill>
                <a:schemeClr val="tx1"/>
              </a:solidFill>
            </a:endParaRPr>
          </a:p>
        </p:txBody>
      </p:sp>
      <p:sp>
        <p:nvSpPr>
          <p:cNvPr id="7" name="Rectangular Callout 6"/>
          <p:cNvSpPr/>
          <p:nvPr/>
        </p:nvSpPr>
        <p:spPr>
          <a:xfrm>
            <a:off x="3779912" y="949079"/>
            <a:ext cx="288032" cy="504056"/>
          </a:xfrm>
          <a:prstGeom prst="wedgeRectCallout">
            <a:avLst/>
          </a:prstGeom>
          <a:solidFill>
            <a:schemeClr val="accent6">
              <a:lumMod val="75000"/>
            </a:schemeClr>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GB"/>
          </a:p>
        </p:txBody>
      </p:sp>
      <p:sp>
        <p:nvSpPr>
          <p:cNvPr id="11" name="Rectangular Callout 10"/>
          <p:cNvSpPr/>
          <p:nvPr/>
        </p:nvSpPr>
        <p:spPr>
          <a:xfrm>
            <a:off x="8329985" y="980728"/>
            <a:ext cx="260894" cy="504056"/>
          </a:xfrm>
          <a:prstGeom prst="wedgeRectCallout">
            <a:avLst/>
          </a:prstGeom>
          <a:solidFill>
            <a:srgbClr val="FF0000"/>
          </a:solidFill>
          <a:ln>
            <a:no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57017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63" presetClass="path" presetSubtype="0" accel="50000" decel="50000" fill="hold" grpId="0" nodeType="clickEffect">
                                  <p:stCondLst>
                                    <p:cond delay="0"/>
                                  </p:stCondLst>
                                  <p:childTnLst>
                                    <p:animMotion origin="layout" path="M 0 0 L 0.25 0 E" pathEditMode="relative" ptsTypes="">
                                      <p:cBhvr>
                                        <p:cTn id="14" dur="2000" fill="hold"/>
                                        <p:tgtEl>
                                          <p:spTgt spid="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1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4644009" y="72008"/>
            <a:ext cx="3528392" cy="620688"/>
          </a:xfrm>
        </p:spPr>
        <p:txBody>
          <a:bodyPr>
            <a:normAutofit/>
          </a:bodyPr>
          <a:lstStyle/>
          <a:p>
            <a:pPr marL="68580" indent="0">
              <a:buNone/>
            </a:pPr>
            <a:r>
              <a:rPr lang="en-GB" sz="2000" dirty="0" smtClean="0">
                <a:solidFill>
                  <a:schemeClr val="tx1"/>
                </a:solidFill>
              </a:rPr>
              <a:t>Engaging</a:t>
            </a:r>
            <a:r>
              <a:rPr lang="en-GB" sz="2000" dirty="0">
                <a:solidFill>
                  <a:schemeClr val="tx1"/>
                </a:solidFill>
              </a:rPr>
              <a:t> </a:t>
            </a:r>
            <a:r>
              <a:rPr lang="en-GB" sz="2000" dirty="0" smtClean="0">
                <a:solidFill>
                  <a:schemeClr val="tx1"/>
                </a:solidFill>
              </a:rPr>
              <a:t>vs Satisfying</a:t>
            </a:r>
          </a:p>
        </p:txBody>
      </p:sp>
      <p:sp>
        <p:nvSpPr>
          <p:cNvPr id="6" name="Rectangle 5"/>
          <p:cNvSpPr/>
          <p:nvPr/>
        </p:nvSpPr>
        <p:spPr>
          <a:xfrm>
            <a:off x="971600" y="2348880"/>
            <a:ext cx="1994457" cy="369332"/>
          </a:xfrm>
          <a:prstGeom prst="rect">
            <a:avLst/>
          </a:prstGeom>
        </p:spPr>
        <p:txBody>
          <a:bodyPr wrap="none">
            <a:spAutoFit/>
          </a:bodyPr>
          <a:lstStyle/>
          <a:p>
            <a:r>
              <a:rPr lang="en-GB" dirty="0"/>
              <a:t>US and Canada</a:t>
            </a:r>
          </a:p>
        </p:txBody>
      </p:sp>
      <p:sp>
        <p:nvSpPr>
          <p:cNvPr id="4" name="Rectangle 3"/>
          <p:cNvSpPr/>
          <p:nvPr/>
        </p:nvSpPr>
        <p:spPr>
          <a:xfrm>
            <a:off x="2799978" y="1772816"/>
            <a:ext cx="4032448" cy="4176464"/>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r>
              <a:rPr lang="en-US" sz="2400" b="1" dirty="0"/>
              <a:t>How often have </a:t>
            </a:r>
            <a:r>
              <a:rPr lang="en-US" sz="2400" b="1" dirty="0" smtClean="0"/>
              <a:t>you…</a:t>
            </a:r>
          </a:p>
          <a:p>
            <a:endParaRPr lang="en-US" sz="2400" dirty="0"/>
          </a:p>
          <a:p>
            <a:pPr lvl="0"/>
            <a:r>
              <a:rPr lang="en-US" sz="2400" dirty="0"/>
              <a:t>Used technology to collaborate with others or engage with online communities e.g. wikis, online forums, discussion boards, social media</a:t>
            </a:r>
          </a:p>
        </p:txBody>
      </p:sp>
      <p:sp>
        <p:nvSpPr>
          <p:cNvPr id="9" name="TextBox 3"/>
          <p:cNvSpPr txBox="1"/>
          <p:nvPr/>
        </p:nvSpPr>
        <p:spPr>
          <a:xfrm>
            <a:off x="827584" y="908720"/>
            <a:ext cx="3528392" cy="584775"/>
          </a:xfrm>
          <a:prstGeom prst="rect">
            <a:avLst/>
          </a:prstGeom>
          <a:noFill/>
        </p:spPr>
        <p:txBody>
          <a:bodyPr wrap="square" rtlCol="0">
            <a:spAutoFit/>
          </a:bodyPr>
          <a:lstStyle/>
          <a:p>
            <a:r>
              <a:rPr lang="en-GB" sz="3200" b="1" dirty="0" smtClean="0">
                <a:solidFill>
                  <a:schemeClr val="bg2"/>
                </a:solidFill>
              </a:rPr>
              <a:t>Engagement</a:t>
            </a:r>
            <a:endParaRPr lang="en-GB" sz="3200" b="1" dirty="0">
              <a:solidFill>
                <a:schemeClr val="bg2"/>
              </a:solidFill>
            </a:endParaRPr>
          </a:p>
        </p:txBody>
      </p:sp>
      <p:sp>
        <p:nvSpPr>
          <p:cNvPr id="10" name="TextBox 7"/>
          <p:cNvSpPr txBox="1"/>
          <p:nvPr/>
        </p:nvSpPr>
        <p:spPr>
          <a:xfrm>
            <a:off x="5868144" y="927644"/>
            <a:ext cx="2718573" cy="584775"/>
          </a:xfrm>
          <a:prstGeom prst="rect">
            <a:avLst/>
          </a:prstGeom>
          <a:noFill/>
        </p:spPr>
        <p:txBody>
          <a:bodyPr wrap="square" rtlCol="0">
            <a:spAutoFit/>
          </a:bodyPr>
          <a:lstStyle/>
          <a:p>
            <a:r>
              <a:rPr lang="en-GB" sz="3200" b="1" dirty="0" smtClean="0">
                <a:solidFill>
                  <a:schemeClr val="bg2"/>
                </a:solidFill>
              </a:rPr>
              <a:t>Satisfaction</a:t>
            </a:r>
            <a:endParaRPr lang="en-GB" sz="3200" b="1" dirty="0">
              <a:solidFill>
                <a:schemeClr val="bg2"/>
              </a:solidFill>
            </a:endParaRPr>
          </a:p>
        </p:txBody>
      </p:sp>
      <p:sp>
        <p:nvSpPr>
          <p:cNvPr id="7" name="Rectangular Callout 6"/>
          <p:cNvSpPr/>
          <p:nvPr/>
        </p:nvSpPr>
        <p:spPr>
          <a:xfrm>
            <a:off x="3563888" y="949079"/>
            <a:ext cx="288032" cy="504056"/>
          </a:xfrm>
          <a:prstGeom prst="wedgeRectCallout">
            <a:avLst/>
          </a:prstGeom>
          <a:solidFill>
            <a:schemeClr val="accent6">
              <a:lumMod val="75000"/>
            </a:schemeClr>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GB"/>
          </a:p>
        </p:txBody>
      </p:sp>
      <p:sp>
        <p:nvSpPr>
          <p:cNvPr id="8" name="Rectangular Callout 7"/>
          <p:cNvSpPr/>
          <p:nvPr/>
        </p:nvSpPr>
        <p:spPr>
          <a:xfrm>
            <a:off x="8329985" y="980728"/>
            <a:ext cx="260894" cy="504056"/>
          </a:xfrm>
          <a:prstGeom prst="wedgeRectCallout">
            <a:avLst/>
          </a:prstGeom>
          <a:solidFill>
            <a:srgbClr val="FF0000"/>
          </a:solidFill>
          <a:ln>
            <a:no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415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35" presetClass="path" presetSubtype="0" accel="50000" decel="50000" fill="hold" grpId="0" nodeType="clickEffect">
                                  <p:stCondLst>
                                    <p:cond delay="0"/>
                                  </p:stCondLst>
                                  <p:childTnLst>
                                    <p:animMotion origin="layout" path="M 0 0 L -0.25 0 E" pathEditMode="relative" ptsTypes="">
                                      <p:cBhvr>
                                        <p:cTn id="14" dur="2000" fill="hold"/>
                                        <p:tgtEl>
                                          <p:spTgt spid="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539974" y="836712"/>
            <a:ext cx="2880320" cy="584775"/>
          </a:xfrm>
          <a:prstGeom prst="rect">
            <a:avLst/>
          </a:prstGeom>
          <a:noFill/>
        </p:spPr>
        <p:txBody>
          <a:bodyPr wrap="square" rtlCol="0">
            <a:spAutoFit/>
          </a:bodyPr>
          <a:lstStyle/>
          <a:p>
            <a:pPr algn="ctr"/>
            <a:r>
              <a:rPr lang="en-GB" sz="3200" b="1" dirty="0" smtClean="0">
                <a:solidFill>
                  <a:schemeClr val="accent3">
                    <a:lumMod val="75000"/>
                  </a:schemeClr>
                </a:solidFill>
              </a:rPr>
              <a:t>Discussion</a:t>
            </a:r>
            <a:endParaRPr lang="en-GB" sz="3200" b="1" dirty="0">
              <a:solidFill>
                <a:schemeClr val="accent3">
                  <a:lumMod val="75000"/>
                </a:schemeClr>
              </a:solidFill>
            </a:endParaRPr>
          </a:p>
        </p:txBody>
      </p:sp>
      <p:sp>
        <p:nvSpPr>
          <p:cNvPr id="7" name="Content Placeholder 2"/>
          <p:cNvSpPr>
            <a:spLocks noGrp="1"/>
          </p:cNvSpPr>
          <p:nvPr>
            <p:ph idx="1"/>
          </p:nvPr>
        </p:nvSpPr>
        <p:spPr>
          <a:xfrm>
            <a:off x="4644009" y="72008"/>
            <a:ext cx="3528392" cy="620688"/>
          </a:xfrm>
        </p:spPr>
        <p:txBody>
          <a:bodyPr>
            <a:normAutofit/>
          </a:bodyPr>
          <a:lstStyle/>
          <a:p>
            <a:pPr marL="68580" indent="0" algn="ctr">
              <a:buNone/>
            </a:pPr>
            <a:r>
              <a:rPr lang="en-GB" sz="2000" dirty="0" smtClean="0">
                <a:solidFill>
                  <a:schemeClr val="tx1"/>
                </a:solidFill>
              </a:rPr>
              <a:t>Activity</a:t>
            </a:r>
          </a:p>
        </p:txBody>
      </p:sp>
      <p:sp>
        <p:nvSpPr>
          <p:cNvPr id="2" name="ZoneTexte 1"/>
          <p:cNvSpPr txBox="1"/>
          <p:nvPr/>
        </p:nvSpPr>
        <p:spPr>
          <a:xfrm>
            <a:off x="938858" y="1444134"/>
            <a:ext cx="7539508" cy="1446550"/>
          </a:xfrm>
          <a:prstGeom prst="rect">
            <a:avLst/>
          </a:prstGeom>
          <a:noFill/>
        </p:spPr>
        <p:txBody>
          <a:bodyPr wrap="square" rtlCol="0">
            <a:spAutoFit/>
          </a:bodyPr>
          <a:lstStyle/>
          <a:p>
            <a:r>
              <a:rPr lang="en-GB" sz="2200" dirty="0" smtClean="0">
                <a:solidFill>
                  <a:srgbClr val="002060"/>
                </a:solidFill>
              </a:rPr>
              <a:t>Discuss implications of the different focus of evaluation of Universities on your teaching practices:</a:t>
            </a:r>
          </a:p>
          <a:p>
            <a:endParaRPr lang="en-GB" sz="2200" dirty="0">
              <a:solidFill>
                <a:srgbClr val="002060"/>
              </a:solidFill>
            </a:endParaRPr>
          </a:p>
          <a:p>
            <a:endParaRPr lang="en-GB" sz="2200" dirty="0" smtClean="0">
              <a:solidFill>
                <a:srgbClr val="002060"/>
              </a:solidFill>
            </a:endParaRPr>
          </a:p>
        </p:txBody>
      </p:sp>
      <p:sp>
        <p:nvSpPr>
          <p:cNvPr id="3" name="Rectangle 2"/>
          <p:cNvSpPr/>
          <p:nvPr/>
        </p:nvSpPr>
        <p:spPr>
          <a:xfrm>
            <a:off x="3936318" y="3322791"/>
            <a:ext cx="1610072" cy="570255"/>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GB"/>
          </a:p>
        </p:txBody>
      </p:sp>
      <p:sp>
        <p:nvSpPr>
          <p:cNvPr id="5" name="Rectangle 4"/>
          <p:cNvSpPr/>
          <p:nvPr/>
        </p:nvSpPr>
        <p:spPr>
          <a:xfrm>
            <a:off x="755576" y="3417149"/>
            <a:ext cx="4572000" cy="1477328"/>
          </a:xfrm>
          <a:prstGeom prst="rect">
            <a:avLst/>
          </a:prstGeom>
        </p:spPr>
        <p:txBody>
          <a:bodyPr>
            <a:spAutoFit/>
          </a:bodyPr>
          <a:lstStyle/>
          <a:p>
            <a:r>
              <a:rPr lang="en-GB" dirty="0">
                <a:solidFill>
                  <a:srgbClr val="002060"/>
                </a:solidFill>
              </a:rPr>
              <a:t>Module delivery</a:t>
            </a:r>
          </a:p>
          <a:p>
            <a:endParaRPr lang="en-GB" dirty="0" smtClean="0">
              <a:solidFill>
                <a:srgbClr val="002060"/>
              </a:solidFill>
            </a:endParaRPr>
          </a:p>
          <a:p>
            <a:endParaRPr lang="en-GB" dirty="0">
              <a:solidFill>
                <a:srgbClr val="002060"/>
              </a:solidFill>
            </a:endParaRPr>
          </a:p>
          <a:p>
            <a:endParaRPr lang="en-GB" dirty="0" smtClean="0">
              <a:solidFill>
                <a:srgbClr val="002060"/>
              </a:solidFill>
            </a:endParaRPr>
          </a:p>
          <a:p>
            <a:r>
              <a:rPr lang="en-GB" dirty="0" smtClean="0">
                <a:solidFill>
                  <a:srgbClr val="002060"/>
                </a:solidFill>
              </a:rPr>
              <a:t>Assessment </a:t>
            </a:r>
            <a:r>
              <a:rPr lang="en-GB" dirty="0">
                <a:solidFill>
                  <a:srgbClr val="002060"/>
                </a:solidFill>
              </a:rPr>
              <a:t>frameworks</a:t>
            </a:r>
          </a:p>
        </p:txBody>
      </p:sp>
      <p:sp>
        <p:nvSpPr>
          <p:cNvPr id="8" name="Rectangle 7"/>
          <p:cNvSpPr/>
          <p:nvPr/>
        </p:nvSpPr>
        <p:spPr>
          <a:xfrm>
            <a:off x="3936318" y="2857906"/>
            <a:ext cx="4572000" cy="923330"/>
          </a:xfrm>
          <a:prstGeom prst="rect">
            <a:avLst/>
          </a:prstGeom>
        </p:spPr>
        <p:txBody>
          <a:bodyPr>
            <a:spAutoFit/>
          </a:bodyPr>
          <a:lstStyle/>
          <a:p>
            <a:r>
              <a:rPr lang="en-GB" dirty="0" smtClean="0">
                <a:solidFill>
                  <a:srgbClr val="002060"/>
                </a:solidFill>
              </a:rPr>
              <a:t>Engagement 	            Satisfaction</a:t>
            </a:r>
            <a:endParaRPr lang="en-GB" dirty="0">
              <a:solidFill>
                <a:srgbClr val="002060"/>
              </a:solidFill>
            </a:endParaRPr>
          </a:p>
          <a:p>
            <a:pPr marL="342900" indent="-342900">
              <a:buFont typeface="Arial" panose="020B0604020202020204" pitchFamily="34" charset="0"/>
              <a:buChar char="•"/>
            </a:pPr>
            <a:endParaRPr lang="en-GB" dirty="0" smtClean="0">
              <a:solidFill>
                <a:srgbClr val="002060"/>
              </a:solidFill>
            </a:endParaRPr>
          </a:p>
          <a:p>
            <a:pPr marL="342900" indent="-342900">
              <a:buFont typeface="Arial" panose="020B0604020202020204" pitchFamily="34" charset="0"/>
              <a:buChar char="•"/>
            </a:pPr>
            <a:endParaRPr lang="en-GB" dirty="0">
              <a:solidFill>
                <a:srgbClr val="002060"/>
              </a:solidFill>
            </a:endParaRPr>
          </a:p>
        </p:txBody>
      </p:sp>
      <p:sp>
        <p:nvSpPr>
          <p:cNvPr id="9" name="Rectangle 8"/>
          <p:cNvSpPr/>
          <p:nvPr/>
        </p:nvSpPr>
        <p:spPr>
          <a:xfrm>
            <a:off x="3936318" y="4358546"/>
            <a:ext cx="1610072" cy="570255"/>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GB"/>
          </a:p>
        </p:txBody>
      </p:sp>
      <p:sp>
        <p:nvSpPr>
          <p:cNvPr id="10" name="Rectangle 9"/>
          <p:cNvSpPr/>
          <p:nvPr/>
        </p:nvSpPr>
        <p:spPr>
          <a:xfrm>
            <a:off x="6444208" y="3322790"/>
            <a:ext cx="1610072" cy="570255"/>
          </a:xfrm>
          <a:prstGeom prst="rect">
            <a:avLst/>
          </a:prstGeom>
          <a:solidFill>
            <a:srgbClr val="FF0000"/>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GB"/>
          </a:p>
        </p:txBody>
      </p:sp>
      <p:sp>
        <p:nvSpPr>
          <p:cNvPr id="11" name="Rectangle 10"/>
          <p:cNvSpPr/>
          <p:nvPr/>
        </p:nvSpPr>
        <p:spPr>
          <a:xfrm>
            <a:off x="6444208" y="4358545"/>
            <a:ext cx="1610072" cy="570255"/>
          </a:xfrm>
          <a:prstGeom prst="rect">
            <a:avLst/>
          </a:prstGeom>
          <a:solidFill>
            <a:srgbClr val="FF0000"/>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GB"/>
          </a:p>
        </p:txBody>
      </p:sp>
      <p:sp>
        <p:nvSpPr>
          <p:cNvPr id="6" name="TextBox 5"/>
          <p:cNvSpPr txBox="1"/>
          <p:nvPr/>
        </p:nvSpPr>
        <p:spPr>
          <a:xfrm>
            <a:off x="4057278" y="3423251"/>
            <a:ext cx="1368152" cy="369332"/>
          </a:xfrm>
          <a:prstGeom prst="rect">
            <a:avLst/>
          </a:prstGeom>
          <a:noFill/>
        </p:spPr>
        <p:txBody>
          <a:bodyPr wrap="square" rtlCol="0">
            <a:spAutoFit/>
          </a:bodyPr>
          <a:lstStyle/>
          <a:p>
            <a:r>
              <a:rPr lang="en-GB" b="1" dirty="0" smtClean="0"/>
              <a:t>Group 1</a:t>
            </a:r>
            <a:endParaRPr lang="en-GB" b="1" dirty="0"/>
          </a:p>
        </p:txBody>
      </p:sp>
      <p:sp>
        <p:nvSpPr>
          <p:cNvPr id="14" name="TextBox 13"/>
          <p:cNvSpPr txBox="1"/>
          <p:nvPr/>
        </p:nvSpPr>
        <p:spPr>
          <a:xfrm>
            <a:off x="4057278" y="4459007"/>
            <a:ext cx="1368152" cy="369332"/>
          </a:xfrm>
          <a:prstGeom prst="rect">
            <a:avLst/>
          </a:prstGeom>
          <a:noFill/>
        </p:spPr>
        <p:txBody>
          <a:bodyPr wrap="square" rtlCol="0">
            <a:spAutoFit/>
          </a:bodyPr>
          <a:lstStyle/>
          <a:p>
            <a:r>
              <a:rPr lang="en-GB" b="1" dirty="0" smtClean="0"/>
              <a:t>Group 2</a:t>
            </a:r>
            <a:endParaRPr lang="en-GB" b="1" dirty="0"/>
          </a:p>
        </p:txBody>
      </p:sp>
      <p:sp>
        <p:nvSpPr>
          <p:cNvPr id="15" name="TextBox 14"/>
          <p:cNvSpPr txBox="1"/>
          <p:nvPr/>
        </p:nvSpPr>
        <p:spPr>
          <a:xfrm>
            <a:off x="6565168" y="3434083"/>
            <a:ext cx="1368152" cy="369332"/>
          </a:xfrm>
          <a:prstGeom prst="rect">
            <a:avLst/>
          </a:prstGeom>
          <a:noFill/>
        </p:spPr>
        <p:txBody>
          <a:bodyPr wrap="square" rtlCol="0">
            <a:spAutoFit/>
          </a:bodyPr>
          <a:lstStyle/>
          <a:p>
            <a:r>
              <a:rPr lang="en-GB" b="1" dirty="0" smtClean="0"/>
              <a:t>Group 3</a:t>
            </a:r>
            <a:endParaRPr lang="en-GB" b="1" dirty="0"/>
          </a:p>
        </p:txBody>
      </p:sp>
      <p:sp>
        <p:nvSpPr>
          <p:cNvPr id="16" name="TextBox 15"/>
          <p:cNvSpPr txBox="1"/>
          <p:nvPr/>
        </p:nvSpPr>
        <p:spPr>
          <a:xfrm>
            <a:off x="6565168" y="4469839"/>
            <a:ext cx="1368152" cy="369332"/>
          </a:xfrm>
          <a:prstGeom prst="rect">
            <a:avLst/>
          </a:prstGeom>
          <a:noFill/>
        </p:spPr>
        <p:txBody>
          <a:bodyPr wrap="square" rtlCol="0">
            <a:spAutoFit/>
          </a:bodyPr>
          <a:lstStyle/>
          <a:p>
            <a:r>
              <a:rPr lang="en-GB" b="1" dirty="0" smtClean="0"/>
              <a:t>Group 4</a:t>
            </a:r>
            <a:endParaRPr lang="en-GB" b="1" dirty="0"/>
          </a:p>
        </p:txBody>
      </p:sp>
    </p:spTree>
    <p:extLst>
      <p:ext uri="{BB962C8B-B14F-4D97-AF65-F5344CB8AC3E}">
        <p14:creationId xmlns:p14="http://schemas.microsoft.com/office/powerpoint/2010/main" val="2714972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P spid="10" grpId="0" animBg="1"/>
      <p:bldP spid="11" grpId="0" animBg="1"/>
      <p:bldP spid="6" grpId="0"/>
      <p:bldP spid="14" grpId="0"/>
      <p:bldP spid="15" grpId="0"/>
      <p:bldP spid="1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me 1"/>
          <p:cNvGraphicFramePr/>
          <p:nvPr>
            <p:extLst>
              <p:ext uri="{D42A27DB-BD31-4B8C-83A1-F6EECF244321}">
                <p14:modId xmlns:p14="http://schemas.microsoft.com/office/powerpoint/2010/main" val="2935418578"/>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le 6"/>
          <p:cNvSpPr/>
          <p:nvPr/>
        </p:nvSpPr>
        <p:spPr>
          <a:xfrm>
            <a:off x="5796136" y="1484784"/>
            <a:ext cx="3024336" cy="1512168"/>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GB" dirty="0" smtClean="0"/>
              <a:t>Funding</a:t>
            </a:r>
          </a:p>
          <a:p>
            <a:pPr algn="ctr"/>
            <a:r>
              <a:rPr lang="en-GB" dirty="0" smtClean="0"/>
              <a:t>Staff/Student ratios</a:t>
            </a:r>
          </a:p>
          <a:p>
            <a:pPr algn="ctr"/>
            <a:r>
              <a:rPr lang="en-GB" dirty="0" smtClean="0"/>
              <a:t>Quality of Teaching Staff</a:t>
            </a:r>
          </a:p>
          <a:p>
            <a:pPr algn="ctr"/>
            <a:r>
              <a:rPr lang="en-GB" dirty="0" smtClean="0"/>
              <a:t>Quality of Students</a:t>
            </a:r>
            <a:endParaRPr lang="en-GB" dirty="0"/>
          </a:p>
        </p:txBody>
      </p:sp>
      <p:sp>
        <p:nvSpPr>
          <p:cNvPr id="8" name="Rectangle 7"/>
          <p:cNvSpPr/>
          <p:nvPr/>
        </p:nvSpPr>
        <p:spPr>
          <a:xfrm>
            <a:off x="251520" y="1268760"/>
            <a:ext cx="3096344" cy="432048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marL="285750" indent="-285750">
              <a:buFont typeface="Arial" panose="020B0604020202020204" pitchFamily="34" charset="0"/>
              <a:buChar char="•"/>
            </a:pPr>
            <a:r>
              <a:rPr lang="en-US" i="1" dirty="0" smtClean="0"/>
              <a:t>Class size</a:t>
            </a:r>
          </a:p>
          <a:p>
            <a:pPr marL="285750" indent="-285750">
              <a:buFont typeface="Arial" panose="020B0604020202020204" pitchFamily="34" charset="0"/>
              <a:buChar char="•"/>
            </a:pPr>
            <a:r>
              <a:rPr lang="en-US" i="1" dirty="0" smtClean="0"/>
              <a:t>Class contact hours</a:t>
            </a:r>
          </a:p>
          <a:p>
            <a:pPr marL="285750" indent="-285750">
              <a:buFont typeface="Arial" panose="020B0604020202020204" pitchFamily="34" charset="0"/>
              <a:buChar char="•"/>
            </a:pPr>
            <a:r>
              <a:rPr lang="en-US" i="1" dirty="0" smtClean="0"/>
              <a:t>Independent study hours quality of teaching</a:t>
            </a:r>
          </a:p>
          <a:p>
            <a:pPr marL="285750" indent="-285750">
              <a:buFont typeface="Arial" panose="020B0604020202020204" pitchFamily="34" charset="0"/>
              <a:buChar char="•"/>
            </a:pPr>
            <a:r>
              <a:rPr lang="en-US" i="1" dirty="0" smtClean="0"/>
              <a:t>Effects of research </a:t>
            </a:r>
            <a:r>
              <a:rPr lang="en-US" i="1" dirty="0" err="1" smtClean="0"/>
              <a:t>env’t</a:t>
            </a:r>
            <a:endParaRPr lang="en-US" i="1" dirty="0" smtClean="0"/>
          </a:p>
          <a:p>
            <a:pPr marL="285750" indent="-285750">
              <a:buFont typeface="Arial" panose="020B0604020202020204" pitchFamily="34" charset="0"/>
              <a:buChar char="•"/>
            </a:pPr>
            <a:r>
              <a:rPr lang="en-US" i="1" dirty="0" smtClean="0"/>
              <a:t>Intellectual challenge  student engagement</a:t>
            </a:r>
          </a:p>
          <a:p>
            <a:pPr marL="285750" indent="-285750">
              <a:buFont typeface="Arial" panose="020B0604020202020204" pitchFamily="34" charset="0"/>
              <a:buChar char="•"/>
            </a:pPr>
            <a:r>
              <a:rPr lang="en-US" i="1" dirty="0" smtClean="0"/>
              <a:t>Formative assessment feedback</a:t>
            </a:r>
          </a:p>
          <a:p>
            <a:pPr marL="285750" indent="-285750">
              <a:buFont typeface="Arial" panose="020B0604020202020204" pitchFamily="34" charset="0"/>
              <a:buChar char="•"/>
            </a:pPr>
            <a:r>
              <a:rPr lang="en-US" i="1" dirty="0" smtClean="0"/>
              <a:t>Reputation</a:t>
            </a:r>
          </a:p>
          <a:p>
            <a:pPr marL="285750" indent="-285750">
              <a:buFont typeface="Arial" panose="020B0604020202020204" pitchFamily="34" charset="0"/>
              <a:buChar char="•"/>
            </a:pPr>
            <a:r>
              <a:rPr lang="en-US" i="1" dirty="0" smtClean="0"/>
              <a:t>Peer quality ratings  quality enhancement processes</a:t>
            </a:r>
            <a:endParaRPr lang="en-GB" dirty="0"/>
          </a:p>
        </p:txBody>
      </p:sp>
      <p:sp>
        <p:nvSpPr>
          <p:cNvPr id="9" name="Rectangle 8"/>
          <p:cNvSpPr/>
          <p:nvPr/>
        </p:nvSpPr>
        <p:spPr>
          <a:xfrm>
            <a:off x="5796136" y="3880320"/>
            <a:ext cx="3096344" cy="16288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marL="285750" indent="-285750">
              <a:buFont typeface="Arial" panose="020B0604020202020204" pitchFamily="34" charset="0"/>
              <a:buChar char="•"/>
            </a:pPr>
            <a:r>
              <a:rPr lang="en-US" i="1" dirty="0" smtClean="0"/>
              <a:t>Student performance</a:t>
            </a:r>
          </a:p>
          <a:p>
            <a:pPr marL="285750" indent="-285750">
              <a:buFont typeface="Arial" panose="020B0604020202020204" pitchFamily="34" charset="0"/>
              <a:buChar char="•"/>
            </a:pPr>
            <a:r>
              <a:rPr lang="en-US" i="1" dirty="0" smtClean="0"/>
              <a:t>Degree classifications</a:t>
            </a:r>
          </a:p>
          <a:p>
            <a:pPr marL="285750" indent="-285750">
              <a:buFont typeface="Arial" panose="020B0604020202020204" pitchFamily="34" charset="0"/>
              <a:buChar char="•"/>
            </a:pPr>
            <a:r>
              <a:rPr lang="en-US" i="1" dirty="0" smtClean="0"/>
              <a:t>Employability</a:t>
            </a:r>
          </a:p>
          <a:p>
            <a:pPr marL="285750" indent="-285750">
              <a:buFont typeface="Arial" panose="020B0604020202020204" pitchFamily="34" charset="0"/>
              <a:buChar char="•"/>
            </a:pPr>
            <a:r>
              <a:rPr lang="en-US" i="1" dirty="0" smtClean="0"/>
              <a:t>Graduate destinations</a:t>
            </a:r>
          </a:p>
          <a:p>
            <a:pPr marL="285750" indent="-285750">
              <a:buFont typeface="Arial" panose="020B0604020202020204" pitchFamily="34" charset="0"/>
              <a:buChar char="•"/>
            </a:pPr>
            <a:endParaRPr lang="en-GB" dirty="0"/>
          </a:p>
        </p:txBody>
      </p:sp>
      <p:sp>
        <p:nvSpPr>
          <p:cNvPr id="10" name="ZoneTexte 9"/>
          <p:cNvSpPr txBox="1"/>
          <p:nvPr/>
        </p:nvSpPr>
        <p:spPr>
          <a:xfrm>
            <a:off x="7236296" y="6228020"/>
            <a:ext cx="1728192" cy="369332"/>
          </a:xfrm>
          <a:prstGeom prst="rect">
            <a:avLst/>
          </a:prstGeom>
          <a:noFill/>
        </p:spPr>
        <p:txBody>
          <a:bodyPr wrap="square" rtlCol="0">
            <a:spAutoFit/>
          </a:bodyPr>
          <a:lstStyle/>
          <a:p>
            <a:r>
              <a:rPr lang="en-GB" dirty="0" smtClean="0">
                <a:solidFill>
                  <a:schemeClr val="accent6">
                    <a:lumMod val="75000"/>
                  </a:schemeClr>
                </a:solidFill>
              </a:rPr>
              <a:t>Gibbs, 2010</a:t>
            </a:r>
            <a:endParaRPr lang="en-GB" dirty="0">
              <a:solidFill>
                <a:schemeClr val="accent6">
                  <a:lumMod val="75000"/>
                </a:schemeClr>
              </a:solidFill>
            </a:endParaRPr>
          </a:p>
        </p:txBody>
      </p:sp>
      <p:sp>
        <p:nvSpPr>
          <p:cNvPr id="11" name="Content Placeholder 2"/>
          <p:cNvSpPr>
            <a:spLocks noGrp="1"/>
          </p:cNvSpPr>
          <p:nvPr>
            <p:ph idx="1"/>
          </p:nvPr>
        </p:nvSpPr>
        <p:spPr>
          <a:xfrm>
            <a:off x="4644009" y="72008"/>
            <a:ext cx="3528392" cy="620688"/>
          </a:xfrm>
        </p:spPr>
        <p:txBody>
          <a:bodyPr>
            <a:normAutofit fontScale="92500"/>
          </a:bodyPr>
          <a:lstStyle/>
          <a:p>
            <a:pPr marL="68580" indent="0">
              <a:buNone/>
            </a:pPr>
            <a:r>
              <a:rPr lang="en-GB" sz="2000" dirty="0" smtClean="0">
                <a:solidFill>
                  <a:schemeClr val="tx1"/>
                </a:solidFill>
              </a:rPr>
              <a:t>Gibbs Dimensions of Quality</a:t>
            </a:r>
          </a:p>
        </p:txBody>
      </p:sp>
    </p:spTree>
    <p:extLst>
      <p:ext uri="{BB962C8B-B14F-4D97-AF65-F5344CB8AC3E}">
        <p14:creationId xmlns:p14="http://schemas.microsoft.com/office/powerpoint/2010/main" val="262110650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me 1"/>
          <p:cNvGraphicFramePr/>
          <p:nvPr>
            <p:extLst>
              <p:ext uri="{D42A27DB-BD31-4B8C-83A1-F6EECF244321}">
                <p14:modId xmlns:p14="http://schemas.microsoft.com/office/powerpoint/2010/main" val="2602177537"/>
              </p:ext>
            </p:extLst>
          </p:nvPr>
        </p:nvGraphicFramePr>
        <p:xfrm>
          <a:off x="1547664" y="692696"/>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ZoneTexte 9"/>
          <p:cNvSpPr txBox="1"/>
          <p:nvPr/>
        </p:nvSpPr>
        <p:spPr>
          <a:xfrm>
            <a:off x="7236296" y="6228020"/>
            <a:ext cx="1728192" cy="369332"/>
          </a:xfrm>
          <a:prstGeom prst="rect">
            <a:avLst/>
          </a:prstGeom>
          <a:noFill/>
        </p:spPr>
        <p:txBody>
          <a:bodyPr wrap="square" rtlCol="0">
            <a:spAutoFit/>
          </a:bodyPr>
          <a:lstStyle/>
          <a:p>
            <a:r>
              <a:rPr lang="en-GB" dirty="0" smtClean="0">
                <a:solidFill>
                  <a:schemeClr val="accent6">
                    <a:lumMod val="75000"/>
                  </a:schemeClr>
                </a:solidFill>
              </a:rPr>
              <a:t>Gibbs, 2010</a:t>
            </a:r>
            <a:endParaRPr lang="en-GB" dirty="0">
              <a:solidFill>
                <a:schemeClr val="accent6">
                  <a:lumMod val="75000"/>
                </a:schemeClr>
              </a:solidFill>
            </a:endParaRPr>
          </a:p>
        </p:txBody>
      </p:sp>
      <p:sp>
        <p:nvSpPr>
          <p:cNvPr id="11" name="Content Placeholder 2"/>
          <p:cNvSpPr>
            <a:spLocks noGrp="1"/>
          </p:cNvSpPr>
          <p:nvPr>
            <p:ph idx="1"/>
          </p:nvPr>
        </p:nvSpPr>
        <p:spPr>
          <a:xfrm>
            <a:off x="4644009" y="72008"/>
            <a:ext cx="3528392" cy="620688"/>
          </a:xfrm>
        </p:spPr>
        <p:txBody>
          <a:bodyPr>
            <a:normAutofit fontScale="92500"/>
          </a:bodyPr>
          <a:lstStyle/>
          <a:p>
            <a:pPr marL="68580" indent="0">
              <a:buNone/>
            </a:pPr>
            <a:r>
              <a:rPr lang="en-GB" sz="2000" dirty="0" smtClean="0">
                <a:solidFill>
                  <a:schemeClr val="tx1"/>
                </a:solidFill>
              </a:rPr>
              <a:t>Gibbs Dimensions of Quality</a:t>
            </a:r>
          </a:p>
        </p:txBody>
      </p:sp>
      <p:sp>
        <p:nvSpPr>
          <p:cNvPr id="3" name="ZoneTexte 2"/>
          <p:cNvSpPr txBox="1"/>
          <p:nvPr/>
        </p:nvSpPr>
        <p:spPr>
          <a:xfrm>
            <a:off x="3851920" y="4366794"/>
            <a:ext cx="1872208" cy="646331"/>
          </a:xfrm>
          <a:prstGeom prst="rect">
            <a:avLst/>
          </a:prstGeom>
          <a:noFill/>
        </p:spPr>
        <p:txBody>
          <a:bodyPr wrap="square" rtlCol="0">
            <a:spAutoFit/>
          </a:bodyPr>
          <a:lstStyle/>
          <a:p>
            <a:pPr algn="ctr"/>
            <a:r>
              <a:rPr lang="en-GB" b="1" dirty="0" smtClean="0">
                <a:solidFill>
                  <a:schemeClr val="accent6">
                    <a:lumMod val="75000"/>
                  </a:schemeClr>
                </a:solidFill>
              </a:rPr>
              <a:t>Educational gain</a:t>
            </a:r>
            <a:endParaRPr lang="en-GB" b="1" dirty="0">
              <a:solidFill>
                <a:schemeClr val="accent6">
                  <a:lumMod val="75000"/>
                </a:schemeClr>
              </a:solidFill>
            </a:endParaRPr>
          </a:p>
        </p:txBody>
      </p:sp>
      <p:sp>
        <p:nvSpPr>
          <p:cNvPr id="14" name="ZoneTexte 13"/>
          <p:cNvSpPr txBox="1"/>
          <p:nvPr/>
        </p:nvSpPr>
        <p:spPr>
          <a:xfrm>
            <a:off x="2555776" y="4221088"/>
            <a:ext cx="4968552" cy="646331"/>
          </a:xfrm>
          <a:prstGeom prst="rect">
            <a:avLst/>
          </a:prstGeom>
          <a:noFill/>
        </p:spPr>
        <p:txBody>
          <a:bodyPr wrap="square" rtlCol="0">
            <a:spAutoFit/>
          </a:bodyPr>
          <a:lstStyle/>
          <a:p>
            <a:r>
              <a:rPr lang="en-GB" b="1" dirty="0" smtClean="0">
                <a:solidFill>
                  <a:schemeClr val="accent1">
                    <a:lumMod val="50000"/>
                  </a:schemeClr>
                </a:solidFill>
              </a:rPr>
              <a:t>Pedagogical practices that engender student engagement</a:t>
            </a:r>
            <a:endParaRPr lang="en-GB" b="1" dirty="0">
              <a:solidFill>
                <a:schemeClr val="accent1">
                  <a:lumMod val="50000"/>
                </a:schemeClr>
              </a:solidFill>
            </a:endParaRPr>
          </a:p>
        </p:txBody>
      </p:sp>
    </p:spTree>
    <p:extLst>
      <p:ext uri="{BB962C8B-B14F-4D97-AF65-F5344CB8AC3E}">
        <p14:creationId xmlns:p14="http://schemas.microsoft.com/office/powerpoint/2010/main" val="3188830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grpId="0" nodeType="clickEffect">
                                  <p:stCondLst>
                                    <p:cond delay="0"/>
                                  </p:stCondLst>
                                  <p:childTnLst>
                                    <p:animMotion origin="layout" path="M 0 0 L 0 -0.25 E" pathEditMode="relative" ptsTypes="">
                                      <p:cBhvr>
                                        <p:cTn id="6" dur="2000" fill="hold"/>
                                        <p:tgtEl>
                                          <p:spTgt spid="3"/>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p:cNvSpPr>
            <a:spLocks noGrp="1"/>
          </p:cNvSpPr>
          <p:nvPr>
            <p:ph idx="1"/>
          </p:nvPr>
        </p:nvSpPr>
        <p:spPr>
          <a:xfrm>
            <a:off x="4644009" y="72008"/>
            <a:ext cx="3528392" cy="620688"/>
          </a:xfrm>
        </p:spPr>
        <p:txBody>
          <a:bodyPr>
            <a:normAutofit/>
          </a:bodyPr>
          <a:lstStyle/>
          <a:p>
            <a:pPr marL="68580" indent="0">
              <a:buNone/>
            </a:pPr>
            <a:r>
              <a:rPr lang="en-GB" sz="2100" dirty="0">
                <a:solidFill>
                  <a:schemeClr val="tx1"/>
                </a:solidFill>
              </a:rPr>
              <a:t>Take home </a:t>
            </a:r>
            <a:r>
              <a:rPr lang="en-GB" sz="2100" dirty="0" smtClean="0">
                <a:solidFill>
                  <a:schemeClr val="tx1"/>
                </a:solidFill>
              </a:rPr>
              <a:t>message</a:t>
            </a:r>
            <a:endParaRPr lang="en-GB" sz="2100" dirty="0">
              <a:solidFill>
                <a:schemeClr val="tx1"/>
              </a:solidFill>
            </a:endParaRPr>
          </a:p>
        </p:txBody>
      </p:sp>
      <p:sp>
        <p:nvSpPr>
          <p:cNvPr id="2" name="TextBox 1"/>
          <p:cNvSpPr txBox="1"/>
          <p:nvPr/>
        </p:nvSpPr>
        <p:spPr>
          <a:xfrm>
            <a:off x="827584" y="1052736"/>
            <a:ext cx="6984776" cy="923330"/>
          </a:xfrm>
          <a:prstGeom prst="rect">
            <a:avLst/>
          </a:prstGeom>
          <a:noFill/>
        </p:spPr>
        <p:txBody>
          <a:bodyPr wrap="square" rtlCol="0">
            <a:spAutoFit/>
          </a:bodyPr>
          <a:lstStyle/>
          <a:p>
            <a:r>
              <a:rPr lang="en-GB" b="1" dirty="0" smtClean="0">
                <a:solidFill>
                  <a:schemeClr val="accent3">
                    <a:lumMod val="75000"/>
                  </a:schemeClr>
                </a:solidFill>
              </a:rPr>
              <a:t>Take home message</a:t>
            </a:r>
          </a:p>
          <a:p>
            <a:endParaRPr lang="en-GB" b="1" dirty="0">
              <a:solidFill>
                <a:schemeClr val="accent3">
                  <a:lumMod val="75000"/>
                </a:schemeClr>
              </a:solidFill>
            </a:endParaRPr>
          </a:p>
          <a:p>
            <a:endParaRPr lang="en-GB" b="1" dirty="0">
              <a:solidFill>
                <a:schemeClr val="accent3">
                  <a:lumMod val="75000"/>
                </a:schemeClr>
              </a:solidFill>
            </a:endParaRPr>
          </a:p>
        </p:txBody>
      </p:sp>
      <p:sp>
        <p:nvSpPr>
          <p:cNvPr id="5" name="TextBox 4"/>
          <p:cNvSpPr txBox="1"/>
          <p:nvPr/>
        </p:nvSpPr>
        <p:spPr>
          <a:xfrm>
            <a:off x="827584" y="1518817"/>
            <a:ext cx="7725419" cy="3170099"/>
          </a:xfrm>
          <a:prstGeom prst="rect">
            <a:avLst/>
          </a:prstGeom>
          <a:noFill/>
        </p:spPr>
        <p:txBody>
          <a:bodyPr wrap="square" rtlCol="0">
            <a:spAutoFit/>
          </a:bodyPr>
          <a:lstStyle/>
          <a:p>
            <a:r>
              <a:rPr lang="en-GB" sz="2000" dirty="0" smtClean="0">
                <a:solidFill>
                  <a:schemeClr val="accent1">
                    <a:lumMod val="50000"/>
                  </a:schemeClr>
                </a:solidFill>
              </a:rPr>
              <a:t>Currently there are two different approaches for measuring student experience:</a:t>
            </a:r>
          </a:p>
          <a:p>
            <a:endParaRPr lang="en-GB" sz="2000" dirty="0" smtClean="0">
              <a:solidFill>
                <a:schemeClr val="accent1">
                  <a:lumMod val="50000"/>
                </a:schemeClr>
              </a:solidFill>
            </a:endParaRPr>
          </a:p>
          <a:p>
            <a:endParaRPr lang="en-GB" sz="2000" dirty="0">
              <a:solidFill>
                <a:schemeClr val="accent1">
                  <a:lumMod val="50000"/>
                </a:schemeClr>
              </a:solidFill>
            </a:endParaRPr>
          </a:p>
          <a:p>
            <a:pPr marL="800100" lvl="1" indent="-342900">
              <a:buClr>
                <a:schemeClr val="accent4">
                  <a:lumMod val="75000"/>
                </a:schemeClr>
              </a:buClr>
              <a:buFont typeface="Wingdings" panose="05000000000000000000" pitchFamily="2" charset="2"/>
              <a:buChar char="v"/>
            </a:pPr>
            <a:r>
              <a:rPr lang="en-GB" sz="2000" dirty="0" smtClean="0">
                <a:solidFill>
                  <a:schemeClr val="accent1">
                    <a:lumMod val="50000"/>
                  </a:schemeClr>
                </a:solidFill>
              </a:rPr>
              <a:t>Engagement</a:t>
            </a:r>
          </a:p>
          <a:p>
            <a:pPr marL="800100" lvl="1" indent="-342900">
              <a:buClr>
                <a:schemeClr val="accent4">
                  <a:lumMod val="75000"/>
                </a:schemeClr>
              </a:buClr>
              <a:buFont typeface="Wingdings" panose="05000000000000000000" pitchFamily="2" charset="2"/>
              <a:buChar char="v"/>
            </a:pPr>
            <a:r>
              <a:rPr lang="en-GB" sz="2000" dirty="0" smtClean="0">
                <a:solidFill>
                  <a:schemeClr val="accent1">
                    <a:lumMod val="50000"/>
                  </a:schemeClr>
                </a:solidFill>
              </a:rPr>
              <a:t>Satisfaction</a:t>
            </a:r>
          </a:p>
          <a:p>
            <a:pPr marL="285750" indent="-285750">
              <a:buFont typeface="Arial" panose="020B0604020202020204" pitchFamily="34" charset="0"/>
              <a:buChar char="•"/>
            </a:pPr>
            <a:endParaRPr lang="en-GB" sz="2000" dirty="0" smtClean="0">
              <a:solidFill>
                <a:schemeClr val="accent1">
                  <a:lumMod val="50000"/>
                </a:schemeClr>
              </a:solidFill>
            </a:endParaRPr>
          </a:p>
          <a:p>
            <a:pPr marL="285750" indent="-285750">
              <a:buFont typeface="Arial" panose="020B0604020202020204" pitchFamily="34" charset="0"/>
              <a:buChar char="•"/>
            </a:pPr>
            <a:endParaRPr lang="en-GB" sz="2000" dirty="0">
              <a:solidFill>
                <a:schemeClr val="accent1">
                  <a:lumMod val="50000"/>
                </a:schemeClr>
              </a:solidFill>
            </a:endParaRPr>
          </a:p>
          <a:p>
            <a:r>
              <a:rPr lang="en-GB" sz="2000" dirty="0" smtClean="0">
                <a:solidFill>
                  <a:schemeClr val="accent1">
                    <a:lumMod val="50000"/>
                  </a:schemeClr>
                </a:solidFill>
              </a:rPr>
              <a:t>These measures will have implications on our daily practice</a:t>
            </a:r>
          </a:p>
          <a:p>
            <a:endParaRPr lang="en-GB" sz="2000" dirty="0">
              <a:solidFill>
                <a:schemeClr val="accent1">
                  <a:lumMod val="50000"/>
                </a:schemeClr>
              </a:solidFill>
            </a:endParaRPr>
          </a:p>
        </p:txBody>
      </p:sp>
      <p:sp>
        <p:nvSpPr>
          <p:cNvPr id="6" name="TextBox 5"/>
          <p:cNvSpPr txBox="1"/>
          <p:nvPr/>
        </p:nvSpPr>
        <p:spPr>
          <a:xfrm>
            <a:off x="4823520" y="2783859"/>
            <a:ext cx="4320480" cy="646331"/>
          </a:xfrm>
          <a:prstGeom prst="rect">
            <a:avLst/>
          </a:prstGeom>
          <a:noFill/>
        </p:spPr>
        <p:txBody>
          <a:bodyPr wrap="square" rtlCol="0">
            <a:spAutoFit/>
          </a:bodyPr>
          <a:lstStyle/>
          <a:p>
            <a:r>
              <a:rPr lang="en-GB" dirty="0">
                <a:solidFill>
                  <a:srgbClr val="FF6600"/>
                </a:solidFill>
              </a:rPr>
              <a:t>Neither of which are satisfactory!</a:t>
            </a:r>
          </a:p>
          <a:p>
            <a:endParaRPr lang="en-GB" dirty="0">
              <a:solidFill>
                <a:srgbClr val="FF6600"/>
              </a:solidFill>
            </a:endParaRPr>
          </a:p>
        </p:txBody>
      </p:sp>
      <p:sp>
        <p:nvSpPr>
          <p:cNvPr id="8" name="TextBox 7"/>
          <p:cNvSpPr txBox="1"/>
          <p:nvPr/>
        </p:nvSpPr>
        <p:spPr>
          <a:xfrm>
            <a:off x="6000303" y="4869160"/>
            <a:ext cx="4320480" cy="646331"/>
          </a:xfrm>
          <a:prstGeom prst="rect">
            <a:avLst/>
          </a:prstGeom>
          <a:noFill/>
        </p:spPr>
        <p:txBody>
          <a:bodyPr wrap="square" rtlCol="0">
            <a:spAutoFit/>
          </a:bodyPr>
          <a:lstStyle/>
          <a:p>
            <a:r>
              <a:rPr lang="en-GB" b="1" dirty="0" smtClean="0">
                <a:solidFill>
                  <a:schemeClr val="accent4"/>
                </a:solidFill>
              </a:rPr>
              <a:t>The debate is open!</a:t>
            </a:r>
            <a:endParaRPr lang="en-GB" b="1" dirty="0">
              <a:solidFill>
                <a:schemeClr val="accent4"/>
              </a:solidFill>
            </a:endParaRPr>
          </a:p>
          <a:p>
            <a:endParaRPr lang="en-GB" b="1" dirty="0">
              <a:solidFill>
                <a:schemeClr val="accent4"/>
              </a:solidFill>
            </a:endParaRPr>
          </a:p>
        </p:txBody>
      </p:sp>
      <p:sp>
        <p:nvSpPr>
          <p:cNvPr id="3" name="Rectangle 2"/>
          <p:cNvSpPr/>
          <p:nvPr/>
        </p:nvSpPr>
        <p:spPr>
          <a:xfrm>
            <a:off x="1140830" y="5661248"/>
            <a:ext cx="7365379" cy="646331"/>
          </a:xfrm>
          <a:prstGeom prst="rect">
            <a:avLst/>
          </a:prstGeom>
        </p:spPr>
        <p:txBody>
          <a:bodyPr wrap="square">
            <a:spAutoFit/>
          </a:bodyPr>
          <a:lstStyle/>
          <a:p>
            <a:pPr algn="r"/>
            <a:r>
              <a:rPr lang="en-GB" dirty="0">
                <a:solidFill>
                  <a:schemeClr val="accent3">
                    <a:lumMod val="75000"/>
                  </a:schemeClr>
                </a:solidFill>
              </a:rPr>
              <a:t>The Brookes Student Engagement Survey is ready to go</a:t>
            </a:r>
            <a:r>
              <a:rPr lang="en-GB" dirty="0" smtClean="0">
                <a:solidFill>
                  <a:schemeClr val="accent3">
                    <a:lumMod val="75000"/>
                  </a:schemeClr>
                </a:solidFill>
              </a:rPr>
              <a:t>…</a:t>
            </a:r>
          </a:p>
          <a:p>
            <a:pPr algn="r"/>
            <a:r>
              <a:rPr lang="en-GB" dirty="0" smtClean="0">
                <a:solidFill>
                  <a:schemeClr val="accent3">
                    <a:lumMod val="75000"/>
                  </a:schemeClr>
                </a:solidFill>
              </a:rPr>
              <a:t> </a:t>
            </a:r>
            <a:r>
              <a:rPr lang="en-GB" dirty="0">
                <a:solidFill>
                  <a:schemeClr val="accent3">
                    <a:lumMod val="75000"/>
                  </a:schemeClr>
                </a:solidFill>
              </a:rPr>
              <a:t>from March 17</a:t>
            </a:r>
            <a:r>
              <a:rPr lang="en-GB" baseline="30000" dirty="0">
                <a:solidFill>
                  <a:schemeClr val="accent3">
                    <a:lumMod val="75000"/>
                  </a:schemeClr>
                </a:solidFill>
              </a:rPr>
              <a:t>th </a:t>
            </a:r>
            <a:r>
              <a:rPr lang="en-GB" dirty="0">
                <a:solidFill>
                  <a:schemeClr val="accent3">
                    <a:lumMod val="75000"/>
                  </a:schemeClr>
                </a:solidFill>
              </a:rPr>
              <a:t> to April </a:t>
            </a:r>
            <a:r>
              <a:rPr lang="en-GB" dirty="0" smtClean="0">
                <a:solidFill>
                  <a:schemeClr val="accent3">
                    <a:lumMod val="75000"/>
                  </a:schemeClr>
                </a:solidFill>
              </a:rPr>
              <a:t>4</a:t>
            </a:r>
            <a:r>
              <a:rPr lang="en-GB" baseline="30000" dirty="0" smtClean="0">
                <a:solidFill>
                  <a:schemeClr val="accent3">
                    <a:lumMod val="75000"/>
                  </a:schemeClr>
                </a:solidFill>
              </a:rPr>
              <a:t>th</a:t>
            </a:r>
            <a:endParaRPr lang="en-GB" dirty="0">
              <a:solidFill>
                <a:schemeClr val="accent3">
                  <a:lumMod val="75000"/>
                </a:schemeClr>
              </a:solidFill>
            </a:endParaRPr>
          </a:p>
        </p:txBody>
      </p:sp>
    </p:spTree>
    <p:extLst>
      <p:ext uri="{BB962C8B-B14F-4D97-AF65-F5344CB8AC3E}">
        <p14:creationId xmlns:p14="http://schemas.microsoft.com/office/powerpoint/2010/main" val="1995530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392854"/>
            <a:ext cx="8208912" cy="1143000"/>
          </a:xfrm>
        </p:spPr>
        <p:txBody>
          <a:bodyPr>
            <a:normAutofit/>
          </a:bodyPr>
          <a:lstStyle/>
          <a:p>
            <a:r>
              <a:rPr lang="en-GB" dirty="0" smtClean="0"/>
              <a:t>Engagement 	vs 	Satisfaction</a:t>
            </a:r>
            <a:endParaRPr lang="en-GB" dirty="0"/>
          </a:p>
        </p:txBody>
      </p:sp>
      <p:pic>
        <p:nvPicPr>
          <p:cNvPr id="8194" name="Picture 2" descr="http://divadeesdiscussions.files.wordpress.com/2012/11/15975785-american-election-campaign-fight-as-republican-versus-democrat-as-two-boxing-gloves-with-the-elephan.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50000"/>
          <a:stretch/>
        </p:blipFill>
        <p:spPr bwMode="auto">
          <a:xfrm>
            <a:off x="2553750" y="2852936"/>
            <a:ext cx="1905000" cy="269557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7" name="Picture 2" descr="http://divadeesdiscussions.files.wordpress.com/2012/11/15975785-american-election-campaign-fight-as-republican-versus-democrat-as-two-boxing-gloves-with-the-elephan.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9778"/>
          <a:stretch/>
        </p:blipFill>
        <p:spPr bwMode="auto">
          <a:xfrm>
            <a:off x="4458750" y="2852936"/>
            <a:ext cx="1913450" cy="269557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p:txBody>
          <a:bodyPr/>
          <a:lstStyle/>
          <a:p>
            <a:endParaRPr lang="en-GB"/>
          </a:p>
        </p:txBody>
      </p:sp>
      <p:sp>
        <p:nvSpPr>
          <p:cNvPr id="8" name="Content Placeholder 2"/>
          <p:cNvSpPr txBox="1">
            <a:spLocks/>
          </p:cNvSpPr>
          <p:nvPr/>
        </p:nvSpPr>
        <p:spPr>
          <a:xfrm>
            <a:off x="4644009" y="72008"/>
            <a:ext cx="3528392" cy="620688"/>
          </a:xfrm>
          <a:prstGeom prst="rect">
            <a:avLst/>
          </a:prstGeom>
        </p:spPr>
        <p:txBody>
          <a:bodyPr vert="horz" lIns="91440" tIns="45720" rIns="91440" bIns="45720" rtlCol="0">
            <a:normAutofit/>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68580" indent="0" algn="ctr">
              <a:buFont typeface="Wingdings 2" pitchFamily="18" charset="2"/>
              <a:buNone/>
            </a:pPr>
            <a:r>
              <a:rPr lang="en-GB" sz="2000" smtClean="0">
                <a:solidFill>
                  <a:schemeClr val="tx1"/>
                </a:solidFill>
              </a:rPr>
              <a:t>Introduction</a:t>
            </a:r>
            <a:endParaRPr lang="en-GB" sz="2000" dirty="0" smtClean="0">
              <a:solidFill>
                <a:schemeClr val="tx1"/>
              </a:solidFill>
            </a:endParaRPr>
          </a:p>
        </p:txBody>
      </p:sp>
    </p:spTree>
    <p:extLst>
      <p:ext uri="{BB962C8B-B14F-4D97-AF65-F5344CB8AC3E}">
        <p14:creationId xmlns:p14="http://schemas.microsoft.com/office/powerpoint/2010/main" val="2210589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 calcmode="lin" valueType="num">
                                      <p:cBhvr additive="base">
                                        <p:cTn id="7" dur="500" fill="hold"/>
                                        <p:tgtEl>
                                          <p:spTgt spid="8194"/>
                                        </p:tgtEl>
                                        <p:attrNameLst>
                                          <p:attrName>ppt_x</p:attrName>
                                        </p:attrNameLst>
                                      </p:cBhvr>
                                      <p:tavLst>
                                        <p:tav tm="0">
                                          <p:val>
                                            <p:strVal val="0-#ppt_w/2"/>
                                          </p:val>
                                        </p:tav>
                                        <p:tav tm="100000">
                                          <p:val>
                                            <p:strVal val="#ppt_x"/>
                                          </p:val>
                                        </p:tav>
                                      </p:tavLst>
                                    </p:anim>
                                    <p:anim calcmode="lin" valueType="num">
                                      <p:cBhvr additive="base">
                                        <p:cTn id="8" dur="500" fill="hold"/>
                                        <p:tgtEl>
                                          <p:spTgt spid="8194"/>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8151" y="1390546"/>
            <a:ext cx="8208912" cy="1143000"/>
          </a:xfrm>
        </p:spPr>
        <p:txBody>
          <a:bodyPr>
            <a:normAutofit/>
          </a:bodyPr>
          <a:lstStyle/>
          <a:p>
            <a:r>
              <a:rPr lang="en-GB" dirty="0" smtClean="0"/>
              <a:t>Engagement 	vs 	Satisfaction</a:t>
            </a:r>
            <a:endParaRPr lang="en-GB" dirty="0"/>
          </a:p>
        </p:txBody>
      </p:sp>
      <p:sp>
        <p:nvSpPr>
          <p:cNvPr id="6" name="Rectangle 5"/>
          <p:cNvSpPr/>
          <p:nvPr/>
        </p:nvSpPr>
        <p:spPr>
          <a:xfrm>
            <a:off x="971600" y="2348880"/>
            <a:ext cx="1994457" cy="369332"/>
          </a:xfrm>
          <a:prstGeom prst="rect">
            <a:avLst/>
          </a:prstGeom>
        </p:spPr>
        <p:txBody>
          <a:bodyPr wrap="none">
            <a:spAutoFit/>
          </a:bodyPr>
          <a:lstStyle/>
          <a:p>
            <a:r>
              <a:rPr lang="en-GB" dirty="0"/>
              <a:t>US and Canada</a:t>
            </a:r>
          </a:p>
        </p:txBody>
      </p:sp>
      <p:pic>
        <p:nvPicPr>
          <p:cNvPr id="8194" name="Picture 2" descr="http://divadeesdiscussions.files.wordpress.com/2012/11/15975785-american-election-campaign-fight-as-republican-versus-democrat-as-two-boxing-gloves-with-the-elephan.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50000"/>
          <a:stretch/>
        </p:blipFill>
        <p:spPr bwMode="auto">
          <a:xfrm>
            <a:off x="2957607" y="2852936"/>
            <a:ext cx="1905000" cy="269557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7" name="Picture 2" descr="http://divadeesdiscussions.files.wordpress.com/2012/11/15975785-american-election-campaign-fight-as-republican-versus-democrat-as-two-boxing-gloves-with-the-elephan.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9778"/>
          <a:stretch/>
        </p:blipFill>
        <p:spPr bwMode="auto">
          <a:xfrm>
            <a:off x="4862607" y="2852936"/>
            <a:ext cx="1913450" cy="269557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ZoneTexte 2"/>
          <p:cNvSpPr txBox="1"/>
          <p:nvPr/>
        </p:nvSpPr>
        <p:spPr>
          <a:xfrm>
            <a:off x="4355976" y="3151634"/>
            <a:ext cx="1224136" cy="1569660"/>
          </a:xfrm>
          <a:prstGeom prst="rect">
            <a:avLst/>
          </a:prstGeom>
          <a:noFill/>
        </p:spPr>
        <p:txBody>
          <a:bodyPr wrap="square" rtlCol="0">
            <a:spAutoFit/>
          </a:bodyPr>
          <a:lstStyle/>
          <a:p>
            <a:r>
              <a:rPr lang="en-GB" sz="9600" dirty="0" smtClean="0">
                <a:solidFill>
                  <a:schemeClr val="accent4">
                    <a:lumMod val="75000"/>
                  </a:schemeClr>
                </a:solidFill>
                <a:latin typeface="Arial" panose="020B0604020202020204" pitchFamily="34" charset="0"/>
                <a:cs typeface="Arial" panose="020B0604020202020204" pitchFamily="34" charset="0"/>
              </a:rPr>
              <a:t>?</a:t>
            </a:r>
            <a:endParaRPr lang="en-GB" sz="9600" dirty="0">
              <a:solidFill>
                <a:schemeClr val="accent4">
                  <a:lumMod val="75000"/>
                </a:schemeClr>
              </a:solidFill>
              <a:latin typeface="Arial" panose="020B0604020202020204" pitchFamily="34" charset="0"/>
              <a:cs typeface="Arial" panose="020B0604020202020204" pitchFamily="34" charset="0"/>
            </a:endParaRPr>
          </a:p>
        </p:txBody>
      </p:sp>
      <p:sp>
        <p:nvSpPr>
          <p:cNvPr id="4" name="Content Placeholder 3"/>
          <p:cNvSpPr>
            <a:spLocks noGrp="1"/>
          </p:cNvSpPr>
          <p:nvPr>
            <p:ph idx="1"/>
          </p:nvPr>
        </p:nvSpPr>
        <p:spPr/>
        <p:txBody>
          <a:bodyPr/>
          <a:lstStyle/>
          <a:p>
            <a:endParaRPr lang="en-GB"/>
          </a:p>
        </p:txBody>
      </p:sp>
      <p:sp>
        <p:nvSpPr>
          <p:cNvPr id="9" name="Content Placeholder 2"/>
          <p:cNvSpPr txBox="1">
            <a:spLocks/>
          </p:cNvSpPr>
          <p:nvPr/>
        </p:nvSpPr>
        <p:spPr>
          <a:xfrm>
            <a:off x="4644009" y="72008"/>
            <a:ext cx="3528392" cy="620688"/>
          </a:xfrm>
          <a:prstGeom prst="rect">
            <a:avLst/>
          </a:prstGeom>
        </p:spPr>
        <p:txBody>
          <a:bodyPr vert="horz" lIns="91440" tIns="45720" rIns="91440" bIns="45720" rtlCol="0">
            <a:normAutofit/>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68580" indent="0" algn="ctr">
              <a:buFont typeface="Wingdings 2" pitchFamily="18" charset="2"/>
              <a:buNone/>
            </a:pPr>
            <a:r>
              <a:rPr lang="en-GB" sz="2000" smtClean="0">
                <a:solidFill>
                  <a:schemeClr val="tx1"/>
                </a:solidFill>
              </a:rPr>
              <a:t>Introduction</a:t>
            </a:r>
            <a:endParaRPr lang="en-GB" sz="2000" dirty="0" smtClean="0">
              <a:solidFill>
                <a:schemeClr val="tx1"/>
              </a:solidFill>
            </a:endParaRPr>
          </a:p>
        </p:txBody>
      </p:sp>
    </p:spTree>
    <p:extLst>
      <p:ext uri="{BB962C8B-B14F-4D97-AF65-F5344CB8AC3E}">
        <p14:creationId xmlns:p14="http://schemas.microsoft.com/office/powerpoint/2010/main" val="732953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nodeType="clickEffect">
                                  <p:stCondLst>
                                    <p:cond delay="0"/>
                                  </p:stCondLst>
                                  <p:childTnLst>
                                    <p:animMotion origin="layout" path="M 0.00747 0.00301 L -0.24253 0.00301 " pathEditMode="relative" rAng="0" ptsTypes="AA">
                                      <p:cBhvr>
                                        <p:cTn id="6" dur="2000" fill="hold"/>
                                        <p:tgtEl>
                                          <p:spTgt spid="8194"/>
                                        </p:tgtEl>
                                        <p:attrNameLst>
                                          <p:attrName>ppt_x</p:attrName>
                                          <p:attrName>ppt_y</p:attrName>
                                        </p:attrNameLst>
                                      </p:cBhvr>
                                      <p:rCtr x="-12500" y="0"/>
                                    </p:animMotion>
                                  </p:childTnLst>
                                </p:cTn>
                              </p:par>
                              <p:par>
                                <p:cTn id="7" presetID="63" presetClass="path" presetSubtype="0" accel="50000" decel="50000" fill="hold" nodeType="withEffect">
                                  <p:stCondLst>
                                    <p:cond delay="0"/>
                                  </p:stCondLst>
                                  <p:childTnLst>
                                    <p:animMotion origin="layout" path="M -4.72222E-6 0 L 0.20226 0.00301 " pathEditMode="relative" rAng="0" ptsTypes="AA">
                                      <p:cBhvr>
                                        <p:cTn id="8" dur="2000" fill="hold"/>
                                        <p:tgtEl>
                                          <p:spTgt spid="7"/>
                                        </p:tgtEl>
                                        <p:attrNameLst>
                                          <p:attrName>ppt_x</p:attrName>
                                          <p:attrName>ppt_y</p:attrName>
                                        </p:attrNameLst>
                                      </p:cBhvr>
                                      <p:rCtr x="10104" y="139"/>
                                    </p:animMotion>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4008" y="0"/>
            <a:ext cx="3168352" cy="571500"/>
          </a:xfrm>
        </p:spPr>
        <p:txBody>
          <a:bodyPr>
            <a:normAutofit/>
          </a:bodyPr>
          <a:lstStyle/>
          <a:p>
            <a:r>
              <a:rPr lang="en-GB" sz="2000" dirty="0" smtClean="0">
                <a:solidFill>
                  <a:schemeClr val="tx1"/>
                </a:solidFill>
              </a:rPr>
              <a:t>What is Engagement?</a:t>
            </a:r>
            <a:endParaRPr lang="en-GB" sz="2000" dirty="0">
              <a:solidFill>
                <a:schemeClr val="tx1"/>
              </a:solidFill>
            </a:endParaRPr>
          </a:p>
        </p:txBody>
      </p:sp>
      <p:sp>
        <p:nvSpPr>
          <p:cNvPr id="5" name="AutoShape 2" descr="data:image/jpeg;base64,/9j/4AAQSkZJRgABAQAAAQABAAD/2wCEAAkGBhQSERUSExQWFBQUFxQUGBYXFBQVFhgYFRQXFRUWFRQXHCYfFxkjGhUUHy8gJCcpLSwsFh4xNTAqNSYrLCkBCQoKDgwOGg8PGiwkHxwsLCwsKSwsLCwsKSksKSwpKSwpLCwsLCwsKSkpKSksKSwsLCwpKSksLCksLCksLCkpLP/AABEIAOAA4QMBIgACEQEDEQH/xAAcAAEAAAcBAAAAAAAAAAAAAAAAAQIDBAUGBwj/xABCEAACAQIDBQUFBAgEBwEAAAABAgADEQQSIQUGMUFRB2FxgZETIjKhsRRCwdEjUmJygpLh8DNzovEIFyRjg7LiFf/EABgBAQADAQAAAAAAAAAAAAAAAAABAgME/8QAIhEBAQEBAAIDAAIDAQAAAAAAAAERAiExAxJBMlEiYXEE/9oADAMBAAIRAxEAPwDuMREBERAREQEREBERAREQEREBERAREQEREBERAREQEREBERAREQEREBERAREQEREBERAREQERMDvTvphsAmasxLH4aaDNUb+HkO82EDPSjisalMZqjqg6swUepM4XvR2t4/EAjDJ9mp8AQQ1U+Ln4f4R5zmG0MXXrNmrVHdurMWPzufKV+0X+lerl32wJbKMXh7/5yfW9pksNtOlU/wAOrTf911b6GeN/0nLMfAH5mVqWKqU+F1OhBFwfWNPq9g1cdbgjsOq5PoWEjhdo06hKq3vAXKEFXA6lGsbd/CeYtn77Y6wP2l9NLMQxt3Fh7vrNw2X2kpWIFWu1J0+CqxDUw3S6IHp311uQQLEERqMd2ia1udvcMWppvlFen8QUgq6n4alNgbMp7uBmyyypERAREQEREBERAREQEREBERAREQEREBES3x+OWihdjoPUnkBAsd4turhaFSqSBkGl+bW0UAc+E88bY2s9Wq1es6q7nNY5ne3IBOQ4cRM72g72VKp95rsWPs6Y+FRe17feN+Z428pqWD2K2VnYXe9yznQCx5czMOut8unjn6ptqbVJS6uGt1NO/wDLxmstimYnWw56cBM1W2W9U3CWsbCwtfxtyEpVdj5FYcbL+Ovh4RLItZaxVSqDaxI89f6SdqwNgpNzoONtesfYiELW7uHfaWtF8rLccGB68xymk8sr4V8uUfFqdCLHT15yZ6bKB7vu8zY2PiJa4xj7Rh0JHoSPwlenijbK2oNr6DyP998lR0Ds62nUOJw6pZW/SnNqp0Rmy9CLrw16czPQezNsJWVbMuYgFlBvlJHA9J5Mw20atEq1Niunu25WFribX2cbWcYsZSQ4ViUNQqXPP2Z5vYkgG97c7xuIsel4mK2DtcV0BuG0uGtYkcDmX7rg6EeB4ETKyypERAREQEREBERAREQEREBERAREQE512jbfIPsFNidGPTNrlH8IufEDrNz3h2yuFw71m1sLKOrH4R/fIGefcfvC1SqS1ySGdj+8bKo8Tc+ky+S/jb4udusJj2NSsTrobLbkBYD5W8zNlwC0wop3zW46aswGug5CYWnh2ZwVHxmy+C6sfAA/Lum7bE3dalh8wUnE1V91f1FvcZuYvxPDpOfquzjli8c6JYBRcqVAuON7tfuv9BLGpswVFstrtxAHLjbXxFzM9V3PrBPh99tCeep1PpeXmB2etNbKt+PvE8+duvDU8JTcafRqe0tjIlNadszHWw0udL+Cj8Zpe1Nk5GHC5I0HfOo43ZjuSyl7Hi5YKp8AouR3fOas2yEFUZszHN32487nXS/Oacd4p38csafidmMHI56Dzy3Y/IxicFlcKRpe3oAPrebhWpqj3YahKlQ+LE5R9B6yz2pggXUDjzPeRr6C/wA5rO3NeFg6gZQ2obNlPRuXkdPMSoQLLWXR0s2mlrfEv4yltFSVpjw+l/wAlDB1Dcj9YfUH/bzlop1HdtwdtZqtBhoMSrEjl7Smpz2/eGVvKdLnDexnEFquHpHhTNaoPOmUI+Y9J3KX5ZdEREsqREQEREBERAREQEREBERAREQNA7W8WRQVAL6M58AQo+bW85xxsL7tz8b3v00HDuVRznYu1ipkpq2hLo9PXl79J83+kic83S2UMRXVHW6AFmvzHIHuLGc/fuur4p4ZvczYwC/aGHuZfZ0rj7n3qlv2zfy8ZsTbxUaLWIsep0v0teZTHKadK1NAzAWVeA0Gl+gmr4LZWNxFRlxRwy09bBqQsVsLZTnvfNe4PADjrM5ztdF6ya2WhtvD1wQlRWa18oIDeGsx6bNOfNUN2b7o+FBxCr17zz7tJrdXdkUKwKqBc6MjkqeVsp1X1PGbRssO+ZiCeQPAKL6gdT3xc052TUtbBltBNV23sDITUOlr6/34zcMXtFaYY3GmnpOf7x70VNctmHQi4OnKPrvpP3z20va+OPtSxPEW8hoB6mXtCuPdJ53HqLX9DMBtbFFyGyZOOmvA9POZBT7qkfqi3pqZpmRjLtqnjq1yf3j82/KUcPTsUPcT6XP0tLfGMQbcr3lZK2YMBxy29RY/lLyMunVOxSn/ANZUPIUmI7szDnO1zhfYzjrY0DlUpMv43/0zukvz6Y9eyIiWVIiICIiAiIgIiICIiAiIgIiUMXSdlsj5G6lQw8xp9YHMO0wmozVWayU2FFE/WIuXb1BH+0tuzTBkpUrsNajWH7qafUmXO++6GINNaj1RUCtlsqZFGYmx4kkkmZzYOEFGmtMfdAH5/Ocnft3/ABfx8M4Kd5TxNAWsJUV9JS1lpcVysAuxD7XMfh8x8ucylbEBFNrDjKuJrATVt79plKVgbFtLjvlP+N5L15rTN4tpG7nOQqljbrrMfuf9oxuICLZUs5LFA2XLa2cfdBJsNesuK+F9oB1uD+c3rYFZkpWQ5eosLE983mT2x7lvqtV27scowpYlEub5KifCbcrHUHumC+w5dLdwNraTZt7MRVqOMwBAII8RwtMficJZQTIqJueWjbdpBWH7TN6aAD1vLOkbVT0It5/2PnLneeper+6B6kmWLPoDzP4X/OXnpj1fLonZjiz/APoYa3NsvTiNfpPRU87diWB9rj1Y6imGqegsPmVnomTGXRERLKkREBERAREQEREBERAREQERECw24oNBwwvwt45gR85q6GxtNg3jqe4o6sPkDMNVpcDOb5f5O7/z+OV3TbSWmIc342Eqi9tNJbVUNpn5ayzVLBY6lVz2YNluD3EciJpe+dYaAEG2s2fGUfaUW9m2Urpccus51iNn1VqNnJYHhca38b8Jbn/a/wBp5xWwVQEDrNt2TUsLfOarsnZT58xFhNnX3BL2/wBKfXx5Q2lhAxueU1na+K5CZfH7S0tNL29jbKep09YkUsyNbr0/b1WA5k2/hElwezDUdF6mxNibA8TYdBf0l7sbZT1HVUBLlgAANSTccPG09BbpdmtHD06TVFBrL7zcwTobX5gEX/szVy9ZJ5WnZHuQ2CovVqi1SqbKCLMtMai45EnW3cJ0GIl2NIiICIiAiIgIiICIiAiIgIiICIiBjdv0c1EkfdIby4H6zXhUvNxdLgg8CLes0p0KsynipI9Jz/NP11/BdmJsQqv8Q+ZmKfDKCTSqFSDqL3HoeMyYXXrMXtPBrmBFwR07+cwdvNz0xx2/lYo65AxtmHAn8POY/aZCnNe9+A8JR2lhzndmbMAMoHAWtMaxGQHXNYjVmaw7rzSSVHdnuRn8Fj19l33lpjtpaWEwiYkgWElLdZeTGX21Uq1bzBY7Dl6lun17pf47F5FJ4nQKOrHgPX6Sbc3dOtVxL0uLqAzX1tmy306+/wDWXY99Y3Tsn3YC1VruNVLZTpYjKw053uD6TsMxewtiph6KU01C3YHvbjMpNOZkcvV2kRElUiIgIiICIiAiIgIiICIiAiIgIgmavje0TCrWGHpZ8VW/Uw6ipa3HM5IUW566QNomtbdpBa1/1xfzGks9597a65KGEpfp3UOzVMuWipJALFSQWJBsATwMxGxsRWxFIO9Q1Gu1qhAAKhjYqB908R3GYfJ1L4dPw8Wf5L77RlJBmO2pXAViTy/CZoYSmqXazMeo1/pOe7X29TNarRU6K1gRqOAuL9xvM/q7J3EutSkCfEzHYtuQk1TaAVAgMxVXFyZGfXUXQlOpXAlr7djoBaTWsO+XV9stu/swtisJUqJemajsoJsGamNL/wAVhOkdme71Smr4qtcVcRUqMwP6ptlI8wfK00LE720FoYKg6ZPZ5mWspze8HIqq6Wv8WU3B8p2vYu1UxFJalN0dSOKNcX6W5HuM05jk7ur4C0jES7MiIgIiICIiAiIgIiICIlHF4xKSl6jqiDizMFUeJMCtE5ztztxwVElaIfEEc1slPydtT5CaJtvt1xlW4oKmHXuHtH/mbT0WE5XfqlUKCzEKBxJNgPEmaZvD2vYDC3UVDXcfdo2Yeb3y+hM877T29XrsTWrVKhPEu7N8ibCWRMLTlvG+naxiccSiE0KHD2aNqw/7jixbw4d3OTdjm0Qm0lU8KqVEHjYMP/WaJadb7M+zdktjMSLNa9OmeK3Hxv8AtWOg5cTrwr1cXkdCxGCFVqwvpUuuYGxy5Amh9ZTxeKpYWmFWwCgKAOiiwHoJZbQ2t7Esb+6qmwHEk/7TH7P2a9Q+1xHPVaZ+r/l6zm9OiRSrvVxZub06Poz9w6L3+nWWG0N16LEnIqnjdRl9bcZsuJGmkw+PqEqbaHlK75aZrTsZstUP9ZYvTEyGJRrksbywqHlNpWeKdNJEC5AlUJaUKtYIC54IC3pqIT6jV948cCVQH4HxDfz1P/n5ytunvriMBWFWi9uTKblHHR15/UTXHckkniSSfPWQVpvHFb5egd2f+IKnWqrSxNEUgxA9ojllW/NlIva/QmdZw2LSouam6up5qwYeoniam9jeZjY+8tfDP7SjVem3VWIv3EcCO4wh7HicH3X/AOIKqGC4ymtROBemMjjvK/C3hpOpbA7R8DjGCUq4FQ8EcFGPcL6Me4EwY2aIiEEREBERASBNpGcW7Xu0dzUbA4diqpdazg2LNzpg/qjn1OnLUmTVbfXtwKu1HAgaHKa7C9/8tDpbvPpOTbW2/iMS2avVeqf2mJA8BwHlLF35ynUPzhfMTmSIZNTaSPoZKU7LeS0kYsFALEkAAAkkngABxMmJnWexndlcr46ot2uadK/Kw99x33OW/cZW3ItJtVez7sv9ky4nGAZxYpS0OU8Qz8iw5Dl48N72xtb2a2HE8Jf1hyUXM1ba+EZ6g1AI5GYWt+eWCxG2af2lEdxmulTKdQVFRQR3HKWbvyGbtiQZzGv2X1q1d61TEouZswyKzEDkPetaw05zoa4xgoBsxAALcL2Fr25XkdQ86mI0mHxtK500+kylHEiojMBYqSpHQjX0sQfOYmqxN5ni8a1tFH10ExdOhrNorUCb6fKYfEYfLxl+airMpNR3u2oP8FT3v+C/jMtt/eEUlKp8Z0v0/rNEdiSSdSdTN+Z+uf5Os8JZAyMWmjnQEmvIRaEpkMuKWKKkEHhLcCREJdY3d7dMXRVVrBcQoAHvXV9P2xx8SDOi7r9s+ExRyVf+mflnYGmf/JYW8wPGeZM3KXWGqESDHtFWBFxqDreRnKeyntNSoiYPEsFdcqUn4BgBZUbow0APPx49WhUiIgYfezeNMDhXrudQLIvNnPwqPPU9wM8oYzFFnLMbliST1JNyfUzcO03fVsdimysfYUiUpDkQNC/ixF/CwmkVxDSTEzG4lGk2YW6Sem2koUjZyOusJVaRk1SU7ayq3CSMhu9sV8XiKeHTi51PJVGrMfAT0hs/ZyYajTw9IWWmoUDn3k9STcnxmn9l25v2Sj9oqD9NUUcfuKbEIO/gT5DlN8RfWYddbW/MxNmyKT3es1PaeYvnZbCbYtO/GW+1lQJqLnpKpnTTX26q2VjaW1fePpaWeNSm7lalOm4BuLrw8JQr7KojVaeTvUn6G4kniNl3TxAqUKza39qb9PgW1vKXFKhcTm+7+9zbPxVTC1nz0HYEOdCuYaEgcuR8Lzp+AxKFRYg31Fjp4i0p1Mq3N30pJgNdZoHaHtcUTkX4iPQfnOh7e23RwtE1azhABoPvMeQVeJM887xbdbFV2qEWBOi3vYd55mW452q99yRjsRWLG5lEyJMgJ0uS+QCRkZKxhAokwEJJrQkMAQJF+kJQRecrI9pKJDnAvaGKsRbSeieyrtFXG0hh6zWxNNdCT/iqPvD9sDiPPrbzYDL7Zm03o1FqU2KuhDKwNiCOBBkFmvZETz9/z0xvSl/J/WIVyua1Xlu1U9NJUZryUmGiFPn6yjXNnBkw0MkxXIwiq7TcOzvdM4zEBnH6GkQWPJjxCfie7xmO3O3LrY43HuUlIDVCP9KD7zfTnO97A2FTwlFaVMWC+p6ljzJmXff5G3HH7WTpp6CVlEkQ28ZLe8zi1qs9e2g1Mt2w2ce9KtwJidr7xJSU63PICWRN/GqbybOUVbqxQ31sAw9DKC0lI/xeXNP6zG7V20ajFqhy68L8PGYTEby0lGr6eB+kmRfqxqG9lF0xdQVCGNwQVvlKke7a/DT53l9u52gYjB03pplYMPdLC5Q9VPG3dwmE23tM16zVOR0HgNB+fnLC81z+3LesvhebR2rUrualV2djzJv6dJaXkLxLKajIiSxAmvJYkRAqCDIXgwsmUSbnIU5GEonpFpKkmJgQYyZWkokDAre0kJTvEIVe6QvJW74zQlKzS6w9EEAnyEp0qPMy5DSCPQu52Hprg8P7PRfZofEkXYnvvebEi3nP+yDaHtMI1O/vUnIH7re8PK+adBzhRc6TmzK6rdAoHE3lOpVExe0NvIutxMPi970A+IeslTGbx+LsNTNK3g21RpAu5uRymH29v4ovZvLn5TnO1trvXa7cOQ/Pvl+eNL3itt/eFsRWLj3F4Ko0sO89ZhqlQnib+JvDNJDNcxz26gTIQZCFEYkIgRvIyWRgRkRIRJE4kZKJG8LJ1MO0LKbnWE1VWRJlMtIAwaqAwZAmwkFHMwJryEmiEv/Z"/>
          <p:cNvSpPr>
            <a:spLocks noChangeAspect="1" noChangeArrowheads="1"/>
          </p:cNvSpPr>
          <p:nvPr/>
        </p:nvSpPr>
        <p:spPr bwMode="auto">
          <a:xfrm>
            <a:off x="155575" y="-1576388"/>
            <a:ext cx="3305175" cy="32956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4" descr="data:image/jpeg;base64,/9j/4AAQSkZJRgABAQAAAQABAAD/2wCEAAkGBhQSERUSExQWFBQUFxQUGBYXFBQVFhgYFRQXFRUWFRQXHCYfFxkjGhUUHy8gJCcpLSwsFh4xNTAqNSYrLCkBCQoKDgwOGg8PGiwkHxwsLCwsKSwsLCwsKSksKSwpKSwpLCwsLCwsKSkpKSksKSwsLCwpKSksLCksLCksLCkpLP/AABEIAOAA4QMBIgACEQEDEQH/xAAcAAEAAAcBAAAAAAAAAAAAAAAAAQIDBAUGBwj/xABCEAACAQIDBQUFBAgEBwEAAAABAgADEQQSIQUGMUFRB2FxgZETIjKhsRRCwdEjUmJygpLh8DNzovEIFyRjg7LiFf/EABgBAQADAQAAAAAAAAAAAAAAAAABAgME/8QAIhEBAQEBAAIDAAIDAQAAAAAAAAERAiExAxJBMlEiYXEE/9oADAMBAAIRAxEAPwDuMREBERAREQEREBERAREQEREBERAREQEREBERAREQEREBERAREQEREBERAREQEREBERAREQERMDvTvphsAmasxLH4aaDNUb+HkO82EDPSjisalMZqjqg6swUepM4XvR2t4/EAjDJ9mp8AQQ1U+Ln4f4R5zmG0MXXrNmrVHdurMWPzufKV+0X+lerl32wJbKMXh7/5yfW9pksNtOlU/wAOrTf911b6GeN/0nLMfAH5mVqWKqU+F1OhBFwfWNPq9g1cdbgjsOq5PoWEjhdo06hKq3vAXKEFXA6lGsbd/CeYtn77Y6wP2l9NLMQxt3Fh7vrNw2X2kpWIFWu1J0+CqxDUw3S6IHp311uQQLEERqMd2ia1udvcMWppvlFen8QUgq6n4alNgbMp7uBmyyypERAREQEREBERAREQEREBERAREQEREBES3x+OWihdjoPUnkBAsd4turhaFSqSBkGl+bW0UAc+E88bY2s9Wq1es6q7nNY5ne3IBOQ4cRM72g72VKp95rsWPs6Y+FRe17feN+Z428pqWD2K2VnYXe9yznQCx5czMOut8unjn6ptqbVJS6uGt1NO/wDLxmstimYnWw56cBM1W2W9U3CWsbCwtfxtyEpVdj5FYcbL+Ovh4RLItZaxVSqDaxI89f6SdqwNgpNzoONtesfYiELW7uHfaWtF8rLccGB68xymk8sr4V8uUfFqdCLHT15yZ6bKB7vu8zY2PiJa4xj7Rh0JHoSPwlenijbK2oNr6DyP998lR0Ds62nUOJw6pZW/SnNqp0Rmy9CLrw16czPQezNsJWVbMuYgFlBvlJHA9J5Mw20atEq1Niunu25WFribX2cbWcYsZSQ4ViUNQqXPP2Z5vYkgG97c7xuIsel4mK2DtcV0BuG0uGtYkcDmX7rg6EeB4ETKyypERAREQEREBERAREQEREBERAREQE512jbfIPsFNidGPTNrlH8IufEDrNz3h2yuFw71m1sLKOrH4R/fIGefcfvC1SqS1ySGdj+8bKo8Tc+ky+S/jb4udusJj2NSsTrobLbkBYD5W8zNlwC0wop3zW46aswGug5CYWnh2ZwVHxmy+C6sfAA/Lum7bE3dalh8wUnE1V91f1FvcZuYvxPDpOfquzjli8c6JYBRcqVAuON7tfuv9BLGpswVFstrtxAHLjbXxFzM9V3PrBPh99tCeep1PpeXmB2etNbKt+PvE8+duvDU8JTcafRqe0tjIlNadszHWw0udL+Cj8Zpe1Nk5GHC5I0HfOo43ZjuSyl7Hi5YKp8AouR3fOas2yEFUZszHN32487nXS/Oacd4p38csafidmMHI56Dzy3Y/IxicFlcKRpe3oAPrebhWpqj3YahKlQ+LE5R9B6yz2pggXUDjzPeRr6C/wA5rO3NeFg6gZQ2obNlPRuXkdPMSoQLLWXR0s2mlrfEv4yltFSVpjw+l/wAlDB1Dcj9YfUH/bzlop1HdtwdtZqtBhoMSrEjl7Smpz2/eGVvKdLnDexnEFquHpHhTNaoPOmUI+Y9J3KX5ZdEREsqREQEREBERAREQEREBERAREQNA7W8WRQVAL6M58AQo+bW85xxsL7tz8b3v00HDuVRznYu1ipkpq2hLo9PXl79J83+kic83S2UMRXVHW6AFmvzHIHuLGc/fuur4p4ZvczYwC/aGHuZfZ0rj7n3qlv2zfy8ZsTbxUaLWIsep0v0teZTHKadK1NAzAWVeA0Gl+gmr4LZWNxFRlxRwy09bBqQsVsLZTnvfNe4PADjrM5ztdF6ya2WhtvD1wQlRWa18oIDeGsx6bNOfNUN2b7o+FBxCr17zz7tJrdXdkUKwKqBc6MjkqeVsp1X1PGbRssO+ZiCeQPAKL6gdT3xc052TUtbBltBNV23sDITUOlr6/34zcMXtFaYY3GmnpOf7x70VNctmHQi4OnKPrvpP3z20va+OPtSxPEW8hoB6mXtCuPdJ53HqLX9DMBtbFFyGyZOOmvA9POZBT7qkfqi3pqZpmRjLtqnjq1yf3j82/KUcPTsUPcT6XP0tLfGMQbcr3lZK2YMBxy29RY/lLyMunVOxSn/ANZUPIUmI7szDnO1zhfYzjrY0DlUpMv43/0zukvz6Y9eyIiWVIiICIiAiIgIiICIiAiIgIiUMXSdlsj5G6lQw8xp9YHMO0wmozVWayU2FFE/WIuXb1BH+0tuzTBkpUrsNajWH7qafUmXO++6GINNaj1RUCtlsqZFGYmx4kkkmZzYOEFGmtMfdAH5/Ocnft3/ABfx8M4Kd5TxNAWsJUV9JS1lpcVysAuxD7XMfh8x8ucylbEBFNrDjKuJrATVt79plKVgbFtLjvlP+N5L15rTN4tpG7nOQqljbrrMfuf9oxuICLZUs5LFA2XLa2cfdBJsNesuK+F9oB1uD+c3rYFZkpWQ5eosLE983mT2x7lvqtV27scowpYlEub5KifCbcrHUHumC+w5dLdwNraTZt7MRVqOMwBAII8RwtMficJZQTIqJueWjbdpBWH7TN6aAD1vLOkbVT0It5/2PnLneeper+6B6kmWLPoDzP4X/OXnpj1fLonZjiz/APoYa3NsvTiNfpPRU87diWB9rj1Y6imGqegsPmVnomTGXRERLKkREBERAREQEREBERAREQERECw24oNBwwvwt45gR85q6GxtNg3jqe4o6sPkDMNVpcDOb5f5O7/z+OV3TbSWmIc342Eqi9tNJbVUNpn5ayzVLBY6lVz2YNluD3EciJpe+dYaAEG2s2fGUfaUW9m2Urpccus51iNn1VqNnJYHhca38b8Jbn/a/wBp5xWwVQEDrNt2TUsLfOarsnZT58xFhNnX3BL2/wBKfXx5Q2lhAxueU1na+K5CZfH7S0tNL29jbKep09YkUsyNbr0/b1WA5k2/hElwezDUdF6mxNibA8TYdBf0l7sbZT1HVUBLlgAANSTccPG09BbpdmtHD06TVFBrL7zcwTobX5gEX/szVy9ZJ5WnZHuQ2CovVqi1SqbKCLMtMai45EnW3cJ0GIl2NIiICIiAiIgIiICIiAiIgIiICIiBjdv0c1EkfdIby4H6zXhUvNxdLgg8CLes0p0KsynipI9Jz/NP11/BdmJsQqv8Q+ZmKfDKCTSqFSDqL3HoeMyYXXrMXtPBrmBFwR07+cwdvNz0xx2/lYo65AxtmHAn8POY/aZCnNe9+A8JR2lhzndmbMAMoHAWtMaxGQHXNYjVmaw7rzSSVHdnuRn8Fj19l33lpjtpaWEwiYkgWElLdZeTGX21Uq1bzBY7Dl6lun17pf47F5FJ4nQKOrHgPX6Sbc3dOtVxL0uLqAzX1tmy306+/wDWXY99Y3Tsn3YC1VruNVLZTpYjKw053uD6TsMxewtiph6KU01C3YHvbjMpNOZkcvV2kRElUiIgIiICIiAiIgIiICIiAiIgIgmavje0TCrWGHpZ8VW/Uw6ipa3HM5IUW566QNomtbdpBa1/1xfzGks9597a65KGEpfp3UOzVMuWipJALFSQWJBsATwMxGxsRWxFIO9Q1Gu1qhAAKhjYqB908R3GYfJ1L4dPw8Wf5L77RlJBmO2pXAViTy/CZoYSmqXazMeo1/pOe7X29TNarRU6K1gRqOAuL9xvM/q7J3EutSkCfEzHYtuQk1TaAVAgMxVXFyZGfXUXQlOpXAlr7djoBaTWsO+XV9stu/swtisJUqJemajsoJsGamNL/wAVhOkdme71Smr4qtcVcRUqMwP6ptlI8wfK00LE720FoYKg6ZPZ5mWspze8HIqq6Wv8WU3B8p2vYu1UxFJalN0dSOKNcX6W5HuM05jk7ur4C0jES7MiIgIiICIiAiIgIiICIlHF4xKSl6jqiDizMFUeJMCtE5ztztxwVElaIfEEc1slPydtT5CaJtvt1xlW4oKmHXuHtH/mbT0WE5XfqlUKCzEKBxJNgPEmaZvD2vYDC3UVDXcfdo2Yeb3y+hM877T29XrsTWrVKhPEu7N8ibCWRMLTlvG+naxiccSiE0KHD2aNqw/7jixbw4d3OTdjm0Qm0lU8KqVEHjYMP/WaJadb7M+zdktjMSLNa9OmeK3Hxv8AtWOg5cTrwr1cXkdCxGCFVqwvpUuuYGxy5Amh9ZTxeKpYWmFWwCgKAOiiwHoJZbQ2t7Esb+6qmwHEk/7TH7P2a9Q+1xHPVaZ+r/l6zm9OiRSrvVxZub06Poz9w6L3+nWWG0N16LEnIqnjdRl9bcZsuJGmkw+PqEqbaHlK75aZrTsZstUP9ZYvTEyGJRrksbywqHlNpWeKdNJEC5AlUJaUKtYIC54IC3pqIT6jV948cCVQH4HxDfz1P/n5ytunvriMBWFWi9uTKblHHR15/UTXHckkniSSfPWQVpvHFb5egd2f+IKnWqrSxNEUgxA9ojllW/NlIva/QmdZw2LSouam6up5qwYeoniam9jeZjY+8tfDP7SjVem3VWIv3EcCO4wh7HicH3X/AOIKqGC4ymtROBemMjjvK/C3hpOpbA7R8DjGCUq4FQ8EcFGPcL6Me4EwY2aIiEEREBERASBNpGcW7Xu0dzUbA4diqpdazg2LNzpg/qjn1OnLUmTVbfXtwKu1HAgaHKa7C9/8tDpbvPpOTbW2/iMS2avVeqf2mJA8BwHlLF35ynUPzhfMTmSIZNTaSPoZKU7LeS0kYsFALEkAAAkkngABxMmJnWexndlcr46ot2uadK/Kw99x33OW/cZW3ItJtVez7sv9ky4nGAZxYpS0OU8Qz8iw5Dl48N72xtb2a2HE8Jf1hyUXM1ba+EZ6g1AI5GYWt+eWCxG2af2lEdxmulTKdQVFRQR3HKWbvyGbtiQZzGv2X1q1d61TEouZswyKzEDkPetaw05zoa4xgoBsxAALcL2Fr25XkdQ86mI0mHxtK500+kylHEiojMBYqSpHQjX0sQfOYmqxN5ni8a1tFH10ExdOhrNorUCb6fKYfEYfLxl+airMpNR3u2oP8FT3v+C/jMtt/eEUlKp8Z0v0/rNEdiSSdSdTN+Z+uf5Os8JZAyMWmjnQEmvIRaEpkMuKWKKkEHhLcCREJdY3d7dMXRVVrBcQoAHvXV9P2xx8SDOi7r9s+ExRyVf+mflnYGmf/JYW8wPGeZM3KXWGqESDHtFWBFxqDreRnKeyntNSoiYPEsFdcqUn4BgBZUbow0APPx49WhUiIgYfezeNMDhXrudQLIvNnPwqPPU9wM8oYzFFnLMbliST1JNyfUzcO03fVsdimysfYUiUpDkQNC/ixF/CwmkVxDSTEzG4lGk2YW6Sem2koUjZyOusJVaRk1SU7ayq3CSMhu9sV8XiKeHTi51PJVGrMfAT0hs/ZyYajTw9IWWmoUDn3k9STcnxmn9l25v2Sj9oqD9NUUcfuKbEIO/gT5DlN8RfWYddbW/MxNmyKT3es1PaeYvnZbCbYtO/GW+1lQJqLnpKpnTTX26q2VjaW1fePpaWeNSm7lalOm4BuLrw8JQr7KojVaeTvUn6G4kniNl3TxAqUKza39qb9PgW1vKXFKhcTm+7+9zbPxVTC1nz0HYEOdCuYaEgcuR8Lzp+AxKFRYg31Fjp4i0p1Mq3N30pJgNdZoHaHtcUTkX4iPQfnOh7e23RwtE1azhABoPvMeQVeJM887xbdbFV2qEWBOi3vYd55mW452q99yRjsRWLG5lEyJMgJ0uS+QCRkZKxhAokwEJJrQkMAQJF+kJQRecrI9pKJDnAvaGKsRbSeieyrtFXG0hh6zWxNNdCT/iqPvD9sDiPPrbzYDL7Zm03o1FqU2KuhDKwNiCOBBkFmvZETz9/z0xvSl/J/WIVyua1Xlu1U9NJUZryUmGiFPn6yjXNnBkw0MkxXIwiq7TcOzvdM4zEBnH6GkQWPJjxCfie7xmO3O3LrY43HuUlIDVCP9KD7zfTnO97A2FTwlFaVMWC+p6ljzJmXff5G3HH7WTpp6CVlEkQ28ZLe8zi1qs9e2g1Mt2w2ce9KtwJidr7xJSU63PICWRN/GqbybOUVbqxQ31sAw9DKC0lI/xeXNP6zG7V20ajFqhy68L8PGYTEby0lGr6eB+kmRfqxqG9lF0xdQVCGNwQVvlKke7a/DT53l9u52gYjB03pplYMPdLC5Q9VPG3dwmE23tM16zVOR0HgNB+fnLC81z+3LesvhebR2rUrualV2djzJv6dJaXkLxLKajIiSxAmvJYkRAqCDIXgwsmUSbnIU5GEonpFpKkmJgQYyZWkokDAre0kJTvEIVe6QvJW74zQlKzS6w9EEAnyEp0qPMy5DSCPQu52Hprg8P7PRfZofEkXYnvvebEi3nP+yDaHtMI1O/vUnIH7re8PK+adBzhRc6TmzK6rdAoHE3lOpVExe0NvIutxMPi970A+IeslTGbx+LsNTNK3g21RpAu5uRymH29v4ovZvLn5TnO1trvXa7cOQ/Pvl+eNL3itt/eFsRWLj3F4Ko0sO89ZhqlQnib+JvDNJDNcxz26gTIQZCFEYkIgRvIyWRgRkRIRJE4kZKJG8LJ1MO0LKbnWE1VWRJlMtIAwaqAwZAmwkFHMwJryEmiEv/Z"/>
          <p:cNvSpPr>
            <a:spLocks noChangeAspect="1" noChangeArrowheads="1"/>
          </p:cNvSpPr>
          <p:nvPr/>
        </p:nvSpPr>
        <p:spPr bwMode="auto">
          <a:xfrm>
            <a:off x="307975" y="-1423988"/>
            <a:ext cx="3305175" cy="32956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3078" name="Picture 6" descr="http://liveabundantly.ca/wp-content/uploads/2012/11/changingmind-300x30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3608" y="2053043"/>
            <a:ext cx="4464496" cy="4464496"/>
          </a:xfrm>
          <a:prstGeom prst="rect">
            <a:avLst/>
          </a:prstGeom>
          <a:noFill/>
          <a:extLst>
            <a:ext uri="{909E8E84-426E-40DD-AFC4-6F175D3DCCD1}">
              <a14:hiddenFill xmlns:a14="http://schemas.microsoft.com/office/drawing/2010/main">
                <a:solidFill>
                  <a:srgbClr val="FFFFFF"/>
                </a:solidFill>
              </a14:hiddenFill>
            </a:ext>
          </a:extLst>
        </p:spPr>
      </p:pic>
      <p:sp>
        <p:nvSpPr>
          <p:cNvPr id="7" name="Cloud Callout 6"/>
          <p:cNvSpPr/>
          <p:nvPr/>
        </p:nvSpPr>
        <p:spPr>
          <a:xfrm>
            <a:off x="4932040" y="1296959"/>
            <a:ext cx="3168352" cy="1512168"/>
          </a:xfrm>
          <a:prstGeom prst="cloudCallout">
            <a:avLst>
              <a:gd name="adj1" fmla="val -49961"/>
              <a:gd name="adj2" fmla="val 7817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0" dirty="0" smtClean="0">
                <a:latin typeface="Arial" panose="020B0604020202020204" pitchFamily="34" charset="0"/>
                <a:cs typeface="Arial" panose="020B0604020202020204" pitchFamily="34" charset="0"/>
              </a:rPr>
              <a:t>?</a:t>
            </a:r>
            <a:endParaRPr lang="en-GB" sz="6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16494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4008" y="0"/>
            <a:ext cx="3528392" cy="571500"/>
          </a:xfrm>
        </p:spPr>
        <p:txBody>
          <a:bodyPr>
            <a:normAutofit fontScale="90000"/>
          </a:bodyPr>
          <a:lstStyle/>
          <a:p>
            <a:pPr algn="ctr"/>
            <a:r>
              <a:rPr lang="en-GB" sz="2000" dirty="0" smtClean="0">
                <a:solidFill>
                  <a:schemeClr val="tx1"/>
                </a:solidFill>
              </a:rPr>
              <a:t>What is Student Engagement?</a:t>
            </a:r>
            <a:endParaRPr lang="en-GB" sz="2000" dirty="0">
              <a:solidFill>
                <a:schemeClr val="tx1"/>
              </a:solidFill>
            </a:endParaRPr>
          </a:p>
        </p:txBody>
      </p:sp>
      <p:sp>
        <p:nvSpPr>
          <p:cNvPr id="5" name="AutoShape 2" descr="data:image/jpeg;base64,/9j/4AAQSkZJRgABAQAAAQABAAD/2wCEAAkGBhQSERUSExQWFBQUFxQUGBYXFBQVFhgYFRQXFRUWFRQXHCYfFxkjGhUUHy8gJCcpLSwsFh4xNTAqNSYrLCkBCQoKDgwOGg8PGiwkHxwsLCwsKSwsLCwsKSksKSwpKSwpLCwsLCwsKSkpKSksKSwsLCwpKSksLCksLCksLCkpLP/AABEIAOAA4QMBIgACEQEDEQH/xAAcAAEAAAcBAAAAAAAAAAAAAAAAAQIDBAUGBwj/xABCEAACAQIDBQUFBAgEBwEAAAABAgADEQQSIQUGMUFRB2FxgZETIjKhsRRCwdEjUmJygpLh8DNzovEIFyRjg7LiFf/EABgBAQADAQAAAAAAAAAAAAAAAAABAgME/8QAIhEBAQEBAAIDAAIDAQAAAAAAAAERAiExAxJBMlEiYXEE/9oADAMBAAIRAxEAPwDuMREBERAREQEREBERAREQEREBERAREQEREBERAREQEREBERAREQEREBERAREQEREBERAREQERMDvTvphsAmasxLH4aaDNUb+HkO82EDPSjisalMZqjqg6swUepM4XvR2t4/EAjDJ9mp8AQQ1U+Ln4f4R5zmG0MXXrNmrVHdurMWPzufKV+0X+lerl32wJbKMXh7/5yfW9pksNtOlU/wAOrTf911b6GeN/0nLMfAH5mVqWKqU+F1OhBFwfWNPq9g1cdbgjsOq5PoWEjhdo06hKq3vAXKEFXA6lGsbd/CeYtn77Y6wP2l9NLMQxt3Fh7vrNw2X2kpWIFWu1J0+CqxDUw3S6IHp311uQQLEERqMd2ia1udvcMWppvlFen8QUgq6n4alNgbMp7uBmyyypERAREQEREBERAREQEREBERAREQEREBES3x+OWihdjoPUnkBAsd4turhaFSqSBkGl+bW0UAc+E88bY2s9Wq1es6q7nNY5ne3IBOQ4cRM72g72VKp95rsWPs6Y+FRe17feN+Z428pqWD2K2VnYXe9yznQCx5czMOut8unjn6ptqbVJS6uGt1NO/wDLxmstimYnWw56cBM1W2W9U3CWsbCwtfxtyEpVdj5FYcbL+Ovh4RLItZaxVSqDaxI89f6SdqwNgpNzoONtesfYiELW7uHfaWtF8rLccGB68xymk8sr4V8uUfFqdCLHT15yZ6bKB7vu8zY2PiJa4xj7Rh0JHoSPwlenijbK2oNr6DyP998lR0Ds62nUOJw6pZW/SnNqp0Rmy9CLrw16czPQezNsJWVbMuYgFlBvlJHA9J5Mw20atEq1Niunu25WFribX2cbWcYsZSQ4ViUNQqXPP2Z5vYkgG97c7xuIsel4mK2DtcV0BuG0uGtYkcDmX7rg6EeB4ETKyypERAREQEREBERAREQEREBERAREQE512jbfIPsFNidGPTNrlH8IufEDrNz3h2yuFw71m1sLKOrH4R/fIGefcfvC1SqS1ySGdj+8bKo8Tc+ky+S/jb4udusJj2NSsTrobLbkBYD5W8zNlwC0wop3zW46aswGug5CYWnh2ZwVHxmy+C6sfAA/Lum7bE3dalh8wUnE1V91f1FvcZuYvxPDpOfquzjli8c6JYBRcqVAuON7tfuv9BLGpswVFstrtxAHLjbXxFzM9V3PrBPh99tCeep1PpeXmB2etNbKt+PvE8+duvDU8JTcafRqe0tjIlNadszHWw0udL+Cj8Zpe1Nk5GHC5I0HfOo43ZjuSyl7Hi5YKp8AouR3fOas2yEFUZszHN32487nXS/Oacd4p38csafidmMHI56Dzy3Y/IxicFlcKRpe3oAPrebhWpqj3YahKlQ+LE5R9B6yz2pggXUDjzPeRr6C/wA5rO3NeFg6gZQ2obNlPRuXkdPMSoQLLWXR0s2mlrfEv4yltFSVpjw+l/wAlDB1Dcj9YfUH/bzlop1HdtwdtZqtBhoMSrEjl7Smpz2/eGVvKdLnDexnEFquHpHhTNaoPOmUI+Y9J3KX5ZdEREsqREQEREBERAREQEREBERAREQNA7W8WRQVAL6M58AQo+bW85xxsL7tz8b3v00HDuVRznYu1ipkpq2hLo9PXl79J83+kic83S2UMRXVHW6AFmvzHIHuLGc/fuur4p4ZvczYwC/aGHuZfZ0rj7n3qlv2zfy8ZsTbxUaLWIsep0v0teZTHKadK1NAzAWVeA0Gl+gmr4LZWNxFRlxRwy09bBqQsVsLZTnvfNe4PADjrM5ztdF6ya2WhtvD1wQlRWa18oIDeGsx6bNOfNUN2b7o+FBxCr17zz7tJrdXdkUKwKqBc6MjkqeVsp1X1PGbRssO+ZiCeQPAKL6gdT3xc052TUtbBltBNV23sDITUOlr6/34zcMXtFaYY3GmnpOf7x70VNctmHQi4OnKPrvpP3z20va+OPtSxPEW8hoB6mXtCuPdJ53HqLX9DMBtbFFyGyZOOmvA9POZBT7qkfqi3pqZpmRjLtqnjq1yf3j82/KUcPTsUPcT6XP0tLfGMQbcr3lZK2YMBxy29RY/lLyMunVOxSn/ANZUPIUmI7szDnO1zhfYzjrY0DlUpMv43/0zukvz6Y9eyIiWVIiICIiAiIgIiICIiAiIgIiUMXSdlsj5G6lQw8xp9YHMO0wmozVWayU2FFE/WIuXb1BH+0tuzTBkpUrsNajWH7qafUmXO++6GINNaj1RUCtlsqZFGYmx4kkkmZzYOEFGmtMfdAH5/Ocnft3/ABfx8M4Kd5TxNAWsJUV9JS1lpcVysAuxD7XMfh8x8ucylbEBFNrDjKuJrATVt79plKVgbFtLjvlP+N5L15rTN4tpG7nOQqljbrrMfuf9oxuICLZUs5LFA2XLa2cfdBJsNesuK+F9oB1uD+c3rYFZkpWQ5eosLE983mT2x7lvqtV27scowpYlEub5KifCbcrHUHumC+w5dLdwNraTZt7MRVqOMwBAII8RwtMficJZQTIqJueWjbdpBWH7TN6aAD1vLOkbVT0It5/2PnLneeper+6B6kmWLPoDzP4X/OXnpj1fLonZjiz/APoYa3NsvTiNfpPRU87diWB9rj1Y6imGqegsPmVnomTGXRERLKkREBERAREQEREBERAREQERECw24oNBwwvwt45gR85q6GxtNg3jqe4o6sPkDMNVpcDOb5f5O7/z+OV3TbSWmIc342Eqi9tNJbVUNpn5ayzVLBY6lVz2YNluD3EciJpe+dYaAEG2s2fGUfaUW9m2Urpccus51iNn1VqNnJYHhca38b8Jbn/a/wBp5xWwVQEDrNt2TUsLfOarsnZT58xFhNnX3BL2/wBKfXx5Q2lhAxueU1na+K5CZfH7S0tNL29jbKep09YkUsyNbr0/b1WA5k2/hElwezDUdF6mxNibA8TYdBf0l7sbZT1HVUBLlgAANSTccPG09BbpdmtHD06TVFBrL7zcwTobX5gEX/szVy9ZJ5WnZHuQ2CovVqi1SqbKCLMtMai45EnW3cJ0GIl2NIiICIiAiIgIiICIiAiIgIiICIiBjdv0c1EkfdIby4H6zXhUvNxdLgg8CLes0p0KsynipI9Jz/NP11/BdmJsQqv8Q+ZmKfDKCTSqFSDqL3HoeMyYXXrMXtPBrmBFwR07+cwdvNz0xx2/lYo65AxtmHAn8POY/aZCnNe9+A8JR2lhzndmbMAMoHAWtMaxGQHXNYjVmaw7rzSSVHdnuRn8Fj19l33lpjtpaWEwiYkgWElLdZeTGX21Uq1bzBY7Dl6lun17pf47F5FJ4nQKOrHgPX6Sbc3dOtVxL0uLqAzX1tmy306+/wDWXY99Y3Tsn3YC1VruNVLZTpYjKw053uD6TsMxewtiph6KU01C3YHvbjMpNOZkcvV2kRElUiIgIiICIiAiIgIiICIiAiIgIgmavje0TCrWGHpZ8VW/Uw6ipa3HM5IUW566QNomtbdpBa1/1xfzGks9597a65KGEpfp3UOzVMuWipJALFSQWJBsATwMxGxsRWxFIO9Q1Gu1qhAAKhjYqB908R3GYfJ1L4dPw8Wf5L77RlJBmO2pXAViTy/CZoYSmqXazMeo1/pOe7X29TNarRU6K1gRqOAuL9xvM/q7J3EutSkCfEzHYtuQk1TaAVAgMxVXFyZGfXUXQlOpXAlr7djoBaTWsO+XV9stu/swtisJUqJemajsoJsGamNL/wAVhOkdme71Smr4qtcVcRUqMwP6ptlI8wfK00LE720FoYKg6ZPZ5mWspze8HIqq6Wv8WU3B8p2vYu1UxFJalN0dSOKNcX6W5HuM05jk7ur4C0jES7MiIgIiICIiAiIgIiICIlHF4xKSl6jqiDizMFUeJMCtE5ztztxwVElaIfEEc1slPydtT5CaJtvt1xlW4oKmHXuHtH/mbT0WE5XfqlUKCzEKBxJNgPEmaZvD2vYDC3UVDXcfdo2Yeb3y+hM877T29XrsTWrVKhPEu7N8ibCWRMLTlvG+naxiccSiE0KHD2aNqw/7jixbw4d3OTdjm0Qm0lU8KqVEHjYMP/WaJadb7M+zdktjMSLNa9OmeK3Hxv8AtWOg5cTrwr1cXkdCxGCFVqwvpUuuYGxy5Amh9ZTxeKpYWmFWwCgKAOiiwHoJZbQ2t7Esb+6qmwHEk/7TH7P2a9Q+1xHPVaZ+r/l6zm9OiRSrvVxZub06Poz9w6L3+nWWG0N16LEnIqnjdRl9bcZsuJGmkw+PqEqbaHlK75aZrTsZstUP9ZYvTEyGJRrksbywqHlNpWeKdNJEC5AlUJaUKtYIC54IC3pqIT6jV948cCVQH4HxDfz1P/n5ytunvriMBWFWi9uTKblHHR15/UTXHckkniSSfPWQVpvHFb5egd2f+IKnWqrSxNEUgxA9ojllW/NlIva/QmdZw2LSouam6up5qwYeoniam9jeZjY+8tfDP7SjVem3VWIv3EcCO4wh7HicH3X/AOIKqGC4ymtROBemMjjvK/C3hpOpbA7R8DjGCUq4FQ8EcFGPcL6Me4EwY2aIiEEREBERASBNpGcW7Xu0dzUbA4diqpdazg2LNzpg/qjn1OnLUmTVbfXtwKu1HAgaHKa7C9/8tDpbvPpOTbW2/iMS2avVeqf2mJA8BwHlLF35ynUPzhfMTmSIZNTaSPoZKU7LeS0kYsFALEkAAAkkngABxMmJnWexndlcr46ot2uadK/Kw99x33OW/cZW3ItJtVez7sv9ky4nGAZxYpS0OU8Qz8iw5Dl48N72xtb2a2HE8Jf1hyUXM1ba+EZ6g1AI5GYWt+eWCxG2af2lEdxmulTKdQVFRQR3HKWbvyGbtiQZzGv2X1q1d61TEouZswyKzEDkPetaw05zoa4xgoBsxAALcL2Fr25XkdQ86mI0mHxtK500+kylHEiojMBYqSpHQjX0sQfOYmqxN5ni8a1tFH10ExdOhrNorUCb6fKYfEYfLxl+airMpNR3u2oP8FT3v+C/jMtt/eEUlKp8Z0v0/rNEdiSSdSdTN+Z+uf5Os8JZAyMWmjnQEmvIRaEpkMuKWKKkEHhLcCREJdY3d7dMXRVVrBcQoAHvXV9P2xx8SDOi7r9s+ExRyVf+mflnYGmf/JYW8wPGeZM3KXWGqESDHtFWBFxqDreRnKeyntNSoiYPEsFdcqUn4BgBZUbow0APPx49WhUiIgYfezeNMDhXrudQLIvNnPwqPPU9wM8oYzFFnLMbliST1JNyfUzcO03fVsdimysfYUiUpDkQNC/ixF/CwmkVxDSTEzG4lGk2YW6Sem2koUjZyOusJVaRk1SU7ayq3CSMhu9sV8XiKeHTi51PJVGrMfAT0hs/ZyYajTw9IWWmoUDn3k9STcnxmn9l25v2Sj9oqD9NUUcfuKbEIO/gT5DlN8RfWYddbW/MxNmyKT3es1PaeYvnZbCbYtO/GW+1lQJqLnpKpnTTX26q2VjaW1fePpaWeNSm7lalOm4BuLrw8JQr7KojVaeTvUn6G4kniNl3TxAqUKza39qb9PgW1vKXFKhcTm+7+9zbPxVTC1nz0HYEOdCuYaEgcuR8Lzp+AxKFRYg31Fjp4i0p1Mq3N30pJgNdZoHaHtcUTkX4iPQfnOh7e23RwtE1azhABoPvMeQVeJM887xbdbFV2qEWBOi3vYd55mW452q99yRjsRWLG5lEyJMgJ0uS+QCRkZKxhAokwEJJrQkMAQJF+kJQRecrI9pKJDnAvaGKsRbSeieyrtFXG0hh6zWxNNdCT/iqPvD9sDiPPrbzYDL7Zm03o1FqU2KuhDKwNiCOBBkFmvZETz9/z0xvSl/J/WIVyua1Xlu1U9NJUZryUmGiFPn6yjXNnBkw0MkxXIwiq7TcOzvdM4zEBnH6GkQWPJjxCfie7xmO3O3LrY43HuUlIDVCP9KD7zfTnO97A2FTwlFaVMWC+p6ljzJmXff5G3HH7WTpp6CVlEkQ28ZLe8zi1qs9e2g1Mt2w2ce9KtwJidr7xJSU63PICWRN/GqbybOUVbqxQ31sAw9DKC0lI/xeXNP6zG7V20ajFqhy68L8PGYTEby0lGr6eB+kmRfqxqG9lF0xdQVCGNwQVvlKke7a/DT53l9u52gYjB03pplYMPdLC5Q9VPG3dwmE23tM16zVOR0HgNB+fnLC81z+3LesvhebR2rUrualV2djzJv6dJaXkLxLKajIiSxAmvJYkRAqCDIXgwsmUSbnIU5GEonpFpKkmJgQYyZWkokDAre0kJTvEIVe6QvJW74zQlKzS6w9EEAnyEp0qPMy5DSCPQu52Hprg8P7PRfZofEkXYnvvebEi3nP+yDaHtMI1O/vUnIH7re8PK+adBzhRc6TmzK6rdAoHE3lOpVExe0NvIutxMPi970A+IeslTGbx+LsNTNK3g21RpAu5uRymH29v4ovZvLn5TnO1trvXa7cOQ/Pvl+eNL3itt/eFsRWLj3F4Ko0sO89ZhqlQnib+JvDNJDNcxz26gTIQZCFEYkIgRvIyWRgRkRIRJE4kZKJG8LJ1MO0LKbnWE1VWRJlMtIAwaqAwZAmwkFHMwJryEmiEv/Z"/>
          <p:cNvSpPr>
            <a:spLocks noChangeAspect="1" noChangeArrowheads="1"/>
          </p:cNvSpPr>
          <p:nvPr/>
        </p:nvSpPr>
        <p:spPr bwMode="auto">
          <a:xfrm>
            <a:off x="155575" y="-1576388"/>
            <a:ext cx="3305175" cy="32956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4" descr="data:image/jpeg;base64,/9j/4AAQSkZJRgABAQAAAQABAAD/2wCEAAkGBhQSERUSExQWFBQUFxQUGBYXFBQVFhgYFRQXFRUWFRQXHCYfFxkjGhUUHy8gJCcpLSwsFh4xNTAqNSYrLCkBCQoKDgwOGg8PGiwkHxwsLCwsKSwsLCwsKSksKSwpKSwpLCwsLCwsKSkpKSksKSwsLCwpKSksLCksLCksLCkpLP/AABEIAOAA4QMBIgACEQEDEQH/xAAcAAEAAAcBAAAAAAAAAAAAAAAAAQIDBAUGBwj/xABCEAACAQIDBQUFBAgEBwEAAAABAgADEQQSIQUGMUFRB2FxgZETIjKhsRRCwdEjUmJygpLh8DNzovEIFyRjg7LiFf/EABgBAQADAQAAAAAAAAAAAAAAAAABAgME/8QAIhEBAQEBAAIDAAIDAQAAAAAAAAERAiExAxJBMlEiYXEE/9oADAMBAAIRAxEAPwDuMREBERAREQEREBERAREQEREBERAREQEREBERAREQEREBERAREQEREBERAREQEREBERAREQERMDvTvphsAmasxLH4aaDNUb+HkO82EDPSjisalMZqjqg6swUepM4XvR2t4/EAjDJ9mp8AQQ1U+Ln4f4R5zmG0MXXrNmrVHdurMWPzufKV+0X+lerl32wJbKMXh7/5yfW9pksNtOlU/wAOrTf911b6GeN/0nLMfAH5mVqWKqU+F1OhBFwfWNPq9g1cdbgjsOq5PoWEjhdo06hKq3vAXKEFXA6lGsbd/CeYtn77Y6wP2l9NLMQxt3Fh7vrNw2X2kpWIFWu1J0+CqxDUw3S6IHp311uQQLEERqMd2ia1udvcMWppvlFen8QUgq6n4alNgbMp7uBmyyypERAREQEREBERAREQEREBERAREQEREBES3x+OWihdjoPUnkBAsd4turhaFSqSBkGl+bW0UAc+E88bY2s9Wq1es6q7nNY5ne3IBOQ4cRM72g72VKp95rsWPs6Y+FRe17feN+Z428pqWD2K2VnYXe9yznQCx5czMOut8unjn6ptqbVJS6uGt1NO/wDLxmstimYnWw56cBM1W2W9U3CWsbCwtfxtyEpVdj5FYcbL+Ovh4RLItZaxVSqDaxI89f6SdqwNgpNzoONtesfYiELW7uHfaWtF8rLccGB68xymk8sr4V8uUfFqdCLHT15yZ6bKB7vu8zY2PiJa4xj7Rh0JHoSPwlenijbK2oNr6DyP998lR0Ds62nUOJw6pZW/SnNqp0Rmy9CLrw16czPQezNsJWVbMuYgFlBvlJHA9J5Mw20atEq1Niunu25WFribX2cbWcYsZSQ4ViUNQqXPP2Z5vYkgG97c7xuIsel4mK2DtcV0BuG0uGtYkcDmX7rg6EeB4ETKyypERAREQEREBERAREQEREBERAREQE512jbfIPsFNidGPTNrlH8IufEDrNz3h2yuFw71m1sLKOrH4R/fIGefcfvC1SqS1ySGdj+8bKo8Tc+ky+S/jb4udusJj2NSsTrobLbkBYD5W8zNlwC0wop3zW46aswGug5CYWnh2ZwVHxmy+C6sfAA/Lum7bE3dalh8wUnE1V91f1FvcZuYvxPDpOfquzjli8c6JYBRcqVAuON7tfuv9BLGpswVFstrtxAHLjbXxFzM9V3PrBPh99tCeep1PpeXmB2etNbKt+PvE8+duvDU8JTcafRqe0tjIlNadszHWw0udL+Cj8Zpe1Nk5GHC5I0HfOo43ZjuSyl7Hi5YKp8AouR3fOas2yEFUZszHN32487nXS/Oacd4p38csafidmMHI56Dzy3Y/IxicFlcKRpe3oAPrebhWpqj3YahKlQ+LE5R9B6yz2pggXUDjzPeRr6C/wA5rO3NeFg6gZQ2obNlPRuXkdPMSoQLLWXR0s2mlrfEv4yltFSVpjw+l/wAlDB1Dcj9YfUH/bzlop1HdtwdtZqtBhoMSrEjl7Smpz2/eGVvKdLnDexnEFquHpHhTNaoPOmUI+Y9J3KX5ZdEREsqREQEREBERAREQEREBERAREQNA7W8WRQVAL6M58AQo+bW85xxsL7tz8b3v00HDuVRznYu1ipkpq2hLo9PXl79J83+kic83S2UMRXVHW6AFmvzHIHuLGc/fuur4p4ZvczYwC/aGHuZfZ0rj7n3qlv2zfy8ZsTbxUaLWIsep0v0teZTHKadK1NAzAWVeA0Gl+gmr4LZWNxFRlxRwy09bBqQsVsLZTnvfNe4PADjrM5ztdF6ya2WhtvD1wQlRWa18oIDeGsx6bNOfNUN2b7o+FBxCr17zz7tJrdXdkUKwKqBc6MjkqeVsp1X1PGbRssO+ZiCeQPAKL6gdT3xc052TUtbBltBNV23sDITUOlr6/34zcMXtFaYY3GmnpOf7x70VNctmHQi4OnKPrvpP3z20va+OPtSxPEW8hoB6mXtCuPdJ53HqLX9DMBtbFFyGyZOOmvA9POZBT7qkfqi3pqZpmRjLtqnjq1yf3j82/KUcPTsUPcT6XP0tLfGMQbcr3lZK2YMBxy29RY/lLyMunVOxSn/ANZUPIUmI7szDnO1zhfYzjrY0DlUpMv43/0zukvz6Y9eyIiWVIiICIiAiIgIiICIiAiIgIiUMXSdlsj5G6lQw8xp9YHMO0wmozVWayU2FFE/WIuXb1BH+0tuzTBkpUrsNajWH7qafUmXO++6GINNaj1RUCtlsqZFGYmx4kkkmZzYOEFGmtMfdAH5/Ocnft3/ABfx8M4Kd5TxNAWsJUV9JS1lpcVysAuxD7XMfh8x8ucylbEBFNrDjKuJrATVt79plKVgbFtLjvlP+N5L15rTN4tpG7nOQqljbrrMfuf9oxuICLZUs5LFA2XLa2cfdBJsNesuK+F9oB1uD+c3rYFZkpWQ5eosLE983mT2x7lvqtV27scowpYlEub5KifCbcrHUHumC+w5dLdwNraTZt7MRVqOMwBAII8RwtMficJZQTIqJueWjbdpBWH7TN6aAD1vLOkbVT0It5/2PnLneeper+6B6kmWLPoDzP4X/OXnpj1fLonZjiz/APoYa3NsvTiNfpPRU87diWB9rj1Y6imGqegsPmVnomTGXRERLKkREBERAREQEREBERAREQERECw24oNBwwvwt45gR85q6GxtNg3jqe4o6sPkDMNVpcDOb5f5O7/z+OV3TbSWmIc342Eqi9tNJbVUNpn5ayzVLBY6lVz2YNluD3EciJpe+dYaAEG2s2fGUfaUW9m2Urpccus51iNn1VqNnJYHhca38b8Jbn/a/wBp5xWwVQEDrNt2TUsLfOarsnZT58xFhNnX3BL2/wBKfXx5Q2lhAxueU1na+K5CZfH7S0tNL29jbKep09YkUsyNbr0/b1WA5k2/hElwezDUdF6mxNibA8TYdBf0l7sbZT1HVUBLlgAANSTccPG09BbpdmtHD06TVFBrL7zcwTobX5gEX/szVy9ZJ5WnZHuQ2CovVqi1SqbKCLMtMai45EnW3cJ0GIl2NIiICIiAiIgIiICIiAiIgIiICIiBjdv0c1EkfdIby4H6zXhUvNxdLgg8CLes0p0KsynipI9Jz/NP11/BdmJsQqv8Q+ZmKfDKCTSqFSDqL3HoeMyYXXrMXtPBrmBFwR07+cwdvNz0xx2/lYo65AxtmHAn8POY/aZCnNe9+A8JR2lhzndmbMAMoHAWtMaxGQHXNYjVmaw7rzSSVHdnuRn8Fj19l33lpjtpaWEwiYkgWElLdZeTGX21Uq1bzBY7Dl6lun17pf47F5FJ4nQKOrHgPX6Sbc3dOtVxL0uLqAzX1tmy306+/wDWXY99Y3Tsn3YC1VruNVLZTpYjKw053uD6TsMxewtiph6KU01C3YHvbjMpNOZkcvV2kRElUiIgIiICIiAiIgIiICIiAiIgIgmavje0TCrWGHpZ8VW/Uw6ipa3HM5IUW566QNomtbdpBa1/1xfzGks9597a65KGEpfp3UOzVMuWipJALFSQWJBsATwMxGxsRWxFIO9Q1Gu1qhAAKhjYqB908R3GYfJ1L4dPw8Wf5L77RlJBmO2pXAViTy/CZoYSmqXazMeo1/pOe7X29TNarRU6K1gRqOAuL9xvM/q7J3EutSkCfEzHYtuQk1TaAVAgMxVXFyZGfXUXQlOpXAlr7djoBaTWsO+XV9stu/swtisJUqJemajsoJsGamNL/wAVhOkdme71Smr4qtcVcRUqMwP6ptlI8wfK00LE720FoYKg6ZPZ5mWspze8HIqq6Wv8WU3B8p2vYu1UxFJalN0dSOKNcX6W5HuM05jk7ur4C0jES7MiIgIiICIiAiIgIiICIlHF4xKSl6jqiDizMFUeJMCtE5ztztxwVElaIfEEc1slPydtT5CaJtvt1xlW4oKmHXuHtH/mbT0WE5XfqlUKCzEKBxJNgPEmaZvD2vYDC3UVDXcfdo2Yeb3y+hM877T29XrsTWrVKhPEu7N8ibCWRMLTlvG+naxiccSiE0KHD2aNqw/7jixbw4d3OTdjm0Qm0lU8KqVEHjYMP/WaJadb7M+zdktjMSLNa9OmeK3Hxv8AtWOg5cTrwr1cXkdCxGCFVqwvpUuuYGxy5Amh9ZTxeKpYWmFWwCgKAOiiwHoJZbQ2t7Esb+6qmwHEk/7TH7P2a9Q+1xHPVaZ+r/l6zm9OiRSrvVxZub06Poz9w6L3+nWWG0N16LEnIqnjdRl9bcZsuJGmkw+PqEqbaHlK75aZrTsZstUP9ZYvTEyGJRrksbywqHlNpWeKdNJEC5AlUJaUKtYIC54IC3pqIT6jV948cCVQH4HxDfz1P/n5ytunvriMBWFWi9uTKblHHR15/UTXHckkniSSfPWQVpvHFb5egd2f+IKnWqrSxNEUgxA9ojllW/NlIva/QmdZw2LSouam6up5qwYeoniam9jeZjY+8tfDP7SjVem3VWIv3EcCO4wh7HicH3X/AOIKqGC4ymtROBemMjjvK/C3hpOpbA7R8DjGCUq4FQ8EcFGPcL6Me4EwY2aIiEEREBERASBNpGcW7Xu0dzUbA4diqpdazg2LNzpg/qjn1OnLUmTVbfXtwKu1HAgaHKa7C9/8tDpbvPpOTbW2/iMS2avVeqf2mJA8BwHlLF35ynUPzhfMTmSIZNTaSPoZKU7LeS0kYsFALEkAAAkkngABxMmJnWexndlcr46ot2uadK/Kw99x33OW/cZW3ItJtVez7sv9ky4nGAZxYpS0OU8Qz8iw5Dl48N72xtb2a2HE8Jf1hyUXM1ba+EZ6g1AI5GYWt+eWCxG2af2lEdxmulTKdQVFRQR3HKWbvyGbtiQZzGv2X1q1d61TEouZswyKzEDkPetaw05zoa4xgoBsxAALcL2Fr25XkdQ86mI0mHxtK500+kylHEiojMBYqSpHQjX0sQfOYmqxN5ni8a1tFH10ExdOhrNorUCb6fKYfEYfLxl+airMpNR3u2oP8FT3v+C/jMtt/eEUlKp8Z0v0/rNEdiSSdSdTN+Z+uf5Os8JZAyMWmjnQEmvIRaEpkMuKWKKkEHhLcCREJdY3d7dMXRVVrBcQoAHvXV9P2xx8SDOi7r9s+ExRyVf+mflnYGmf/JYW8wPGeZM3KXWGqESDHtFWBFxqDreRnKeyntNSoiYPEsFdcqUn4BgBZUbow0APPx49WhUiIgYfezeNMDhXrudQLIvNnPwqPPU9wM8oYzFFnLMbliST1JNyfUzcO03fVsdimysfYUiUpDkQNC/ixF/CwmkVxDSTEzG4lGk2YW6Sem2koUjZyOusJVaRk1SU7ayq3CSMhu9sV8XiKeHTi51PJVGrMfAT0hs/ZyYajTw9IWWmoUDn3k9STcnxmn9l25v2Sj9oqD9NUUcfuKbEIO/gT5DlN8RfWYddbW/MxNmyKT3es1PaeYvnZbCbYtO/GW+1lQJqLnpKpnTTX26q2VjaW1fePpaWeNSm7lalOm4BuLrw8JQr7KojVaeTvUn6G4kniNl3TxAqUKza39qb9PgW1vKXFKhcTm+7+9zbPxVTC1nz0HYEOdCuYaEgcuR8Lzp+AxKFRYg31Fjp4i0p1Mq3N30pJgNdZoHaHtcUTkX4iPQfnOh7e23RwtE1azhABoPvMeQVeJM887xbdbFV2qEWBOi3vYd55mW452q99yRjsRWLG5lEyJMgJ0uS+QCRkZKxhAokwEJJrQkMAQJF+kJQRecrI9pKJDnAvaGKsRbSeieyrtFXG0hh6zWxNNdCT/iqPvD9sDiPPrbzYDL7Zm03o1FqU2KuhDKwNiCOBBkFmvZETz9/z0xvSl/J/WIVyua1Xlu1U9NJUZryUmGiFPn6yjXNnBkw0MkxXIwiq7TcOzvdM4zEBnH6GkQWPJjxCfie7xmO3O3LrY43HuUlIDVCP9KD7zfTnO97A2FTwlFaVMWC+p6ljzJmXff5G3HH7WTpp6CVlEkQ28ZLe8zi1qs9e2g1Mt2w2ce9KtwJidr7xJSU63PICWRN/GqbybOUVbqxQ31sAw9DKC0lI/xeXNP6zG7V20ajFqhy68L8PGYTEby0lGr6eB+kmRfqxqG9lF0xdQVCGNwQVvlKke7a/DT53l9u52gYjB03pplYMPdLC5Q9VPG3dwmE23tM16zVOR0HgNB+fnLC81z+3LesvhebR2rUrualV2djzJv6dJaXkLxLKajIiSxAmvJYkRAqCDIXgwsmUSbnIU5GEonpFpKkmJgQYyZWkokDAre0kJTvEIVe6QvJW74zQlKzS6w9EEAnyEp0qPMy5DSCPQu52Hprg8P7PRfZofEkXYnvvebEi3nP+yDaHtMI1O/vUnIH7re8PK+adBzhRc6TmzK6rdAoHE3lOpVExe0NvIutxMPi970A+IeslTGbx+LsNTNK3g21RpAu5uRymH29v4ovZvLn5TnO1trvXa7cOQ/Pvl+eNL3itt/eFsRWLj3F4Ko0sO89ZhqlQnib+JvDNJDNcxz26gTIQZCFEYkIgRvIyWRgRkRIRJE4kZKJG8LJ1MO0LKbnWE1VWRJlMtIAwaqAwZAmwkFHMwJryEmiEv/Z"/>
          <p:cNvSpPr>
            <a:spLocks noChangeAspect="1" noChangeArrowheads="1"/>
          </p:cNvSpPr>
          <p:nvPr/>
        </p:nvSpPr>
        <p:spPr bwMode="auto">
          <a:xfrm>
            <a:off x="307975" y="-1423988"/>
            <a:ext cx="3305175" cy="32956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Content Placeholder 2"/>
          <p:cNvSpPr>
            <a:spLocks noGrp="1"/>
          </p:cNvSpPr>
          <p:nvPr>
            <p:ph idx="1"/>
          </p:nvPr>
        </p:nvSpPr>
        <p:spPr>
          <a:xfrm>
            <a:off x="539552" y="1124744"/>
            <a:ext cx="8136904" cy="3508977"/>
          </a:xfrm>
        </p:spPr>
        <p:txBody>
          <a:bodyPr>
            <a:noAutofit/>
          </a:bodyPr>
          <a:lstStyle/>
          <a:p>
            <a:pPr algn="just">
              <a:spcBef>
                <a:spcPts val="1800"/>
              </a:spcBef>
            </a:pPr>
            <a:r>
              <a:rPr lang="en-GB" sz="2000" dirty="0" smtClean="0"/>
              <a:t>“Participation </a:t>
            </a:r>
            <a:r>
              <a:rPr lang="en-GB" sz="2000" dirty="0"/>
              <a:t>in educationally effective practices, both inside and outside the classroom, which leads to a range of measurable outcomes” (</a:t>
            </a:r>
            <a:r>
              <a:rPr lang="en-GB" sz="2000" dirty="0" err="1"/>
              <a:t>Kuh</a:t>
            </a:r>
            <a:r>
              <a:rPr lang="en-GB" sz="2000" dirty="0"/>
              <a:t> et al., 2007)</a:t>
            </a:r>
          </a:p>
          <a:p>
            <a:pPr algn="just">
              <a:spcBef>
                <a:spcPts val="1800"/>
              </a:spcBef>
            </a:pPr>
            <a:r>
              <a:rPr lang="en-GB" sz="2000" dirty="0" smtClean="0"/>
              <a:t>“The </a:t>
            </a:r>
            <a:r>
              <a:rPr lang="en-GB" sz="2000" dirty="0"/>
              <a:t>quality of effort students themselves devote to educationally purposeful activities that contribute directly to desired outcomes” (Hu &amp; </a:t>
            </a:r>
            <a:r>
              <a:rPr lang="en-GB" sz="2000" dirty="0" err="1"/>
              <a:t>Kuh</a:t>
            </a:r>
            <a:r>
              <a:rPr lang="en-GB" sz="2000" dirty="0"/>
              <a:t>, </a:t>
            </a:r>
            <a:r>
              <a:rPr lang="en-GB" sz="2000" dirty="0" smtClean="0"/>
              <a:t>2001)</a:t>
            </a:r>
            <a:endParaRPr lang="en-GB" sz="2000" dirty="0"/>
          </a:p>
          <a:p>
            <a:pPr algn="just">
              <a:spcBef>
                <a:spcPts val="1800"/>
              </a:spcBef>
            </a:pPr>
            <a:r>
              <a:rPr lang="en-GB" sz="2000" dirty="0" smtClean="0"/>
              <a:t>“The </a:t>
            </a:r>
            <a:r>
              <a:rPr lang="en-GB" sz="2000" dirty="0"/>
              <a:t>process whereby institutions and sector bodies make deliberate attempts to involve and empower students in the process of shaping the learning experience” (HEFCE, 2008)</a:t>
            </a:r>
          </a:p>
          <a:p>
            <a:pPr algn="just">
              <a:spcBef>
                <a:spcPts val="1800"/>
              </a:spcBef>
            </a:pPr>
            <a:r>
              <a:rPr lang="en-GB" sz="2000" dirty="0" smtClean="0"/>
              <a:t>“The </a:t>
            </a:r>
            <a:r>
              <a:rPr lang="en-GB" sz="2000" dirty="0"/>
              <a:t>time and effort students devote to activities that are empirically linked to desired outcomes of college and what institutions do to induce students to participate in these activities” (</a:t>
            </a:r>
            <a:r>
              <a:rPr lang="en-GB" sz="2000" dirty="0" err="1"/>
              <a:t>Kuh</a:t>
            </a:r>
            <a:r>
              <a:rPr lang="en-GB" sz="2000" dirty="0"/>
              <a:t>, </a:t>
            </a:r>
            <a:r>
              <a:rPr lang="en-GB" sz="2000" dirty="0" smtClean="0"/>
              <a:t>2009).</a:t>
            </a:r>
            <a:endParaRPr lang="en-GB" sz="2000" dirty="0"/>
          </a:p>
        </p:txBody>
      </p:sp>
      <p:sp>
        <p:nvSpPr>
          <p:cNvPr id="3" name="Rectangle 2"/>
          <p:cNvSpPr/>
          <p:nvPr/>
        </p:nvSpPr>
        <p:spPr>
          <a:xfrm>
            <a:off x="1115616" y="1196752"/>
            <a:ext cx="1584176" cy="288032"/>
          </a:xfrm>
          <a:prstGeom prst="rect">
            <a:avLst/>
          </a:prstGeom>
          <a:solidFill>
            <a:srgbClr val="FF6600">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1731566" y="2276872"/>
            <a:ext cx="2336378" cy="329787"/>
          </a:xfrm>
          <a:prstGeom prst="rect">
            <a:avLst/>
          </a:prstGeom>
          <a:solidFill>
            <a:srgbClr val="FF6600">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3823034" y="3789040"/>
            <a:ext cx="2909206" cy="288032"/>
          </a:xfrm>
          <a:prstGeom prst="rect">
            <a:avLst/>
          </a:prstGeom>
          <a:solidFill>
            <a:srgbClr val="FF6600">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1562530" y="4581128"/>
            <a:ext cx="4305614" cy="288032"/>
          </a:xfrm>
          <a:prstGeom prst="rect">
            <a:avLst/>
          </a:prstGeom>
          <a:solidFill>
            <a:srgbClr val="FF6600">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36914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P spid="11"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srcRect/>
          <a:stretch>
            <a:fillRect/>
          </a:stretch>
        </p:blipFill>
        <p:spPr>
          <a:xfrm>
            <a:off x="467544" y="1918445"/>
            <a:ext cx="4723725" cy="2880320"/>
          </a:xfrm>
          <a:prstGeom prst="rect">
            <a:avLst/>
          </a:prstGeom>
          <a:ln>
            <a:noFill/>
          </a:ln>
          <a:effectLst>
            <a:reflection blurRad="12700" stA="30000" endPos="30000" dist="5000" dir="5400000" sy="-100000" algn="bl" rotWithShape="0"/>
          </a:effectLst>
          <a:scene3d>
            <a:camera prst="perspectiveContrastingRightFacing"/>
            <a:lightRig rig="threePt" dir="t">
              <a:rot lat="0" lon="0" rev="2700000"/>
            </a:lightRig>
          </a:scene3d>
          <a:sp3d>
            <a:bevelT w="63500" h="50800"/>
          </a:sp3d>
        </p:spPr>
      </p:pic>
      <p:sp>
        <p:nvSpPr>
          <p:cNvPr id="7" name="Content Placeholder 2"/>
          <p:cNvSpPr txBox="1">
            <a:spLocks/>
          </p:cNvSpPr>
          <p:nvPr/>
        </p:nvSpPr>
        <p:spPr>
          <a:xfrm>
            <a:off x="4644009" y="72008"/>
            <a:ext cx="3528392" cy="620688"/>
          </a:xfrm>
          <a:prstGeom prst="rect">
            <a:avLst/>
          </a:prstGeom>
        </p:spPr>
        <p:txBody>
          <a:bodyPr vert="horz" lIns="91440" tIns="45720" rIns="91440" bIns="45720" rtlCol="0">
            <a:normAutofit fontScale="92500"/>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68580" indent="0">
              <a:buFont typeface="Wingdings 2" pitchFamily="18" charset="2"/>
              <a:buNone/>
            </a:pPr>
            <a:r>
              <a:rPr lang="en-GB" sz="2000" smtClean="0">
                <a:solidFill>
                  <a:schemeClr val="tx1"/>
                </a:solidFill>
              </a:rPr>
              <a:t>Participating or Engaging?</a:t>
            </a:r>
            <a:endParaRPr lang="en-GB" sz="2000" dirty="0" smtClean="0">
              <a:solidFill>
                <a:schemeClr val="tx1"/>
              </a:solidFill>
            </a:endParaRPr>
          </a:p>
        </p:txBody>
      </p:sp>
      <p:pic>
        <p:nvPicPr>
          <p:cNvPr id="2050" name="Picture 2" descr="http://www.childpsych.co.za/wp-content/uploads/2013/01/kid-watching-tv.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4355976" y="1628800"/>
            <a:ext cx="4248472" cy="3181350"/>
          </a:xfrm>
          <a:prstGeom prst="rect">
            <a:avLst/>
          </a:prstGeom>
          <a:ln>
            <a:noFill/>
          </a:ln>
          <a:effectLst>
            <a:reflection blurRad="12700" stA="30000" endPos="30000" dist="5000" dir="5400000" sy="-100000" algn="bl" rotWithShape="0"/>
          </a:effectLst>
          <a:scene3d>
            <a:camera prst="perspectiveContrastingLeftFacing"/>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67478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4008" y="0"/>
            <a:ext cx="3528392" cy="571500"/>
          </a:xfrm>
        </p:spPr>
        <p:txBody>
          <a:bodyPr>
            <a:normAutofit fontScale="90000"/>
          </a:bodyPr>
          <a:lstStyle/>
          <a:p>
            <a:pPr algn="ctr"/>
            <a:r>
              <a:rPr lang="en-GB" sz="2000" dirty="0" smtClean="0">
                <a:solidFill>
                  <a:schemeClr val="tx1"/>
                </a:solidFill>
              </a:rPr>
              <a:t>What is Student Engagement?</a:t>
            </a:r>
            <a:endParaRPr lang="en-GB" sz="2000" dirty="0">
              <a:solidFill>
                <a:schemeClr val="tx1"/>
              </a:solidFill>
            </a:endParaRPr>
          </a:p>
        </p:txBody>
      </p:sp>
      <p:sp>
        <p:nvSpPr>
          <p:cNvPr id="5" name="AutoShape 2" descr="data:image/jpeg;base64,/9j/4AAQSkZJRgABAQAAAQABAAD/2wCEAAkGBhQSERUSExQWFBQUFxQUGBYXFBQVFhgYFRQXFRUWFRQXHCYfFxkjGhUUHy8gJCcpLSwsFh4xNTAqNSYrLCkBCQoKDgwOGg8PGiwkHxwsLCwsKSwsLCwsKSksKSwpKSwpLCwsLCwsKSkpKSksKSwsLCwpKSksLCksLCksLCkpLP/AABEIAOAA4QMBIgACEQEDEQH/xAAcAAEAAAcBAAAAAAAAAAAAAAAAAQIDBAUGBwj/xABCEAACAQIDBQUFBAgEBwEAAAABAgADEQQSIQUGMUFRB2FxgZETIjKhsRRCwdEjUmJygpLh8DNzovEIFyRjg7LiFf/EABgBAQADAQAAAAAAAAAAAAAAAAABAgME/8QAIhEBAQEBAAIDAAIDAQAAAAAAAAERAiExAxJBMlEiYXEE/9oADAMBAAIRAxEAPwDuMREBERAREQEREBERAREQEREBERAREQEREBERAREQEREBERAREQEREBERAREQEREBERAREQERMDvTvphsAmasxLH4aaDNUb+HkO82EDPSjisalMZqjqg6swUepM4XvR2t4/EAjDJ9mp8AQQ1U+Ln4f4R5zmG0MXXrNmrVHdurMWPzufKV+0X+lerl32wJbKMXh7/5yfW9pksNtOlU/wAOrTf911b6GeN/0nLMfAH5mVqWKqU+F1OhBFwfWNPq9g1cdbgjsOq5PoWEjhdo06hKq3vAXKEFXA6lGsbd/CeYtn77Y6wP2l9NLMQxt3Fh7vrNw2X2kpWIFWu1J0+CqxDUw3S6IHp311uQQLEERqMd2ia1udvcMWppvlFen8QUgq6n4alNgbMp7uBmyyypERAREQEREBERAREQEREBERAREQEREBES3x+OWihdjoPUnkBAsd4turhaFSqSBkGl+bW0UAc+E88bY2s9Wq1es6q7nNY5ne3IBOQ4cRM72g72VKp95rsWPs6Y+FRe17feN+Z428pqWD2K2VnYXe9yznQCx5czMOut8unjn6ptqbVJS6uGt1NO/wDLxmstimYnWw56cBM1W2W9U3CWsbCwtfxtyEpVdj5FYcbL+Ovh4RLItZaxVSqDaxI89f6SdqwNgpNzoONtesfYiELW7uHfaWtF8rLccGB68xymk8sr4V8uUfFqdCLHT15yZ6bKB7vu8zY2PiJa4xj7Rh0JHoSPwlenijbK2oNr6DyP998lR0Ds62nUOJw6pZW/SnNqp0Rmy9CLrw16czPQezNsJWVbMuYgFlBvlJHA9J5Mw20atEq1Niunu25WFribX2cbWcYsZSQ4ViUNQqXPP2Z5vYkgG97c7xuIsel4mK2DtcV0BuG0uGtYkcDmX7rg6EeB4ETKyypERAREQEREBERAREQEREBERAREQE512jbfIPsFNidGPTNrlH8IufEDrNz3h2yuFw71m1sLKOrH4R/fIGefcfvC1SqS1ySGdj+8bKo8Tc+ky+S/jb4udusJj2NSsTrobLbkBYD5W8zNlwC0wop3zW46aswGug5CYWnh2ZwVHxmy+C6sfAA/Lum7bE3dalh8wUnE1V91f1FvcZuYvxPDpOfquzjli8c6JYBRcqVAuON7tfuv9BLGpswVFstrtxAHLjbXxFzM9V3PrBPh99tCeep1PpeXmB2etNbKt+PvE8+duvDU8JTcafRqe0tjIlNadszHWw0udL+Cj8Zpe1Nk5GHC5I0HfOo43ZjuSyl7Hi5YKp8AouR3fOas2yEFUZszHN32487nXS/Oacd4p38csafidmMHI56Dzy3Y/IxicFlcKRpe3oAPrebhWpqj3YahKlQ+LE5R9B6yz2pggXUDjzPeRr6C/wA5rO3NeFg6gZQ2obNlPRuXkdPMSoQLLWXR0s2mlrfEv4yltFSVpjw+l/wAlDB1Dcj9YfUH/bzlop1HdtwdtZqtBhoMSrEjl7Smpz2/eGVvKdLnDexnEFquHpHhTNaoPOmUI+Y9J3KX5ZdEREsqREQEREBERAREQEREBERAREQNA7W8WRQVAL6M58AQo+bW85xxsL7tz8b3v00HDuVRznYu1ipkpq2hLo9PXl79J83+kic83S2UMRXVHW6AFmvzHIHuLGc/fuur4p4ZvczYwC/aGHuZfZ0rj7n3qlv2zfy8ZsTbxUaLWIsep0v0teZTHKadK1NAzAWVeA0Gl+gmr4LZWNxFRlxRwy09bBqQsVsLZTnvfNe4PADjrM5ztdF6ya2WhtvD1wQlRWa18oIDeGsx6bNOfNUN2b7o+FBxCr17zz7tJrdXdkUKwKqBc6MjkqeVsp1X1PGbRssO+ZiCeQPAKL6gdT3xc052TUtbBltBNV23sDITUOlr6/34zcMXtFaYY3GmnpOf7x70VNctmHQi4OnKPrvpP3z20va+OPtSxPEW8hoB6mXtCuPdJ53HqLX9DMBtbFFyGyZOOmvA9POZBT7qkfqi3pqZpmRjLtqnjq1yf3j82/KUcPTsUPcT6XP0tLfGMQbcr3lZK2YMBxy29RY/lLyMunVOxSn/ANZUPIUmI7szDnO1zhfYzjrY0DlUpMv43/0zukvz6Y9eyIiWVIiICIiAiIgIiICIiAiIgIiUMXSdlsj5G6lQw8xp9YHMO0wmozVWayU2FFE/WIuXb1BH+0tuzTBkpUrsNajWH7qafUmXO++6GINNaj1RUCtlsqZFGYmx4kkkmZzYOEFGmtMfdAH5/Ocnft3/ABfx8M4Kd5TxNAWsJUV9JS1lpcVysAuxD7XMfh8x8ucylbEBFNrDjKuJrATVt79plKVgbFtLjvlP+N5L15rTN4tpG7nOQqljbrrMfuf9oxuICLZUs5LFA2XLa2cfdBJsNesuK+F9oB1uD+c3rYFZkpWQ5eosLE983mT2x7lvqtV27scowpYlEub5KifCbcrHUHumC+w5dLdwNraTZt7MRVqOMwBAII8RwtMficJZQTIqJueWjbdpBWH7TN6aAD1vLOkbVT0It5/2PnLneeper+6B6kmWLPoDzP4X/OXnpj1fLonZjiz/APoYa3NsvTiNfpPRU87diWB9rj1Y6imGqegsPmVnomTGXRERLKkREBERAREQEREBERAREQERECw24oNBwwvwt45gR85q6GxtNg3jqe4o6sPkDMNVpcDOb5f5O7/z+OV3TbSWmIc342Eqi9tNJbVUNpn5ayzVLBY6lVz2YNluD3EciJpe+dYaAEG2s2fGUfaUW9m2Urpccus51iNn1VqNnJYHhca38b8Jbn/a/wBp5xWwVQEDrNt2TUsLfOarsnZT58xFhNnX3BL2/wBKfXx5Q2lhAxueU1na+K5CZfH7S0tNL29jbKep09YkUsyNbr0/b1WA5k2/hElwezDUdF6mxNibA8TYdBf0l7sbZT1HVUBLlgAANSTccPG09BbpdmtHD06TVFBrL7zcwTobX5gEX/szVy9ZJ5WnZHuQ2CovVqi1SqbKCLMtMai45EnW3cJ0GIl2NIiICIiAiIgIiICIiAiIgIiICIiBjdv0c1EkfdIby4H6zXhUvNxdLgg8CLes0p0KsynipI9Jz/NP11/BdmJsQqv8Q+ZmKfDKCTSqFSDqL3HoeMyYXXrMXtPBrmBFwR07+cwdvNz0xx2/lYo65AxtmHAn8POY/aZCnNe9+A8JR2lhzndmbMAMoHAWtMaxGQHXNYjVmaw7rzSSVHdnuRn8Fj19l33lpjtpaWEwiYkgWElLdZeTGX21Uq1bzBY7Dl6lun17pf47F5FJ4nQKOrHgPX6Sbc3dOtVxL0uLqAzX1tmy306+/wDWXY99Y3Tsn3YC1VruNVLZTpYjKw053uD6TsMxewtiph6KU01C3YHvbjMpNOZkcvV2kRElUiIgIiICIiAiIgIiICIiAiIgIgmavje0TCrWGHpZ8VW/Uw6ipa3HM5IUW566QNomtbdpBa1/1xfzGks9597a65KGEpfp3UOzVMuWipJALFSQWJBsATwMxGxsRWxFIO9Q1Gu1qhAAKhjYqB908R3GYfJ1L4dPw8Wf5L77RlJBmO2pXAViTy/CZoYSmqXazMeo1/pOe7X29TNarRU6K1gRqOAuL9xvM/q7J3EutSkCfEzHYtuQk1TaAVAgMxVXFyZGfXUXQlOpXAlr7djoBaTWsO+XV9stu/swtisJUqJemajsoJsGamNL/wAVhOkdme71Smr4qtcVcRUqMwP6ptlI8wfK00LE720FoYKg6ZPZ5mWspze8HIqq6Wv8WU3B8p2vYu1UxFJalN0dSOKNcX6W5HuM05jk7ur4C0jES7MiIgIiICIiAiIgIiICIlHF4xKSl6jqiDizMFUeJMCtE5ztztxwVElaIfEEc1slPydtT5CaJtvt1xlW4oKmHXuHtH/mbT0WE5XfqlUKCzEKBxJNgPEmaZvD2vYDC3UVDXcfdo2Yeb3y+hM877T29XrsTWrVKhPEu7N8ibCWRMLTlvG+naxiccSiE0KHD2aNqw/7jixbw4d3OTdjm0Qm0lU8KqVEHjYMP/WaJadb7M+zdktjMSLNa9OmeK3Hxv8AtWOg5cTrwr1cXkdCxGCFVqwvpUuuYGxy5Amh9ZTxeKpYWmFWwCgKAOiiwHoJZbQ2t7Esb+6qmwHEk/7TH7P2a9Q+1xHPVaZ+r/l6zm9OiRSrvVxZub06Poz9w6L3+nWWG0N16LEnIqnjdRl9bcZsuJGmkw+PqEqbaHlK75aZrTsZstUP9ZYvTEyGJRrksbywqHlNpWeKdNJEC5AlUJaUKtYIC54IC3pqIT6jV948cCVQH4HxDfz1P/n5ytunvriMBWFWi9uTKblHHR15/UTXHckkniSSfPWQVpvHFb5egd2f+IKnWqrSxNEUgxA9ojllW/NlIva/QmdZw2LSouam6up5qwYeoniam9jeZjY+8tfDP7SjVem3VWIv3EcCO4wh7HicH3X/AOIKqGC4ymtROBemMjjvK/C3hpOpbA7R8DjGCUq4FQ8EcFGPcL6Me4EwY2aIiEEREBERASBNpGcW7Xu0dzUbA4diqpdazg2LNzpg/qjn1OnLUmTVbfXtwKu1HAgaHKa7C9/8tDpbvPpOTbW2/iMS2avVeqf2mJA8BwHlLF35ynUPzhfMTmSIZNTaSPoZKU7LeS0kYsFALEkAAAkkngABxMmJnWexndlcr46ot2uadK/Kw99x33OW/cZW3ItJtVez7sv9ky4nGAZxYpS0OU8Qz8iw5Dl48N72xtb2a2HE8Jf1hyUXM1ba+EZ6g1AI5GYWt+eWCxG2af2lEdxmulTKdQVFRQR3HKWbvyGbtiQZzGv2X1q1d61TEouZswyKzEDkPetaw05zoa4xgoBsxAALcL2Fr25XkdQ86mI0mHxtK500+kylHEiojMBYqSpHQjX0sQfOYmqxN5ni8a1tFH10ExdOhrNorUCb6fKYfEYfLxl+airMpNR3u2oP8FT3v+C/jMtt/eEUlKp8Z0v0/rNEdiSSdSdTN+Z+uf5Os8JZAyMWmjnQEmvIRaEpkMuKWKKkEHhLcCREJdY3d7dMXRVVrBcQoAHvXV9P2xx8SDOi7r9s+ExRyVf+mflnYGmf/JYW8wPGeZM3KXWGqESDHtFWBFxqDreRnKeyntNSoiYPEsFdcqUn4BgBZUbow0APPx49WhUiIgYfezeNMDhXrudQLIvNnPwqPPU9wM8oYzFFnLMbliST1JNyfUzcO03fVsdimysfYUiUpDkQNC/ixF/CwmkVxDSTEzG4lGk2YW6Sem2koUjZyOusJVaRk1SU7ayq3CSMhu9sV8XiKeHTi51PJVGrMfAT0hs/ZyYajTw9IWWmoUDn3k9STcnxmn9l25v2Sj9oqD9NUUcfuKbEIO/gT5DlN8RfWYddbW/MxNmyKT3es1PaeYvnZbCbYtO/GW+1lQJqLnpKpnTTX26q2VjaW1fePpaWeNSm7lalOm4BuLrw8JQr7KojVaeTvUn6G4kniNl3TxAqUKza39qb9PgW1vKXFKhcTm+7+9zbPxVTC1nz0HYEOdCuYaEgcuR8Lzp+AxKFRYg31Fjp4i0p1Mq3N30pJgNdZoHaHtcUTkX4iPQfnOh7e23RwtE1azhABoPvMeQVeJM887xbdbFV2qEWBOi3vYd55mW452q99yRjsRWLG5lEyJMgJ0uS+QCRkZKxhAokwEJJrQkMAQJF+kJQRecrI9pKJDnAvaGKsRbSeieyrtFXG0hh6zWxNNdCT/iqPvD9sDiPPrbzYDL7Zm03o1FqU2KuhDKwNiCOBBkFmvZETz9/z0xvSl/J/WIVyua1Xlu1U9NJUZryUmGiFPn6yjXNnBkw0MkxXIwiq7TcOzvdM4zEBnH6GkQWPJjxCfie7xmO3O3LrY43HuUlIDVCP9KD7zfTnO97A2FTwlFaVMWC+p6ljzJmXff5G3HH7WTpp6CVlEkQ28ZLe8zi1qs9e2g1Mt2w2ce9KtwJidr7xJSU63PICWRN/GqbybOUVbqxQ31sAw9DKC0lI/xeXNP6zG7V20ajFqhy68L8PGYTEby0lGr6eB+kmRfqxqG9lF0xdQVCGNwQVvlKke7a/DT53l9u52gYjB03pplYMPdLC5Q9VPG3dwmE23tM16zVOR0HgNB+fnLC81z+3LesvhebR2rUrualV2djzJv6dJaXkLxLKajIiSxAmvJYkRAqCDIXgwsmUSbnIU5GEonpFpKkmJgQYyZWkokDAre0kJTvEIVe6QvJW74zQlKzS6w9EEAnyEp0qPMy5DSCPQu52Hprg8P7PRfZofEkXYnvvebEi3nP+yDaHtMI1O/vUnIH7re8PK+adBzhRc6TmzK6rdAoHE3lOpVExe0NvIutxMPi970A+IeslTGbx+LsNTNK3g21RpAu5uRymH29v4ovZvLn5TnO1trvXa7cOQ/Pvl+eNL3itt/eFsRWLj3F4Ko0sO89ZhqlQnib+JvDNJDNcxz26gTIQZCFEYkIgRvIyWRgRkRIRJE4kZKJG8LJ1MO0LKbnWE1VWRJlMtIAwaqAwZAmwkFHMwJryEmiEv/Z"/>
          <p:cNvSpPr>
            <a:spLocks noChangeAspect="1" noChangeArrowheads="1"/>
          </p:cNvSpPr>
          <p:nvPr/>
        </p:nvSpPr>
        <p:spPr bwMode="auto">
          <a:xfrm>
            <a:off x="155575" y="-1576388"/>
            <a:ext cx="3305175" cy="32956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4" descr="data:image/jpeg;base64,/9j/4AAQSkZJRgABAQAAAQABAAD/2wCEAAkGBhQSERUSExQWFBQUFxQUGBYXFBQVFhgYFRQXFRUWFRQXHCYfFxkjGhUUHy8gJCcpLSwsFh4xNTAqNSYrLCkBCQoKDgwOGg8PGiwkHxwsLCwsKSwsLCwsKSksKSwpKSwpLCwsLCwsKSkpKSksKSwsLCwpKSksLCksLCksLCkpLP/AABEIAOAA4QMBIgACEQEDEQH/xAAcAAEAAAcBAAAAAAAAAAAAAAAAAQIDBAUGBwj/xABCEAACAQIDBQUFBAgEBwEAAAABAgADEQQSIQUGMUFRB2FxgZETIjKhsRRCwdEjUmJygpLh8DNzovEIFyRjg7LiFf/EABgBAQADAQAAAAAAAAAAAAAAAAABAgME/8QAIhEBAQEBAAIDAAIDAQAAAAAAAAERAiExAxJBMlEiYXEE/9oADAMBAAIRAxEAPwDuMREBERAREQEREBERAREQEREBERAREQEREBERAREQEREBERAREQEREBERAREQEREBERAREQERMDvTvphsAmasxLH4aaDNUb+HkO82EDPSjisalMZqjqg6swUepM4XvR2t4/EAjDJ9mp8AQQ1U+Ln4f4R5zmG0MXXrNmrVHdurMWPzufKV+0X+lerl32wJbKMXh7/5yfW9pksNtOlU/wAOrTf911b6GeN/0nLMfAH5mVqWKqU+F1OhBFwfWNPq9g1cdbgjsOq5PoWEjhdo06hKq3vAXKEFXA6lGsbd/CeYtn77Y6wP2l9NLMQxt3Fh7vrNw2X2kpWIFWu1J0+CqxDUw3S6IHp311uQQLEERqMd2ia1udvcMWppvlFen8QUgq6n4alNgbMp7uBmyyypERAREQEREBERAREQEREBERAREQEREBES3x+OWihdjoPUnkBAsd4turhaFSqSBkGl+bW0UAc+E88bY2s9Wq1es6q7nNY5ne3IBOQ4cRM72g72VKp95rsWPs6Y+FRe17feN+Z428pqWD2K2VnYXe9yznQCx5czMOut8unjn6ptqbVJS6uGt1NO/wDLxmstimYnWw56cBM1W2W9U3CWsbCwtfxtyEpVdj5FYcbL+Ovh4RLItZaxVSqDaxI89f6SdqwNgpNzoONtesfYiELW7uHfaWtF8rLccGB68xymk8sr4V8uUfFqdCLHT15yZ6bKB7vu8zY2PiJa4xj7Rh0JHoSPwlenijbK2oNr6DyP998lR0Ds62nUOJw6pZW/SnNqp0Rmy9CLrw16czPQezNsJWVbMuYgFlBvlJHA9J5Mw20atEq1Niunu25WFribX2cbWcYsZSQ4ViUNQqXPP2Z5vYkgG97c7xuIsel4mK2DtcV0BuG0uGtYkcDmX7rg6EeB4ETKyypERAREQEREBERAREQEREBERAREQE512jbfIPsFNidGPTNrlH8IufEDrNz3h2yuFw71m1sLKOrH4R/fIGefcfvC1SqS1ySGdj+8bKo8Tc+ky+S/jb4udusJj2NSsTrobLbkBYD5W8zNlwC0wop3zW46aswGug5CYWnh2ZwVHxmy+C6sfAA/Lum7bE3dalh8wUnE1V91f1FvcZuYvxPDpOfquzjli8c6JYBRcqVAuON7tfuv9BLGpswVFstrtxAHLjbXxFzM9V3PrBPh99tCeep1PpeXmB2etNbKt+PvE8+duvDU8JTcafRqe0tjIlNadszHWw0udL+Cj8Zpe1Nk5GHC5I0HfOo43ZjuSyl7Hi5YKp8AouR3fOas2yEFUZszHN32487nXS/Oacd4p38csafidmMHI56Dzy3Y/IxicFlcKRpe3oAPrebhWpqj3YahKlQ+LE5R9B6yz2pggXUDjzPeRr6C/wA5rO3NeFg6gZQ2obNlPRuXkdPMSoQLLWXR0s2mlrfEv4yltFSVpjw+l/wAlDB1Dcj9YfUH/bzlop1HdtwdtZqtBhoMSrEjl7Smpz2/eGVvKdLnDexnEFquHpHhTNaoPOmUI+Y9J3KX5ZdEREsqREQEREBERAREQEREBERAREQNA7W8WRQVAL6M58AQo+bW85xxsL7tz8b3v00HDuVRznYu1ipkpq2hLo9PXl79J83+kic83S2UMRXVHW6AFmvzHIHuLGc/fuur4p4ZvczYwC/aGHuZfZ0rj7n3qlv2zfy8ZsTbxUaLWIsep0v0teZTHKadK1NAzAWVeA0Gl+gmr4LZWNxFRlxRwy09bBqQsVsLZTnvfNe4PADjrM5ztdF6ya2WhtvD1wQlRWa18oIDeGsx6bNOfNUN2b7o+FBxCr17zz7tJrdXdkUKwKqBc6MjkqeVsp1X1PGbRssO+ZiCeQPAKL6gdT3xc052TUtbBltBNV23sDITUOlr6/34zcMXtFaYY3GmnpOf7x70VNctmHQi4OnKPrvpP3z20va+OPtSxPEW8hoB6mXtCuPdJ53HqLX9DMBtbFFyGyZOOmvA9POZBT7qkfqi3pqZpmRjLtqnjq1yf3j82/KUcPTsUPcT6XP0tLfGMQbcr3lZK2YMBxy29RY/lLyMunVOxSn/ANZUPIUmI7szDnO1zhfYzjrY0DlUpMv43/0zukvz6Y9eyIiWVIiICIiAiIgIiICIiAiIgIiUMXSdlsj5G6lQw8xp9YHMO0wmozVWayU2FFE/WIuXb1BH+0tuzTBkpUrsNajWH7qafUmXO++6GINNaj1RUCtlsqZFGYmx4kkkmZzYOEFGmtMfdAH5/Ocnft3/ABfx8M4Kd5TxNAWsJUV9JS1lpcVysAuxD7XMfh8x8ucylbEBFNrDjKuJrATVt79plKVgbFtLjvlP+N5L15rTN4tpG7nOQqljbrrMfuf9oxuICLZUs5LFA2XLa2cfdBJsNesuK+F9oB1uD+c3rYFZkpWQ5eosLE983mT2x7lvqtV27scowpYlEub5KifCbcrHUHumC+w5dLdwNraTZt7MRVqOMwBAII8RwtMficJZQTIqJueWjbdpBWH7TN6aAD1vLOkbVT0It5/2PnLneeper+6B6kmWLPoDzP4X/OXnpj1fLonZjiz/APoYa3NsvTiNfpPRU87diWB9rj1Y6imGqegsPmVnomTGXRERLKkREBERAREQEREBERAREQERECw24oNBwwvwt45gR85q6GxtNg3jqe4o6sPkDMNVpcDOb5f5O7/z+OV3TbSWmIc342Eqi9tNJbVUNpn5ayzVLBY6lVz2YNluD3EciJpe+dYaAEG2s2fGUfaUW9m2Urpccus51iNn1VqNnJYHhca38b8Jbn/a/wBp5xWwVQEDrNt2TUsLfOarsnZT58xFhNnX3BL2/wBKfXx5Q2lhAxueU1na+K5CZfH7S0tNL29jbKep09YkUsyNbr0/b1WA5k2/hElwezDUdF6mxNibA8TYdBf0l7sbZT1HVUBLlgAANSTccPG09BbpdmtHD06TVFBrL7zcwTobX5gEX/szVy9ZJ5WnZHuQ2CovVqi1SqbKCLMtMai45EnW3cJ0GIl2NIiICIiAiIgIiICIiAiIgIiICIiBjdv0c1EkfdIby4H6zXhUvNxdLgg8CLes0p0KsynipI9Jz/NP11/BdmJsQqv8Q+ZmKfDKCTSqFSDqL3HoeMyYXXrMXtPBrmBFwR07+cwdvNz0xx2/lYo65AxtmHAn8POY/aZCnNe9+A8JR2lhzndmbMAMoHAWtMaxGQHXNYjVmaw7rzSSVHdnuRn8Fj19l33lpjtpaWEwiYkgWElLdZeTGX21Uq1bzBY7Dl6lun17pf47F5FJ4nQKOrHgPX6Sbc3dOtVxL0uLqAzX1tmy306+/wDWXY99Y3Tsn3YC1VruNVLZTpYjKw053uD6TsMxewtiph6KU01C3YHvbjMpNOZkcvV2kRElUiIgIiICIiAiIgIiICIiAiIgIgmavje0TCrWGHpZ8VW/Uw6ipa3HM5IUW566QNomtbdpBa1/1xfzGks9597a65KGEpfp3UOzVMuWipJALFSQWJBsATwMxGxsRWxFIO9Q1Gu1qhAAKhjYqB908R3GYfJ1L4dPw8Wf5L77RlJBmO2pXAViTy/CZoYSmqXazMeo1/pOe7X29TNarRU6K1gRqOAuL9xvM/q7J3EutSkCfEzHYtuQk1TaAVAgMxVXFyZGfXUXQlOpXAlr7djoBaTWsO+XV9stu/swtisJUqJemajsoJsGamNL/wAVhOkdme71Smr4qtcVcRUqMwP6ptlI8wfK00LE720FoYKg6ZPZ5mWspze8HIqq6Wv8WU3B8p2vYu1UxFJalN0dSOKNcX6W5HuM05jk7ur4C0jES7MiIgIiICIiAiIgIiICIlHF4xKSl6jqiDizMFUeJMCtE5ztztxwVElaIfEEc1slPydtT5CaJtvt1xlW4oKmHXuHtH/mbT0WE5XfqlUKCzEKBxJNgPEmaZvD2vYDC3UVDXcfdo2Yeb3y+hM877T29XrsTWrVKhPEu7N8ibCWRMLTlvG+naxiccSiE0KHD2aNqw/7jixbw4d3OTdjm0Qm0lU8KqVEHjYMP/WaJadb7M+zdktjMSLNa9OmeK3Hxv8AtWOg5cTrwr1cXkdCxGCFVqwvpUuuYGxy5Amh9ZTxeKpYWmFWwCgKAOiiwHoJZbQ2t7Esb+6qmwHEk/7TH7P2a9Q+1xHPVaZ+r/l6zm9OiRSrvVxZub06Poz9w6L3+nWWG0N16LEnIqnjdRl9bcZsuJGmkw+PqEqbaHlK75aZrTsZstUP9ZYvTEyGJRrksbywqHlNpWeKdNJEC5AlUJaUKtYIC54IC3pqIT6jV948cCVQH4HxDfz1P/n5ytunvriMBWFWi9uTKblHHR15/UTXHckkniSSfPWQVpvHFb5egd2f+IKnWqrSxNEUgxA9ojllW/NlIva/QmdZw2LSouam6up5qwYeoniam9jeZjY+8tfDP7SjVem3VWIv3EcCO4wh7HicH3X/AOIKqGC4ymtROBemMjjvK/C3hpOpbA7R8DjGCUq4FQ8EcFGPcL6Me4EwY2aIiEEREBERASBNpGcW7Xu0dzUbA4diqpdazg2LNzpg/qjn1OnLUmTVbfXtwKu1HAgaHKa7C9/8tDpbvPpOTbW2/iMS2avVeqf2mJA8BwHlLF35ynUPzhfMTmSIZNTaSPoZKU7LeS0kYsFALEkAAAkkngABxMmJnWexndlcr46ot2uadK/Kw99x33OW/cZW3ItJtVez7sv9ky4nGAZxYpS0OU8Qz8iw5Dl48N72xtb2a2HE8Jf1hyUXM1ba+EZ6g1AI5GYWt+eWCxG2af2lEdxmulTKdQVFRQR3HKWbvyGbtiQZzGv2X1q1d61TEouZswyKzEDkPetaw05zoa4xgoBsxAALcL2Fr25XkdQ86mI0mHxtK500+kylHEiojMBYqSpHQjX0sQfOYmqxN5ni8a1tFH10ExdOhrNorUCb6fKYfEYfLxl+airMpNR3u2oP8FT3v+C/jMtt/eEUlKp8Z0v0/rNEdiSSdSdTN+Z+uf5Os8JZAyMWmjnQEmvIRaEpkMuKWKKkEHhLcCREJdY3d7dMXRVVrBcQoAHvXV9P2xx8SDOi7r9s+ExRyVf+mflnYGmf/JYW8wPGeZM3KXWGqESDHtFWBFxqDreRnKeyntNSoiYPEsFdcqUn4BgBZUbow0APPx49WhUiIgYfezeNMDhXrudQLIvNnPwqPPU9wM8oYzFFnLMbliST1JNyfUzcO03fVsdimysfYUiUpDkQNC/ixF/CwmkVxDSTEzG4lGk2YW6Sem2koUjZyOusJVaRk1SU7ayq3CSMhu9sV8XiKeHTi51PJVGrMfAT0hs/ZyYajTw9IWWmoUDn3k9STcnxmn9l25v2Sj9oqD9NUUcfuKbEIO/gT5DlN8RfWYddbW/MxNmyKT3es1PaeYvnZbCbYtO/GW+1lQJqLnpKpnTTX26q2VjaW1fePpaWeNSm7lalOm4BuLrw8JQr7KojVaeTvUn6G4kniNl3TxAqUKza39qb9PgW1vKXFKhcTm+7+9zbPxVTC1nz0HYEOdCuYaEgcuR8Lzp+AxKFRYg31Fjp4i0p1Mq3N30pJgNdZoHaHtcUTkX4iPQfnOh7e23RwtE1azhABoPvMeQVeJM887xbdbFV2qEWBOi3vYd55mW452q99yRjsRWLG5lEyJMgJ0uS+QCRkZKxhAokwEJJrQkMAQJF+kJQRecrI9pKJDnAvaGKsRbSeieyrtFXG0hh6zWxNNdCT/iqPvD9sDiPPrbzYDL7Zm03o1FqU2KuhDKwNiCOBBkFmvZETz9/z0xvSl/J/WIVyua1Xlu1U9NJUZryUmGiFPn6yjXNnBkw0MkxXIwiq7TcOzvdM4zEBnH6GkQWPJjxCfie7xmO3O3LrY43HuUlIDVCP9KD7zfTnO97A2FTwlFaVMWC+p6ljzJmXff5G3HH7WTpp6CVlEkQ28ZLe8zi1qs9e2g1Mt2w2ce9KtwJidr7xJSU63PICWRN/GqbybOUVbqxQ31sAw9DKC0lI/xeXNP6zG7V20ajFqhy68L8PGYTEby0lGr6eB+kmRfqxqG9lF0xdQVCGNwQVvlKke7a/DT53l9u52gYjB03pplYMPdLC5Q9VPG3dwmE23tM16zVOR0HgNB+fnLC81z+3LesvhebR2rUrualV2djzJv6dJaXkLxLKajIiSxAmvJYkRAqCDIXgwsmUSbnIU5GEonpFpKkmJgQYyZWkokDAre0kJTvEIVe6QvJW74zQlKzS6w9EEAnyEp0qPMy5DSCPQu52Hprg8P7PRfZofEkXYnvvebEi3nP+yDaHtMI1O/vUnIH7re8PK+adBzhRc6TmzK6rdAoHE3lOpVExe0NvIutxMPi970A+IeslTGbx+LsNTNK3g21RpAu5uRymH29v4ovZvLn5TnO1trvXa7cOQ/Pvl+eNL3itt/eFsRWLj3F4Ko0sO89ZhqlQnib+JvDNJDNcxz26gTIQZCFEYkIgRvIyWRgRkRIRJE4kZKJG8LJ1MO0LKbnWE1VWRJlMtIAwaqAwZAmwkFHMwJryEmiEv/Z"/>
          <p:cNvSpPr>
            <a:spLocks noChangeAspect="1" noChangeArrowheads="1"/>
          </p:cNvSpPr>
          <p:nvPr/>
        </p:nvSpPr>
        <p:spPr bwMode="auto">
          <a:xfrm>
            <a:off x="307975" y="-1423988"/>
            <a:ext cx="3305175" cy="32956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Content Placeholder 2"/>
          <p:cNvSpPr>
            <a:spLocks noGrp="1"/>
          </p:cNvSpPr>
          <p:nvPr>
            <p:ph idx="1"/>
          </p:nvPr>
        </p:nvSpPr>
        <p:spPr>
          <a:xfrm>
            <a:off x="539552" y="878038"/>
            <a:ext cx="8136904" cy="3508977"/>
          </a:xfrm>
        </p:spPr>
        <p:txBody>
          <a:bodyPr>
            <a:noAutofit/>
          </a:bodyPr>
          <a:lstStyle/>
          <a:p>
            <a:pPr marL="68580" indent="0">
              <a:buNone/>
            </a:pPr>
            <a:r>
              <a:rPr lang="en-GB" sz="2000" dirty="0">
                <a:solidFill>
                  <a:schemeClr val="accent1">
                    <a:lumMod val="50000"/>
                  </a:schemeClr>
                </a:solidFill>
              </a:rPr>
              <a:t>According to Coates </a:t>
            </a:r>
            <a:r>
              <a:rPr lang="en-GB" sz="2000" dirty="0" smtClean="0">
                <a:solidFill>
                  <a:schemeClr val="accent1">
                    <a:lumMod val="50000"/>
                  </a:schemeClr>
                </a:solidFill>
              </a:rPr>
              <a:t>(2007)engagement </a:t>
            </a:r>
            <a:r>
              <a:rPr lang="en-GB" sz="2000" dirty="0">
                <a:solidFill>
                  <a:schemeClr val="accent1">
                    <a:lumMod val="50000"/>
                  </a:schemeClr>
                </a:solidFill>
              </a:rPr>
              <a:t>comprises the following: </a:t>
            </a:r>
          </a:p>
          <a:p>
            <a:pPr marL="68580" indent="0">
              <a:buNone/>
            </a:pPr>
            <a:endParaRPr lang="en-GB" sz="2000" dirty="0">
              <a:solidFill>
                <a:schemeClr val="accent1">
                  <a:lumMod val="50000"/>
                </a:schemeClr>
              </a:solidFill>
            </a:endParaRPr>
          </a:p>
          <a:p>
            <a:pPr marL="68580" indent="0">
              <a:buNone/>
            </a:pPr>
            <a:r>
              <a:rPr lang="en-GB" sz="2000" dirty="0">
                <a:solidFill>
                  <a:schemeClr val="accent1">
                    <a:lumMod val="50000"/>
                  </a:schemeClr>
                </a:solidFill>
              </a:rPr>
              <a:t> </a:t>
            </a:r>
          </a:p>
        </p:txBody>
      </p:sp>
      <p:sp>
        <p:nvSpPr>
          <p:cNvPr id="4" name="Rectangle 3"/>
          <p:cNvSpPr/>
          <p:nvPr/>
        </p:nvSpPr>
        <p:spPr>
          <a:xfrm>
            <a:off x="682741" y="2390685"/>
            <a:ext cx="3744416" cy="4062651"/>
          </a:xfrm>
          <a:prstGeom prst="rect">
            <a:avLst/>
          </a:prstGeom>
        </p:spPr>
        <p:txBody>
          <a:bodyPr wrap="square">
            <a:spAutoFit/>
          </a:bodyPr>
          <a:lstStyle/>
          <a:p>
            <a:pPr marL="285750" indent="-285750">
              <a:spcBef>
                <a:spcPts val="1800"/>
              </a:spcBef>
              <a:buFont typeface="Arial" panose="020B0604020202020204" pitchFamily="34" charset="0"/>
              <a:buChar char="•"/>
            </a:pPr>
            <a:r>
              <a:rPr lang="en-GB" dirty="0" smtClean="0">
                <a:solidFill>
                  <a:schemeClr val="accent4">
                    <a:lumMod val="50000"/>
                  </a:schemeClr>
                </a:solidFill>
              </a:rPr>
              <a:t>Active and collaborative learning</a:t>
            </a:r>
          </a:p>
          <a:p>
            <a:pPr marL="285750" indent="-285750">
              <a:spcBef>
                <a:spcPts val="1800"/>
              </a:spcBef>
              <a:buFont typeface="Arial" panose="020B0604020202020204" pitchFamily="34" charset="0"/>
              <a:buChar char="•"/>
            </a:pPr>
            <a:r>
              <a:rPr lang="en-GB" dirty="0" smtClean="0">
                <a:solidFill>
                  <a:schemeClr val="accent4">
                    <a:lumMod val="50000"/>
                  </a:schemeClr>
                </a:solidFill>
              </a:rPr>
              <a:t>Participation in challenging academic activities</a:t>
            </a:r>
          </a:p>
          <a:p>
            <a:pPr marL="285750" indent="-285750">
              <a:spcBef>
                <a:spcPts val="1800"/>
              </a:spcBef>
              <a:buFont typeface="Arial" panose="020B0604020202020204" pitchFamily="34" charset="0"/>
              <a:buChar char="•"/>
            </a:pPr>
            <a:r>
              <a:rPr lang="en-GB" dirty="0" smtClean="0">
                <a:solidFill>
                  <a:schemeClr val="accent4">
                    <a:lumMod val="50000"/>
                  </a:schemeClr>
                </a:solidFill>
              </a:rPr>
              <a:t>Formative communication with academic staff</a:t>
            </a:r>
          </a:p>
          <a:p>
            <a:pPr marL="285750" indent="-285750">
              <a:spcBef>
                <a:spcPts val="1800"/>
              </a:spcBef>
              <a:buFont typeface="Arial" panose="020B0604020202020204" pitchFamily="34" charset="0"/>
              <a:buChar char="•"/>
            </a:pPr>
            <a:r>
              <a:rPr lang="en-GB" dirty="0" smtClean="0">
                <a:solidFill>
                  <a:schemeClr val="accent4">
                    <a:lumMod val="50000"/>
                  </a:schemeClr>
                </a:solidFill>
              </a:rPr>
              <a:t>Involvement in enriching educational experiences</a:t>
            </a:r>
          </a:p>
          <a:p>
            <a:pPr marL="285750" indent="-285750">
              <a:spcBef>
                <a:spcPts val="1800"/>
              </a:spcBef>
              <a:buFont typeface="Arial" panose="020B0604020202020204" pitchFamily="34" charset="0"/>
              <a:buChar char="•"/>
            </a:pPr>
            <a:r>
              <a:rPr lang="en-GB" dirty="0" smtClean="0">
                <a:solidFill>
                  <a:schemeClr val="accent4">
                    <a:lumMod val="50000"/>
                  </a:schemeClr>
                </a:solidFill>
              </a:rPr>
              <a:t>Feeling legitimated and supported by university learning communities</a:t>
            </a:r>
            <a:endParaRPr lang="en-GB" dirty="0">
              <a:solidFill>
                <a:schemeClr val="accent4">
                  <a:lumMod val="50000"/>
                </a:schemeClr>
              </a:solidFill>
            </a:endParaRPr>
          </a:p>
        </p:txBody>
      </p:sp>
      <p:sp>
        <p:nvSpPr>
          <p:cNvPr id="13" name="Rectangle 12"/>
          <p:cNvSpPr/>
          <p:nvPr/>
        </p:nvSpPr>
        <p:spPr>
          <a:xfrm>
            <a:off x="4608004" y="2543993"/>
            <a:ext cx="3744416" cy="3693319"/>
          </a:xfrm>
          <a:prstGeom prst="rect">
            <a:avLst/>
          </a:prstGeom>
        </p:spPr>
        <p:txBody>
          <a:bodyPr wrap="square">
            <a:spAutoFit/>
          </a:bodyPr>
          <a:lstStyle/>
          <a:p>
            <a:pPr marL="285750" indent="-285750">
              <a:buFont typeface="Arial" panose="020B0604020202020204" pitchFamily="34" charset="0"/>
              <a:buChar char="•"/>
            </a:pPr>
            <a:r>
              <a:rPr lang="en-GB" dirty="0">
                <a:solidFill>
                  <a:schemeClr val="accent4">
                    <a:lumMod val="50000"/>
                  </a:schemeClr>
                </a:solidFill>
              </a:rPr>
              <a:t>Active </a:t>
            </a:r>
            <a:r>
              <a:rPr lang="en-GB" dirty="0" smtClean="0">
                <a:solidFill>
                  <a:schemeClr val="accent4">
                    <a:lumMod val="50000"/>
                  </a:schemeClr>
                </a:solidFill>
              </a:rPr>
              <a:t>learning</a:t>
            </a:r>
          </a:p>
          <a:p>
            <a:pPr marL="285750" indent="-285750">
              <a:buFont typeface="Arial" panose="020B0604020202020204" pitchFamily="34" charset="0"/>
              <a:buChar char="•"/>
            </a:pPr>
            <a:endParaRPr lang="en-GB" dirty="0" smtClean="0">
              <a:solidFill>
                <a:schemeClr val="accent4">
                  <a:lumMod val="50000"/>
                </a:schemeClr>
              </a:solidFill>
            </a:endParaRPr>
          </a:p>
          <a:p>
            <a:pPr marL="285750" indent="-285750">
              <a:buFont typeface="Arial" panose="020B0604020202020204" pitchFamily="34" charset="0"/>
              <a:buChar char="•"/>
            </a:pPr>
            <a:r>
              <a:rPr lang="en-GB" dirty="0" smtClean="0">
                <a:solidFill>
                  <a:schemeClr val="accent4">
                    <a:lumMod val="50000"/>
                  </a:schemeClr>
                </a:solidFill>
              </a:rPr>
              <a:t>Academic challenge</a:t>
            </a:r>
          </a:p>
          <a:p>
            <a:pPr marL="285750" indent="-285750">
              <a:buFont typeface="Arial" panose="020B0604020202020204" pitchFamily="34" charset="0"/>
              <a:buChar char="•"/>
            </a:pPr>
            <a:endParaRPr lang="en-GB" dirty="0" smtClean="0">
              <a:solidFill>
                <a:schemeClr val="accent4">
                  <a:lumMod val="50000"/>
                </a:schemeClr>
              </a:solidFill>
            </a:endParaRPr>
          </a:p>
          <a:p>
            <a:pPr marL="285750" indent="-285750">
              <a:buFont typeface="Arial" panose="020B0604020202020204" pitchFamily="34" charset="0"/>
              <a:buChar char="•"/>
            </a:pPr>
            <a:r>
              <a:rPr lang="en-GB" dirty="0" smtClean="0">
                <a:solidFill>
                  <a:schemeClr val="accent4">
                    <a:lumMod val="50000"/>
                  </a:schemeClr>
                </a:solidFill>
              </a:rPr>
              <a:t>Student </a:t>
            </a:r>
            <a:r>
              <a:rPr lang="en-GB" dirty="0">
                <a:solidFill>
                  <a:schemeClr val="accent4">
                    <a:lumMod val="50000"/>
                  </a:schemeClr>
                </a:solidFill>
              </a:rPr>
              <a:t>and staff </a:t>
            </a:r>
            <a:r>
              <a:rPr lang="en-GB" dirty="0" smtClean="0">
                <a:solidFill>
                  <a:schemeClr val="accent4">
                    <a:lumMod val="50000"/>
                  </a:schemeClr>
                </a:solidFill>
              </a:rPr>
              <a:t>interactions</a:t>
            </a:r>
          </a:p>
          <a:p>
            <a:pPr marL="285750" indent="-285750">
              <a:buFont typeface="Arial" panose="020B0604020202020204" pitchFamily="34" charset="0"/>
              <a:buChar char="•"/>
            </a:pPr>
            <a:endParaRPr lang="en-GB" dirty="0">
              <a:solidFill>
                <a:schemeClr val="accent4">
                  <a:lumMod val="50000"/>
                </a:schemeClr>
              </a:solidFill>
            </a:endParaRPr>
          </a:p>
          <a:p>
            <a:pPr marL="285750" indent="-285750">
              <a:buFont typeface="Arial" panose="020B0604020202020204" pitchFamily="34" charset="0"/>
              <a:buChar char="•"/>
            </a:pPr>
            <a:r>
              <a:rPr lang="en-GB" dirty="0" smtClean="0">
                <a:solidFill>
                  <a:schemeClr val="accent4">
                    <a:lumMod val="50000"/>
                  </a:schemeClr>
                </a:solidFill>
              </a:rPr>
              <a:t>Enriching </a:t>
            </a:r>
            <a:r>
              <a:rPr lang="en-GB" dirty="0">
                <a:solidFill>
                  <a:schemeClr val="accent4">
                    <a:lumMod val="50000"/>
                  </a:schemeClr>
                </a:solidFill>
              </a:rPr>
              <a:t>educational </a:t>
            </a:r>
            <a:r>
              <a:rPr lang="en-GB" dirty="0" smtClean="0">
                <a:solidFill>
                  <a:schemeClr val="accent4">
                    <a:lumMod val="50000"/>
                  </a:schemeClr>
                </a:solidFill>
              </a:rPr>
              <a:t>experiences</a:t>
            </a:r>
          </a:p>
          <a:p>
            <a:pPr marL="285750" indent="-285750">
              <a:buFont typeface="Arial" panose="020B0604020202020204" pitchFamily="34" charset="0"/>
              <a:buChar char="•"/>
            </a:pPr>
            <a:endParaRPr lang="en-GB" dirty="0">
              <a:solidFill>
                <a:schemeClr val="accent4">
                  <a:lumMod val="50000"/>
                </a:schemeClr>
              </a:solidFill>
            </a:endParaRPr>
          </a:p>
          <a:p>
            <a:pPr marL="285750" indent="-285750">
              <a:buFont typeface="Arial" panose="020B0604020202020204" pitchFamily="34" charset="0"/>
              <a:buChar char="•"/>
            </a:pPr>
            <a:r>
              <a:rPr lang="en-GB" dirty="0" smtClean="0">
                <a:solidFill>
                  <a:schemeClr val="accent4">
                    <a:lumMod val="50000"/>
                  </a:schemeClr>
                </a:solidFill>
              </a:rPr>
              <a:t>Supportive </a:t>
            </a:r>
            <a:r>
              <a:rPr lang="en-GB" dirty="0">
                <a:solidFill>
                  <a:schemeClr val="accent4">
                    <a:lumMod val="50000"/>
                  </a:schemeClr>
                </a:solidFill>
              </a:rPr>
              <a:t>learning </a:t>
            </a:r>
            <a:r>
              <a:rPr lang="en-GB" dirty="0" smtClean="0">
                <a:solidFill>
                  <a:schemeClr val="accent4">
                    <a:lumMod val="50000"/>
                  </a:schemeClr>
                </a:solidFill>
              </a:rPr>
              <a:t>environment</a:t>
            </a:r>
          </a:p>
          <a:p>
            <a:pPr marL="285750" indent="-285750">
              <a:buFont typeface="Arial" panose="020B0604020202020204" pitchFamily="34" charset="0"/>
              <a:buChar char="•"/>
            </a:pPr>
            <a:endParaRPr lang="en-GB" dirty="0" smtClean="0">
              <a:solidFill>
                <a:schemeClr val="accent4">
                  <a:lumMod val="50000"/>
                </a:schemeClr>
              </a:solidFill>
            </a:endParaRPr>
          </a:p>
          <a:p>
            <a:pPr marL="285750" indent="-285750">
              <a:buFont typeface="Arial" panose="020B0604020202020204" pitchFamily="34" charset="0"/>
              <a:buChar char="•"/>
            </a:pPr>
            <a:r>
              <a:rPr lang="en-GB" dirty="0" smtClean="0">
                <a:solidFill>
                  <a:schemeClr val="accent4">
                    <a:lumMod val="50000"/>
                  </a:schemeClr>
                </a:solidFill>
              </a:rPr>
              <a:t>Work-integrated learning</a:t>
            </a:r>
            <a:endParaRPr lang="en-GB" dirty="0">
              <a:solidFill>
                <a:schemeClr val="accent4">
                  <a:lumMod val="50000"/>
                </a:schemeClr>
              </a:solidFill>
            </a:endParaRPr>
          </a:p>
        </p:txBody>
      </p:sp>
      <p:sp>
        <p:nvSpPr>
          <p:cNvPr id="7" name="TextBox 6"/>
          <p:cNvSpPr txBox="1"/>
          <p:nvPr/>
        </p:nvSpPr>
        <p:spPr>
          <a:xfrm>
            <a:off x="1475656" y="1866479"/>
            <a:ext cx="1512168" cy="369332"/>
          </a:xfrm>
          <a:prstGeom prst="rect">
            <a:avLst/>
          </a:prstGeom>
          <a:noFill/>
        </p:spPr>
        <p:txBody>
          <a:bodyPr wrap="square" rtlCol="0">
            <a:spAutoFit/>
          </a:bodyPr>
          <a:lstStyle/>
          <a:p>
            <a:r>
              <a:rPr lang="en-GB" dirty="0" smtClean="0">
                <a:solidFill>
                  <a:srgbClr val="FF6600"/>
                </a:solidFill>
              </a:rPr>
              <a:t>Five facets</a:t>
            </a:r>
            <a:endParaRPr lang="en-GB" dirty="0">
              <a:solidFill>
                <a:srgbClr val="FF6600"/>
              </a:solidFill>
            </a:endParaRPr>
          </a:p>
        </p:txBody>
      </p:sp>
      <p:sp>
        <p:nvSpPr>
          <p:cNvPr id="14" name="TextBox 13"/>
          <p:cNvSpPr txBox="1"/>
          <p:nvPr/>
        </p:nvSpPr>
        <p:spPr>
          <a:xfrm>
            <a:off x="4932040" y="1862317"/>
            <a:ext cx="3096344" cy="369332"/>
          </a:xfrm>
          <a:prstGeom prst="rect">
            <a:avLst/>
          </a:prstGeom>
          <a:noFill/>
        </p:spPr>
        <p:txBody>
          <a:bodyPr wrap="square" rtlCol="0">
            <a:spAutoFit/>
          </a:bodyPr>
          <a:lstStyle/>
          <a:p>
            <a:r>
              <a:rPr lang="en-GB" dirty="0" smtClean="0">
                <a:solidFill>
                  <a:srgbClr val="FF6600"/>
                </a:solidFill>
              </a:rPr>
              <a:t>Six engagement scales</a:t>
            </a:r>
            <a:endParaRPr lang="en-GB" dirty="0">
              <a:solidFill>
                <a:srgbClr val="FF6600"/>
              </a:solidFill>
            </a:endParaRPr>
          </a:p>
        </p:txBody>
      </p:sp>
    </p:spTree>
    <p:extLst>
      <p:ext uri="{BB962C8B-B14F-4D97-AF65-F5344CB8AC3E}">
        <p14:creationId xmlns:p14="http://schemas.microsoft.com/office/powerpoint/2010/main" val="489641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3" grpId="0"/>
      <p:bldP spid="7"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4008" y="-571500"/>
            <a:ext cx="7024744" cy="1143000"/>
          </a:xfrm>
        </p:spPr>
        <p:txBody>
          <a:bodyPr>
            <a:normAutofit/>
          </a:bodyPr>
          <a:lstStyle/>
          <a:p>
            <a:r>
              <a:rPr lang="en-GB" sz="1800" dirty="0" smtClean="0">
                <a:solidFill>
                  <a:schemeClr val="bg1"/>
                </a:solidFill>
              </a:rPr>
              <a:t>Engagement and Learning</a:t>
            </a:r>
            <a:endParaRPr lang="en-GB" sz="1800" dirty="0">
              <a:solidFill>
                <a:schemeClr val="bg1"/>
              </a:solidFill>
            </a:endParaRPr>
          </a:p>
        </p:txBody>
      </p:sp>
      <p:sp>
        <p:nvSpPr>
          <p:cNvPr id="3" name="Content Placeholder 2"/>
          <p:cNvSpPr>
            <a:spLocks noGrp="1"/>
          </p:cNvSpPr>
          <p:nvPr>
            <p:ph idx="1"/>
          </p:nvPr>
        </p:nvSpPr>
        <p:spPr>
          <a:xfrm>
            <a:off x="513561" y="2492896"/>
            <a:ext cx="8208912" cy="4824536"/>
          </a:xfrm>
        </p:spPr>
        <p:txBody>
          <a:bodyPr>
            <a:normAutofit/>
          </a:bodyPr>
          <a:lstStyle/>
          <a:p>
            <a:pPr marL="0" indent="0" algn="ctr">
              <a:buNone/>
            </a:pPr>
            <a:r>
              <a:rPr lang="en-GB" sz="2800" dirty="0" smtClean="0"/>
              <a:t>“Student </a:t>
            </a:r>
            <a:r>
              <a:rPr lang="en-GB" sz="2800" dirty="0"/>
              <a:t>engagement is </a:t>
            </a:r>
            <a:r>
              <a:rPr lang="en-GB" sz="2800" i="1" dirty="0"/>
              <a:t>generally considered </a:t>
            </a:r>
            <a:r>
              <a:rPr lang="en-GB" sz="2800" dirty="0"/>
              <a:t>to be among the </a:t>
            </a:r>
            <a:r>
              <a:rPr lang="en-GB" sz="2800" dirty="0" smtClean="0"/>
              <a:t>better predictors </a:t>
            </a:r>
            <a:r>
              <a:rPr lang="en-GB" sz="2800" dirty="0"/>
              <a:t>of learning and personal development</a:t>
            </a:r>
            <a:r>
              <a:rPr lang="en-GB" sz="2800" dirty="0" smtClean="0"/>
              <a:t>.“</a:t>
            </a:r>
          </a:p>
          <a:p>
            <a:pPr marL="0" indent="0" algn="r">
              <a:buNone/>
            </a:pPr>
            <a:endParaRPr lang="en-GB" sz="2000" dirty="0" smtClean="0">
              <a:solidFill>
                <a:schemeClr val="accent5">
                  <a:lumMod val="60000"/>
                  <a:lumOff val="40000"/>
                </a:schemeClr>
              </a:solidFill>
            </a:endParaRPr>
          </a:p>
          <a:p>
            <a:pPr marL="0" indent="0" algn="r">
              <a:buNone/>
            </a:pPr>
            <a:r>
              <a:rPr lang="en-GB" sz="2000" dirty="0" smtClean="0">
                <a:solidFill>
                  <a:schemeClr val="accent5">
                    <a:lumMod val="60000"/>
                    <a:lumOff val="40000"/>
                  </a:schemeClr>
                </a:solidFill>
              </a:rPr>
              <a:t>(</a:t>
            </a:r>
            <a:r>
              <a:rPr lang="en-GB" sz="2000" dirty="0" err="1" smtClean="0">
                <a:solidFill>
                  <a:schemeClr val="accent5">
                    <a:lumMod val="60000"/>
                    <a:lumOff val="40000"/>
                  </a:schemeClr>
                </a:solidFill>
              </a:rPr>
              <a:t>Carini</a:t>
            </a:r>
            <a:r>
              <a:rPr lang="en-GB" sz="2000" dirty="0" smtClean="0">
                <a:solidFill>
                  <a:schemeClr val="accent5">
                    <a:lumMod val="60000"/>
                    <a:lumOff val="40000"/>
                  </a:schemeClr>
                </a:solidFill>
              </a:rPr>
              <a:t>, </a:t>
            </a:r>
            <a:r>
              <a:rPr lang="en-GB" sz="2000" dirty="0" err="1" smtClean="0">
                <a:solidFill>
                  <a:schemeClr val="accent5">
                    <a:lumMod val="60000"/>
                    <a:lumOff val="40000"/>
                  </a:schemeClr>
                </a:solidFill>
              </a:rPr>
              <a:t>Kuy</a:t>
            </a:r>
            <a:r>
              <a:rPr lang="en-GB" sz="2000" dirty="0" smtClean="0">
                <a:solidFill>
                  <a:schemeClr val="accent5">
                    <a:lumMod val="60000"/>
                    <a:lumOff val="40000"/>
                  </a:schemeClr>
                </a:solidFill>
              </a:rPr>
              <a:t>, &amp; Klein, 2007)  </a:t>
            </a:r>
          </a:p>
          <a:p>
            <a:pPr marL="0" indent="0" algn="ctr">
              <a:buNone/>
            </a:pPr>
            <a:endParaRPr lang="en-GB" sz="2800" dirty="0"/>
          </a:p>
        </p:txBody>
      </p:sp>
      <p:sp>
        <p:nvSpPr>
          <p:cNvPr id="4" name="Rectangle 3"/>
          <p:cNvSpPr/>
          <p:nvPr/>
        </p:nvSpPr>
        <p:spPr>
          <a:xfrm>
            <a:off x="3609905" y="2965012"/>
            <a:ext cx="5040560" cy="432048"/>
          </a:xfrm>
          <a:prstGeom prst="rect">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62015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Custom 2">
      <a:dk1>
        <a:srgbClr val="FFFFFF"/>
      </a:dk1>
      <a:lt1>
        <a:sysClr val="window" lastClr="FFFFFF"/>
      </a:lt1>
      <a:dk2>
        <a:srgbClr val="3E3D2D"/>
      </a:dk2>
      <a:lt2>
        <a:srgbClr val="00B0F0"/>
      </a:lt2>
      <a:accent1>
        <a:srgbClr val="0070C0"/>
      </a:accent1>
      <a:accent2>
        <a:srgbClr val="002060"/>
      </a:accent2>
      <a:accent3>
        <a:srgbClr val="0099FF"/>
      </a:accent3>
      <a:accent4>
        <a:srgbClr val="33CCFF"/>
      </a:accent4>
      <a:accent5>
        <a:srgbClr val="006699"/>
      </a:accent5>
      <a:accent6>
        <a:srgbClr val="6666FF"/>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7623</TotalTime>
  <Words>1282</Words>
  <Application>Microsoft Office PowerPoint</Application>
  <PresentationFormat>On-screen Show (4:3)</PresentationFormat>
  <Paragraphs>270</Paragraphs>
  <Slides>27</Slides>
  <Notes>21</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Austin</vt:lpstr>
      <vt:lpstr>Engagement and Satisfaction</vt:lpstr>
      <vt:lpstr>  Enhancing student experience   Key strategy for learning</vt:lpstr>
      <vt:lpstr>Engagement  vs  Satisfaction</vt:lpstr>
      <vt:lpstr>Engagement  vs  Satisfaction</vt:lpstr>
      <vt:lpstr>What is Engagement?</vt:lpstr>
      <vt:lpstr>What is Student Engagement?</vt:lpstr>
      <vt:lpstr>PowerPoint Presentation</vt:lpstr>
      <vt:lpstr>What is Student Engagement?</vt:lpstr>
      <vt:lpstr>Engagement and Learning</vt:lpstr>
      <vt:lpstr>PowerPoint Presentation</vt:lpstr>
      <vt:lpstr>PowerPoint Presentation</vt:lpstr>
      <vt:lpstr>Issues affecting Student Engagement</vt:lpstr>
      <vt:lpstr>What is Satisfaction?</vt:lpstr>
      <vt:lpstr>Student Satisfaction</vt:lpstr>
      <vt:lpstr>What is Student Satisfaction?</vt:lpstr>
      <vt:lpstr>PowerPoint Presentation</vt:lpstr>
      <vt:lpstr>PowerPoint Presentation</vt:lpstr>
      <vt:lpstr>Issues affecting student satisfaction</vt:lpstr>
      <vt:lpstr>Can Engagement and Satisfaction be measured?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Engagement and Satisfaction</dc:title>
  <dc:creator>Dido</dc:creator>
  <cp:lastModifiedBy>Dido</cp:lastModifiedBy>
  <cp:revision>74</cp:revision>
  <dcterms:created xsi:type="dcterms:W3CDTF">2013-12-12T21:32:32Z</dcterms:created>
  <dcterms:modified xsi:type="dcterms:W3CDTF">2014-03-19T15:37:11Z</dcterms:modified>
</cp:coreProperties>
</file>