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256" r:id="rId2"/>
    <p:sldId id="283" r:id="rId3"/>
    <p:sldId id="263" r:id="rId4"/>
    <p:sldId id="281" r:id="rId5"/>
    <p:sldId id="282" r:id="rId6"/>
    <p:sldId id="279" r:id="rId7"/>
    <p:sldId id="264" r:id="rId8"/>
    <p:sldId id="278" r:id="rId9"/>
    <p:sldId id="284" r:id="rId10"/>
    <p:sldId id="276" r:id="rId11"/>
    <p:sldId id="267" r:id="rId12"/>
    <p:sldId id="277" r:id="rId13"/>
    <p:sldId id="270" r:id="rId14"/>
    <p:sldId id="272" r:id="rId15"/>
    <p:sldId id="274" r:id="rId16"/>
    <p:sldId id="273" r:id="rId17"/>
    <p:sldId id="286" r:id="rId18"/>
    <p:sldId id="258" r:id="rId19"/>
    <p:sldId id="285" r:id="rId20"/>
    <p:sldId id="280" r:id="rId21"/>
    <p:sldId id="275"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06" autoAdjust="0"/>
    <p:restoredTop sz="72563" autoAdjust="0"/>
  </p:normalViewPr>
  <p:slideViewPr>
    <p:cSldViewPr>
      <p:cViewPr>
        <p:scale>
          <a:sx n="97" d="100"/>
          <a:sy n="97" d="100"/>
        </p:scale>
        <p:origin x="-750"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9EBB202-6DAB-43F1-83DD-B8AE56138C7D}" type="datetimeFigureOut">
              <a:rPr lang="en-GB"/>
              <a:pPr>
                <a:defRPr/>
              </a:pPr>
              <a:t>10/03/2014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85B0048-DE0F-4033-B7E6-B5BD27DC92FA}" type="slidenum">
              <a:rPr lang="en-GB"/>
              <a:pPr>
                <a:defRPr/>
              </a:pPr>
              <a:t>‹#›</a:t>
            </a:fld>
            <a:endParaRPr lang="en-GB"/>
          </a:p>
        </p:txBody>
      </p:sp>
    </p:spTree>
    <p:extLst>
      <p:ext uri="{BB962C8B-B14F-4D97-AF65-F5344CB8AC3E}">
        <p14:creationId xmlns:p14="http://schemas.microsoft.com/office/powerpoint/2010/main" val="384065551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Strictly alphabetical order :)</a:t>
            </a:r>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BB0104-1CC2-4910-AC08-5F433DAC5DBA}" type="slidenum">
              <a:rPr lang="en-GB"/>
              <a:pPr fontAlgn="base">
                <a:spcBef>
                  <a:spcPct val="0"/>
                </a:spcBef>
                <a:spcAft>
                  <a:spcPct val="0"/>
                </a:spcAft>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a:p>
            <a:pPr>
              <a:spcBef>
                <a:spcPct val="0"/>
              </a:spcBef>
            </a:pPr>
            <a:r>
              <a:rPr lang="en-GB" dirty="0" smtClean="0"/>
              <a:t>I think the role</a:t>
            </a:r>
            <a:r>
              <a:rPr lang="en-GB" baseline="0" dirty="0" smtClean="0"/>
              <a:t> of the facilitator features in here……helping the group if they are on the wrong track, not interfering if they are okay.</a:t>
            </a:r>
          </a:p>
          <a:p>
            <a:pPr>
              <a:spcBef>
                <a:spcPct val="0"/>
              </a:spcBef>
            </a:pPr>
            <a:endParaRPr lang="en-GB" baseline="0" dirty="0" smtClean="0"/>
          </a:p>
          <a:p>
            <a:pPr>
              <a:spcBef>
                <a:spcPct val="0"/>
              </a:spcBef>
            </a:pPr>
            <a:r>
              <a:rPr lang="en-GB" baseline="0" dirty="0" smtClean="0"/>
              <a:t>I think the top 2 bullet points should be taken out.</a:t>
            </a:r>
          </a:p>
          <a:p>
            <a:pPr>
              <a:spcBef>
                <a:spcPct val="0"/>
              </a:spcBef>
            </a:pPr>
            <a:endParaRPr lang="en-GB" baseline="0" dirty="0" smtClean="0"/>
          </a:p>
          <a:p>
            <a:pPr>
              <a:spcBef>
                <a:spcPct val="0"/>
              </a:spcBef>
            </a:pPr>
            <a:r>
              <a:rPr lang="en-GB" baseline="0" dirty="0" smtClean="0"/>
              <a:t>But I am not sure what you would like me to put in here!  </a:t>
            </a:r>
            <a:endParaRPr lang="en-GB" dirty="0"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A7E8AE-0571-4299-AA12-0E471D684760}" type="slidenum">
              <a:rPr lang="en-GB"/>
              <a:pPr fontAlgn="base">
                <a:spcBef>
                  <a:spcPct val="0"/>
                </a:spcBef>
                <a:spcAft>
                  <a:spcPct val="0"/>
                </a:spcAft>
              </a:pPr>
              <a:t>15</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terms of choosing groups – perhaps</a:t>
            </a:r>
            <a:r>
              <a:rPr lang="en-GB" baseline="0" dirty="0" smtClean="0"/>
              <a:t> list the different jobs and let the students decide on their own who does what.  </a:t>
            </a:r>
            <a:endParaRPr lang="en-GB" dirty="0"/>
          </a:p>
        </p:txBody>
      </p:sp>
      <p:sp>
        <p:nvSpPr>
          <p:cNvPr id="4" name="Slide Number Placeholder 3"/>
          <p:cNvSpPr>
            <a:spLocks noGrp="1"/>
          </p:cNvSpPr>
          <p:nvPr>
            <p:ph type="sldNum" sz="quarter" idx="10"/>
          </p:nvPr>
        </p:nvSpPr>
        <p:spPr/>
        <p:txBody>
          <a:bodyPr/>
          <a:lstStyle/>
          <a:p>
            <a:pPr>
              <a:defRPr/>
            </a:pPr>
            <a:fld id="{A85B0048-DE0F-4033-B7E6-B5BD27DC92FA}" type="slidenum">
              <a:rPr lang="en-GB" smtClean="0"/>
              <a:pPr>
                <a:defRPr/>
              </a:pPr>
              <a:t>18</a:t>
            </a:fld>
            <a:endParaRPr lang="en-GB"/>
          </a:p>
        </p:txBody>
      </p:sp>
    </p:spTree>
    <p:extLst>
      <p:ext uri="{BB962C8B-B14F-4D97-AF65-F5344CB8AC3E}">
        <p14:creationId xmlns:p14="http://schemas.microsoft.com/office/powerpoint/2010/main" val="2294238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p:spPr>
      </p:sp>
      <p:sp>
        <p:nvSpPr>
          <p:cNvPr id="43011" name="Rectangle 3"/>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a:p>
            <a:r>
              <a:rPr lang="en-GB" dirty="0" smtClean="0"/>
              <a:t>Littleton and Mercer 2013:</a:t>
            </a:r>
          </a:p>
          <a:p>
            <a:endParaRPr lang="en-GB" dirty="0" smtClean="0"/>
          </a:p>
          <a:p>
            <a:r>
              <a:rPr lang="en-GB" dirty="0" smtClean="0"/>
              <a:t>What makes productive discussions?</a:t>
            </a:r>
          </a:p>
          <a:p>
            <a:r>
              <a:rPr lang="en-GB" dirty="0" smtClean="0"/>
              <a:t>. Everyone offers relevant ideas and information</a:t>
            </a:r>
          </a:p>
          <a:p>
            <a:r>
              <a:rPr lang="en-GB" dirty="0" smtClean="0"/>
              <a:t>. Everyone’s ideas are treated as worthwhile</a:t>
            </a:r>
          </a:p>
          <a:p>
            <a:r>
              <a:rPr lang="en-GB" dirty="0" smtClean="0"/>
              <a:t>. People ask each other what they think</a:t>
            </a:r>
          </a:p>
          <a:p>
            <a:r>
              <a:rPr lang="en-GB" dirty="0" smtClean="0"/>
              <a:t>. They try to reach agreement</a:t>
            </a:r>
          </a:p>
          <a:p>
            <a:r>
              <a:rPr lang="en-GB" dirty="0" smtClean="0"/>
              <a:t>. People think they can think aloud</a:t>
            </a:r>
          </a:p>
          <a:p>
            <a:r>
              <a:rPr lang="en-GB" dirty="0" smtClean="0"/>
              <a:t>. People ask for reasons and give them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Discuss how group work can enhance learning. </a:t>
            </a:r>
          </a:p>
          <a:p>
            <a:pPr>
              <a:spcBef>
                <a:spcPct val="0"/>
              </a:spcBef>
            </a:pPr>
            <a:endParaRPr lang="en-GB" smtClean="0"/>
          </a:p>
          <a:p>
            <a:pPr>
              <a:spcBef>
                <a:spcPct val="0"/>
              </a:spcBef>
            </a:pPr>
            <a:endParaRPr lang="en-GB" smtClean="0"/>
          </a:p>
          <a:p>
            <a:pPr>
              <a:spcBef>
                <a:spcPct val="0"/>
              </a:spcBef>
            </a:pPr>
            <a:r>
              <a:rPr lang="en-GB" smtClean="0"/>
              <a:t>Groups:</a:t>
            </a:r>
          </a:p>
          <a:p>
            <a:pPr>
              <a:spcBef>
                <a:spcPct val="0"/>
              </a:spcBef>
            </a:pPr>
            <a:r>
              <a:rPr lang="en-GB" smtClean="0"/>
              <a:t>Individuals (two)</a:t>
            </a:r>
          </a:p>
          <a:p>
            <a:pPr>
              <a:spcBef>
                <a:spcPct val="0"/>
              </a:spcBef>
            </a:pPr>
            <a:r>
              <a:rPr lang="en-GB" smtClean="0"/>
              <a:t>Group of eight</a:t>
            </a:r>
          </a:p>
          <a:p>
            <a:pPr>
              <a:spcBef>
                <a:spcPct val="0"/>
              </a:spcBef>
            </a:pPr>
            <a:r>
              <a:rPr lang="en-GB" smtClean="0"/>
              <a:t>4 group</a:t>
            </a:r>
          </a:p>
          <a:p>
            <a:pPr>
              <a:spcBef>
                <a:spcPct val="0"/>
              </a:spcBef>
            </a:pPr>
            <a:r>
              <a:rPr lang="en-GB" smtClean="0"/>
              <a:t>Two group</a:t>
            </a:r>
          </a:p>
          <a:p>
            <a:pPr>
              <a:spcBef>
                <a:spcPct val="0"/>
              </a:spcBef>
            </a:pPr>
            <a:endParaRPr lang="en-GB" smtClean="0"/>
          </a:p>
          <a:p>
            <a:pPr>
              <a:spcBef>
                <a:spcPct val="0"/>
              </a:spcBef>
            </a:pPr>
            <a:r>
              <a:rPr lang="en-GB" smtClean="0"/>
              <a:t>Disadvantages of a really big group</a:t>
            </a:r>
          </a:p>
          <a:p>
            <a:pPr>
              <a:spcBef>
                <a:spcPct val="0"/>
              </a:spcBef>
            </a:pPr>
            <a:r>
              <a:rPr lang="en-GB" smtClean="0"/>
              <a:t>Disadvantages of working on their own.</a:t>
            </a:r>
          </a:p>
          <a:p>
            <a:pPr>
              <a:spcBef>
                <a:spcPct val="0"/>
              </a:spcBef>
            </a:pPr>
            <a:r>
              <a:rPr lang="en-GB" smtClean="0"/>
              <a:t>Cosiness of group of two</a:t>
            </a:r>
          </a:p>
          <a:p>
            <a:pPr>
              <a:spcBef>
                <a:spcPct val="0"/>
              </a:spcBef>
            </a:pPr>
            <a:r>
              <a:rPr lang="en-GB" smtClean="0"/>
              <a:t>Group of four ideal? </a:t>
            </a:r>
          </a:p>
          <a:p>
            <a:pPr>
              <a:spcBef>
                <a:spcPct val="0"/>
              </a:spcBef>
            </a:pPr>
            <a:endParaRPr lang="en-GB" smtClean="0"/>
          </a:p>
          <a:p>
            <a:pPr>
              <a:spcBef>
                <a:spcPct val="0"/>
              </a:spcBef>
            </a:pPr>
            <a:r>
              <a:rPr lang="en-GB" smtClean="0"/>
              <a:t>From what I remember, in our activities we will just focus on the group size, and not on the type of intervention by the facilitator. </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CE7B01-574E-42CF-982E-8729C8683466}" type="slidenum">
              <a:rPr lang="en-GB"/>
              <a:pPr fontAlgn="base">
                <a:spcBef>
                  <a:spcPct val="0"/>
                </a:spcBef>
                <a:spcAft>
                  <a:spcPct val="0"/>
                </a:spcAft>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Literature review</a:t>
            </a:r>
          </a:p>
          <a:p>
            <a:pPr>
              <a:spcBef>
                <a:spcPct val="0"/>
              </a:spcBef>
            </a:pPr>
            <a:endParaRPr lang="en-GB" dirty="0" smtClean="0"/>
          </a:p>
          <a:p>
            <a:pPr>
              <a:spcBef>
                <a:spcPct val="0"/>
              </a:spcBef>
            </a:pPr>
            <a:r>
              <a:rPr lang="en-GB" dirty="0" smtClean="0"/>
              <a:t>‘The Social Brain’ Karen Littleton and Neil Mercer in </a:t>
            </a:r>
            <a:r>
              <a:rPr lang="en-GB" dirty="0" err="1" smtClean="0"/>
              <a:t>Interthinking</a:t>
            </a:r>
            <a:r>
              <a:rPr lang="en-GB" dirty="0" smtClean="0"/>
              <a:t>, 2013 </a:t>
            </a:r>
            <a:r>
              <a:rPr lang="en-GB" dirty="0" err="1" smtClean="0"/>
              <a:t>Routledge:London</a:t>
            </a:r>
            <a:r>
              <a:rPr lang="en-GB" dirty="0" smtClean="0"/>
              <a:t>  As humans we are able to think collectively- more than the rest of the animal kingdom. Discuss, offer advice, share experiences etc. Social brain is well designed to read others’ intentions. Inventiveness and creativity is usually the work of a group of people as opposed to just one: the Bloomsbury Set, The Glasgow Boys, The Beatles and these people influenced each other so that the relationship was synergistic rather than just a sum of the parts. We have a romantic image of the genius whereas a collective is more </a:t>
            </a:r>
            <a:r>
              <a:rPr lang="en-GB" dirty="0" err="1" smtClean="0"/>
              <a:t>ususal</a:t>
            </a:r>
            <a:r>
              <a:rPr lang="en-GB" dirty="0" smtClean="0"/>
              <a:t>.</a:t>
            </a:r>
          </a:p>
          <a:p>
            <a:pPr>
              <a:spcBef>
                <a:spcPct val="0"/>
              </a:spcBef>
            </a:pPr>
            <a:r>
              <a:rPr lang="en-GB" dirty="0" smtClean="0"/>
              <a:t>Lev Vygotsky; talked about the cycle of learning, where new ideas feed into existing ones and socio culture theory is based on this. Human intelligence is powerful and creative because it is collective. </a:t>
            </a:r>
          </a:p>
          <a:p>
            <a:pPr>
              <a:spcBef>
                <a:spcPct val="0"/>
              </a:spcBef>
            </a:pPr>
            <a:endParaRPr lang="en-GB" dirty="0" smtClean="0"/>
          </a:p>
          <a:p>
            <a:pPr>
              <a:spcBef>
                <a:spcPct val="0"/>
              </a:spcBef>
            </a:pPr>
            <a:r>
              <a:rPr lang="en-GB" dirty="0" smtClean="0"/>
              <a:t>Creativity emerges from these discussions  (Sawyer and de </a:t>
            </a:r>
            <a:r>
              <a:rPr lang="en-GB" dirty="0" err="1" smtClean="0"/>
              <a:t>Zutter</a:t>
            </a:r>
            <a:r>
              <a:rPr lang="en-GB" dirty="0" smtClean="0"/>
              <a:t> 2009)</a:t>
            </a:r>
          </a:p>
          <a:p>
            <a:pPr>
              <a:spcBef>
                <a:spcPct val="0"/>
              </a:spcBef>
            </a:pPr>
            <a:endParaRPr lang="en-GB" dirty="0"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B134DA-E5BC-4FDF-9312-F12EFB740E22}" type="slidenum">
              <a:rPr lang="en-GB"/>
              <a:pPr fontAlgn="base">
                <a:spcBef>
                  <a:spcPct val="0"/>
                </a:spcBef>
                <a:spcAft>
                  <a:spcPct val="0"/>
                </a:spcAft>
              </a:pPr>
              <a:t>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err="1" smtClean="0"/>
              <a:t>Michaelsen</a:t>
            </a:r>
            <a:r>
              <a:rPr lang="en-GB" dirty="0" smtClean="0"/>
              <a:t> and Sweet (2008) identified 4 important elements for team-based learning: </a:t>
            </a:r>
          </a:p>
          <a:p>
            <a:pPr>
              <a:spcBef>
                <a:spcPct val="0"/>
              </a:spcBef>
            </a:pPr>
            <a:endParaRPr lang="en-GB" dirty="0"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42A11C-CDE6-4D8D-B978-F80A08BA5B19}" type="slidenum">
              <a:rPr lang="en-GB"/>
              <a:pPr fontAlgn="base">
                <a:spcBef>
                  <a:spcPct val="0"/>
                </a:spcBef>
                <a:spcAft>
                  <a:spcPct val="0"/>
                </a:spcAft>
              </a:pPr>
              <a:t>8</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http://psychology.about.com/od/psychologynews/qt/groupsize.htm</a:t>
            </a:r>
          </a:p>
          <a:p>
            <a:endParaRPr lang="en-GB" dirty="0" smtClean="0"/>
          </a:p>
          <a:p>
            <a:pPr marL="171450" indent="-171450">
              <a:buFont typeface="Wingdings"/>
              <a:buChar char="Ø"/>
            </a:pPr>
            <a:r>
              <a:rPr lang="en-GB" dirty="0" smtClean="0"/>
              <a:t>&gt; - How does that relate to your experience of teaching groups of students?</a:t>
            </a:r>
            <a:br>
              <a:rPr lang="en-GB" dirty="0" smtClean="0"/>
            </a:br>
            <a:r>
              <a:rPr lang="en-GB" dirty="0" smtClean="0"/>
              <a:t>&gt; &gt;</a:t>
            </a:r>
            <a:br>
              <a:rPr lang="en-GB" dirty="0" smtClean="0"/>
            </a:br>
            <a:r>
              <a:rPr lang="en-GB" dirty="0" smtClean="0"/>
              <a:t>&gt; &gt; - Does the optimal group size depend on the task at hand?</a:t>
            </a:r>
          </a:p>
          <a:p>
            <a:pPr marL="171450" indent="-171450">
              <a:buFont typeface="Wingdings"/>
              <a:buChar char="Ø"/>
            </a:pPr>
            <a:endParaRPr lang="en-GB" dirty="0" smtClean="0"/>
          </a:p>
          <a:p>
            <a:pPr marL="171450" indent="-171450">
              <a:buFont typeface="Wingdings"/>
              <a:buChar char="Ø"/>
            </a:pPr>
            <a:r>
              <a:rPr lang="en-GB" dirty="0" smtClean="0"/>
              <a:t>Info from Kelsey 2009 article </a:t>
            </a:r>
          </a:p>
          <a:p>
            <a:pPr fontAlgn="base"/>
            <a:r>
              <a:rPr lang="en-GB" sz="1200" b="0" i="0" kern="1200" dirty="0" smtClean="0">
                <a:solidFill>
                  <a:schemeClr val="tx1"/>
                </a:solidFill>
                <a:effectLst/>
                <a:latin typeface="+mn-lt"/>
                <a:ea typeface="+mn-ea"/>
                <a:cs typeface="+mn-cs"/>
              </a:rPr>
              <a:t>The smallest viable group size seems to be somewhere in the range of 5 to 9.</a:t>
            </a:r>
          </a:p>
          <a:p>
            <a:pPr fontAlgn="base"/>
            <a:r>
              <a:rPr lang="en-GB" sz="1200" b="0" i="0" kern="1200" dirty="0" smtClean="0">
                <a:solidFill>
                  <a:schemeClr val="tx1"/>
                </a:solidFill>
                <a:effectLst/>
                <a:latin typeface="+mn-lt"/>
                <a:ea typeface="+mn-ea"/>
                <a:cs typeface="+mn-cs"/>
              </a:rPr>
              <a:t>Looking smaller, we see that a group of 2 can be tremendously creative (ask any parent), but often has insufficient resources and thus requires deep commitment by both parties. </a:t>
            </a:r>
          </a:p>
          <a:p>
            <a:pPr fontAlgn="base"/>
            <a:r>
              <a:rPr lang="en-GB" sz="1200" b="0" i="0" kern="1200" dirty="0" smtClean="0">
                <a:solidFill>
                  <a:schemeClr val="tx1"/>
                </a:solidFill>
                <a:effectLst/>
                <a:latin typeface="+mn-lt"/>
                <a:ea typeface="+mn-ea"/>
                <a:cs typeface="+mn-cs"/>
              </a:rPr>
              <a:t>Consider for example the difficulty of a 2-person business partnership which can be compared to that of a marriage. </a:t>
            </a:r>
          </a:p>
          <a:p>
            <a:pPr fontAlgn="base"/>
            <a:r>
              <a:rPr lang="en-GB" sz="1200" b="0" i="0" kern="1200" dirty="0" smtClean="0">
                <a:solidFill>
                  <a:schemeClr val="tx1"/>
                </a:solidFill>
                <a:effectLst/>
                <a:latin typeface="+mn-lt"/>
                <a:ea typeface="+mn-ea"/>
                <a:cs typeface="+mn-cs"/>
              </a:rPr>
              <a:t>A group of 3 is often unstable, with one person feeling left out, or else one person controlling the others by being the “split” vote.  It is for this reason the Military sends Snipers out in groups of 3. The shooter and the calibrator are teamed as a pair and the third watches out so they don’t get spotted. </a:t>
            </a:r>
          </a:p>
          <a:p>
            <a:pPr fontAlgn="base"/>
            <a:r>
              <a:rPr lang="en-GB" sz="1200" b="0" i="0" kern="1200" dirty="0" smtClean="0">
                <a:solidFill>
                  <a:schemeClr val="tx1"/>
                </a:solidFill>
                <a:effectLst/>
                <a:latin typeface="+mn-lt"/>
                <a:ea typeface="+mn-ea"/>
                <a:cs typeface="+mn-cs"/>
              </a:rPr>
              <a:t>A group of 4 often devolves into two pairs.</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 </a:t>
            </a:r>
          </a:p>
          <a:p>
            <a:pPr fontAlgn="base"/>
            <a:r>
              <a:rPr lang="en-GB" sz="1200" b="1" i="0" kern="1200" dirty="0" smtClean="0">
                <a:solidFill>
                  <a:schemeClr val="tx1"/>
                </a:solidFill>
                <a:effectLst/>
                <a:latin typeface="+mn-lt"/>
                <a:ea typeface="+mn-ea"/>
                <a:cs typeface="+mn-cs"/>
              </a:rPr>
              <a:t>What is the ideal number?</a:t>
            </a:r>
          </a:p>
          <a:p>
            <a:pPr fontAlgn="base"/>
            <a:r>
              <a:rPr lang="en-GB" sz="1200" b="0" i="0" kern="1200" dirty="0" smtClean="0">
                <a:solidFill>
                  <a:schemeClr val="tx1"/>
                </a:solidFill>
                <a:effectLst/>
                <a:latin typeface="+mn-lt"/>
                <a:ea typeface="+mn-ea"/>
                <a:cs typeface="+mn-cs"/>
              </a:rPr>
              <a:t>Perhaps it is at 5 that the feeling of “team” really begins. At 5 to 8 people, you can have a meeting where everyone can speak out about what the entire group is doing, and everyone feels highly empowered.</a:t>
            </a:r>
          </a:p>
          <a:p>
            <a:endParaRPr lang="en-GB" dirty="0" smtClean="0"/>
          </a:p>
          <a:p>
            <a:r>
              <a:rPr lang="en-GB" dirty="0" smtClean="0"/>
              <a:t>According to Christopher Allen there is a study from the 1950s that shows that the optimum size for a committee is 7.</a:t>
            </a:r>
            <a:endParaRPr lang="en-GB" dirty="0"/>
          </a:p>
        </p:txBody>
      </p:sp>
      <p:sp>
        <p:nvSpPr>
          <p:cNvPr id="4" name="Slide Number Placeholder 3"/>
          <p:cNvSpPr>
            <a:spLocks noGrp="1"/>
          </p:cNvSpPr>
          <p:nvPr>
            <p:ph type="sldNum" sz="quarter" idx="10"/>
          </p:nvPr>
        </p:nvSpPr>
        <p:spPr/>
        <p:txBody>
          <a:bodyPr/>
          <a:lstStyle/>
          <a:p>
            <a:pPr>
              <a:defRPr/>
            </a:pPr>
            <a:fld id="{A85B0048-DE0F-4033-B7E6-B5BD27DC92FA}" type="slidenum">
              <a:rPr lang="en-GB" smtClean="0"/>
              <a:pPr>
                <a:defRPr/>
              </a:pPr>
              <a:t>9</a:t>
            </a:fld>
            <a:endParaRPr lang="en-GB"/>
          </a:p>
        </p:txBody>
      </p:sp>
    </p:spTree>
    <p:extLst>
      <p:ext uri="{BB962C8B-B14F-4D97-AF65-F5344CB8AC3E}">
        <p14:creationId xmlns:p14="http://schemas.microsoft.com/office/powerpoint/2010/main" val="1764993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Then, groups of four. What are the problems that can come up when working in a group?</a:t>
            </a:r>
          </a:p>
          <a:p>
            <a:pPr>
              <a:spcBef>
                <a:spcPct val="0"/>
              </a:spcBef>
            </a:pPr>
            <a:r>
              <a:rPr lang="en-GB" smtClean="0"/>
              <a:t>There and then discuss about a problem. We decide on one of the issues that came up. </a:t>
            </a:r>
          </a:p>
          <a:p>
            <a:pPr>
              <a:spcBef>
                <a:spcPct val="0"/>
              </a:spcBef>
            </a:pPr>
            <a:endParaRPr lang="en-GB" smtClean="0"/>
          </a:p>
          <a:p>
            <a:pPr>
              <a:spcBef>
                <a:spcPct val="0"/>
              </a:spcBef>
            </a:pPr>
            <a:r>
              <a:rPr lang="en-GB" smtClean="0"/>
              <a:t>Possible problems that might come up:</a:t>
            </a:r>
          </a:p>
          <a:p>
            <a:pPr>
              <a:spcBef>
                <a:spcPct val="0"/>
              </a:spcBef>
            </a:pPr>
            <a:r>
              <a:rPr lang="en-GB" smtClean="0"/>
              <a:t>Influence of personality of the students on group work (e.g. dominating vs passive students). </a:t>
            </a:r>
          </a:p>
          <a:p>
            <a:pPr>
              <a:spcBef>
                <a:spcPct val="0"/>
              </a:spcBef>
            </a:pPr>
            <a:r>
              <a:rPr lang="en-GB" smtClean="0"/>
              <a:t>Disagreements within the group.</a:t>
            </a:r>
          </a:p>
          <a:p>
            <a:pPr>
              <a:spcBef>
                <a:spcPct val="0"/>
              </a:spcBef>
            </a:pPr>
            <a:r>
              <a:rPr lang="en-GB" smtClean="0"/>
              <a:t>Groups were there are no active students, and the group has no direction. </a:t>
            </a:r>
          </a:p>
          <a:p>
            <a:pPr>
              <a:spcBef>
                <a:spcPct val="0"/>
              </a:spcBef>
            </a:pPr>
            <a:endParaRPr lang="en-GB" smtClean="0"/>
          </a:p>
          <a:p>
            <a:pPr>
              <a:spcBef>
                <a:spcPct val="0"/>
              </a:spcBef>
            </a:pPr>
            <a:endParaRPr lang="en-GB"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A59408-59E2-41D2-92BB-3BB24DB80FAB}" type="slidenum">
              <a:rPr lang="en-GB"/>
              <a:pPr fontAlgn="base">
                <a:spcBef>
                  <a:spcPct val="0"/>
                </a:spcBef>
                <a:spcAft>
                  <a:spcPct val="0"/>
                </a:spcAft>
              </a:pPr>
              <a:t>10</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3A819C-8B10-4165-952B-F08259E71062}" type="slidenum">
              <a:rPr lang="en-GB"/>
              <a:pPr fontAlgn="base">
                <a:spcBef>
                  <a:spcPct val="0"/>
                </a:spcBef>
                <a:spcAft>
                  <a:spcPct val="0"/>
                </a:spcAft>
              </a:pPr>
              <a:t>11</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fontAlgn="auto">
              <a:spcBef>
                <a:spcPts val="0"/>
              </a:spcBef>
              <a:spcAft>
                <a:spcPts val="0"/>
              </a:spcAft>
              <a:defRPr/>
            </a:pPr>
            <a:r>
              <a:rPr lang="en-GB" i="1" dirty="0" smtClean="0"/>
              <a:t>Here is some more detail from the paper:</a:t>
            </a:r>
          </a:p>
          <a:p>
            <a:pPr fontAlgn="auto">
              <a:spcBef>
                <a:spcPts val="0"/>
              </a:spcBef>
              <a:spcAft>
                <a:spcPts val="0"/>
              </a:spcAft>
              <a:defRPr/>
            </a:pPr>
            <a:r>
              <a:rPr lang="en-GB" i="1" dirty="0" smtClean="0"/>
              <a:t>The dominant students </a:t>
            </a:r>
            <a:endParaRPr lang="en-GB" dirty="0" smtClean="0"/>
          </a:p>
          <a:p>
            <a:pPr fontAlgn="auto">
              <a:spcBef>
                <a:spcPts val="0"/>
              </a:spcBef>
              <a:spcAft>
                <a:spcPts val="0"/>
              </a:spcAft>
              <a:defRPr/>
            </a:pPr>
            <a:r>
              <a:rPr lang="en-GB" dirty="0" smtClean="0"/>
              <a:t>Facilitators identified management of “dominant students‟ as a challenge they commonly face. While dominance was generally regarded as a type of behaviour to be discouraged, the range of behaviours that were described suggested that there were two separate types of dominant behaviour. While one type of dominant behaviour was found to be disruptive, the other type appeared to have potential to play a positive role in fostering a collaborative learning environment. These two types of behaviour are summarised below. </a:t>
            </a:r>
          </a:p>
          <a:p>
            <a:pPr fontAlgn="auto">
              <a:spcBef>
                <a:spcPts val="0"/>
              </a:spcBef>
              <a:spcAft>
                <a:spcPts val="0"/>
              </a:spcAft>
              <a:defRPr/>
            </a:pPr>
            <a:r>
              <a:rPr lang="en-GB" i="1" dirty="0" smtClean="0"/>
              <a:t>1a. The dominant disruptive students: </a:t>
            </a:r>
            <a:r>
              <a:rPr lang="en-GB" dirty="0" smtClean="0"/>
              <a:t>Facilitators tended to describe these students using terms such as “immature” “attention seeking” or “lacking in discipline”. These students tended to hinder the progress of the group by their desire to speak excessively on irrelevant or marginally relevant issues, and tended to distract the group or take up a disproportionate amount of group time. Facilitators also described a more extreme version of disruptive students, and used terms such as “difficult students” and “bad apples” to describe them. They described these students‟ behaviours as “arrogant” and “disrupting the cohesion of the group”. Facilitators generally reported this type of behaviour as extremely problematic, and requested more support to develop skills to deal with such situations. </a:t>
            </a:r>
          </a:p>
          <a:p>
            <a:pPr fontAlgn="auto">
              <a:spcBef>
                <a:spcPts val="0"/>
              </a:spcBef>
              <a:spcAft>
                <a:spcPts val="0"/>
              </a:spcAft>
              <a:defRPr/>
            </a:pPr>
            <a:r>
              <a:rPr lang="en-GB" i="1" dirty="0" smtClean="0"/>
              <a:t>1b. The highly enthusiastic dominant students: </a:t>
            </a:r>
            <a:r>
              <a:rPr lang="en-GB" dirty="0" smtClean="0"/>
              <a:t>Facilitators tended to describe these students with the term “outspoken”, but generally spoke of them as having potential to influence the group positively. Although these students are similar to the above students in their tendency to take up a disproportionately large share of the time available for discussion, they differ from the above by their genuine desire to engage with the learning process, and by making productive contributions to group discussions. </a:t>
            </a:r>
            <a:endParaRPr lang="en-GB" dirty="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CEA475-1658-4814-8BB0-D67D9004D067}" type="slidenum">
              <a:rPr lang="en-GB"/>
              <a:pPr fontAlgn="base">
                <a:spcBef>
                  <a:spcPct val="0"/>
                </a:spcBef>
                <a:spcAft>
                  <a:spcPct val="0"/>
                </a:spcAft>
              </a:pPr>
              <a:t>13</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Facilitators described a range of students who came under the broad umbrella of „passive students‟. The descriptions suggested two very different types of apparently passive behaviour. </a:t>
            </a:r>
          </a:p>
          <a:p>
            <a:pPr>
              <a:spcBef>
                <a:spcPct val="0"/>
              </a:spcBef>
            </a:pPr>
            <a:r>
              <a:rPr lang="en-GB" smtClean="0"/>
              <a:t>2a. The disinterested students: Facilitators used terms such as “lurkers”, “students with negative attitudes” and “lethargic” to describe these students. These students seemed to attend merely to meet attendance requirements, and generally tended to convey the impression that they would rather be elsewhere. They were not only passive, but generally found ways to avoid participation even when specifically allocated a task.</a:t>
            </a:r>
          </a:p>
          <a:p>
            <a:pPr>
              <a:spcBef>
                <a:spcPct val="0"/>
              </a:spcBef>
            </a:pPr>
            <a:r>
              <a:rPr lang="en-GB" smtClean="0"/>
              <a:t>2b. The quiet students who work by themselves: Facilitators generally described these students as “quiet”, “shy”, and “lacking in confidence”. Facilitators indicated that they would like to develop skills in drawing out these students into discussions. There was a general impression that these students could make a useful contribution to the discussions if they could overcome their unwillingness or uncertainty in engaging with their peers. While there was concern that these students were not benefiting fully from the collaborative learning sessions, their behaviour was generally not felt to impact significantly on the group process.</a:t>
            </a:r>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D23D0E-53C5-41C5-82A5-F8230E2EF7A4}" type="slidenum">
              <a:rPr lang="en-GB"/>
              <a:pPr fontAlgn="base">
                <a:spcBef>
                  <a:spcPct val="0"/>
                </a:spcBef>
                <a:spcAft>
                  <a:spcPct val="0"/>
                </a:spcAft>
              </a:pPr>
              <a:t>14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49F494D5-FC7A-429D-92B8-C0A9134A9A41}"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2E4BAF53-D315-40DC-8D04-B2D33B711FA9}" type="datetimeFigureOut">
              <a:rPr lang="en-US"/>
              <a:pPr>
                <a:defRPr/>
              </a:pPr>
              <a:t>3/10/2014</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5E38FB12-B264-4151-B2AD-5AA6B4597836}"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5461EAA8-EC70-405D-9F19-306C947E5658}" type="datetimeFigureOut">
              <a:rPr lang="en-US"/>
              <a:pPr>
                <a:defRPr/>
              </a:pPr>
              <a:t>3/10/2014</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89E14CD3-2A2D-4242-AC4F-FE4B553ADE58}"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7489C0A5-62BF-4514-B143-F5E14D779A97}" type="datetimeFigureOut">
              <a:rPr lang="en-US"/>
              <a:pPr>
                <a:defRPr/>
              </a:pPr>
              <a:t>3/10/2014</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50AD42B1-D073-4A27-B14E-45014D19DD8A}"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21A038C0-252C-4899-A59F-149CD85A2026}" type="datetimeFigureOut">
              <a:rPr lang="en-US"/>
              <a:pPr>
                <a:defRPr/>
              </a:pPr>
              <a:t>3/10/2014</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A78BA8A4-65AF-4DF6-BFC7-5A432EED8CA7}"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EAA5227C-A3F4-44FE-B756-F221437265C6}" type="datetimeFigureOut">
              <a:rPr lang="en-US"/>
              <a:pPr>
                <a:defRPr/>
              </a:pPr>
              <a:t>3/10/2014</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8E571D60-7E5D-4878-96A8-5EBE0E46EB52}"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fld id="{BDAFF1EE-6F98-4F64-853C-F3CDD706BF16}" type="datetimeFigureOut">
              <a:rPr lang="en-US"/>
              <a:pPr>
                <a:defRPr/>
              </a:pPr>
              <a:t>3/10/2014</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CF083E8A-25B5-4D8C-B448-CD56D49B29CF}" type="slidenum">
              <a:rPr lang="en-US"/>
              <a:pPr>
                <a:defRPr/>
              </a:pPr>
              <a:t>‹#›</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Date Placeholder 3"/>
          <p:cNvSpPr>
            <a:spLocks noGrp="1"/>
          </p:cNvSpPr>
          <p:nvPr>
            <p:ph type="dt" sz="half" idx="12"/>
          </p:nvPr>
        </p:nvSpPr>
        <p:spPr/>
        <p:txBody>
          <a:bodyPr/>
          <a:lstStyle>
            <a:lvl1pPr>
              <a:defRPr/>
            </a:lvl1pPr>
          </a:lstStyle>
          <a:p>
            <a:pPr>
              <a:defRPr/>
            </a:pPr>
            <a:fld id="{7F418DBD-C977-4A52-8A06-55BEE8D79EFF}" type="datetimeFigureOut">
              <a:rPr lang="en-US"/>
              <a:pPr>
                <a:defRPr/>
              </a:pPr>
              <a:t>3/10/2014</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4DF4939E-CDCC-44C4-A5BA-6F56683DD197}" type="slidenum">
              <a:rPr lang="en-US"/>
              <a:pPr>
                <a:defRPr/>
              </a:pPr>
              <a:t>‹#›</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Date Placeholder 3"/>
          <p:cNvSpPr>
            <a:spLocks noGrp="1"/>
          </p:cNvSpPr>
          <p:nvPr>
            <p:ph type="dt" sz="half" idx="12"/>
          </p:nvPr>
        </p:nvSpPr>
        <p:spPr/>
        <p:txBody>
          <a:bodyPr/>
          <a:lstStyle>
            <a:lvl1pPr>
              <a:defRPr/>
            </a:lvl1pPr>
          </a:lstStyle>
          <a:p>
            <a:pPr>
              <a:defRPr/>
            </a:pPr>
            <a:fld id="{60C3CBEE-F68A-4A0F-B3F2-A53B95E3182E}" type="datetimeFigureOut">
              <a:rPr lang="en-US"/>
              <a:pPr>
                <a:defRPr/>
              </a:pPr>
              <a:t>3/10/2014</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2D440DD0-495C-455A-944C-A2C727463021}" type="slidenum">
              <a:rPr lang="en-US"/>
              <a:pPr>
                <a:defRPr/>
              </a:pPr>
              <a:t>‹#›</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Date Placeholder 3"/>
          <p:cNvSpPr>
            <a:spLocks noGrp="1"/>
          </p:cNvSpPr>
          <p:nvPr>
            <p:ph type="dt" sz="half" idx="12"/>
          </p:nvPr>
        </p:nvSpPr>
        <p:spPr/>
        <p:txBody>
          <a:bodyPr/>
          <a:lstStyle>
            <a:lvl1pPr>
              <a:defRPr/>
            </a:lvl1pPr>
          </a:lstStyle>
          <a:p>
            <a:pPr>
              <a:defRPr/>
            </a:pPr>
            <a:fld id="{FD6D4617-81FD-4BA9-9BA3-C348A9192FF0}" type="datetimeFigureOut">
              <a:rPr lang="en-US"/>
              <a:pPr>
                <a:defRPr/>
              </a:pPr>
              <a:t>3/10/2014</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88AA37BC-BA85-4899-A6A9-208D86FC111B}" type="slidenum">
              <a:rPr lang="en-US"/>
              <a:pPr>
                <a:defRPr/>
              </a:pPr>
              <a:t>‹#›</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Date Placeholder 3"/>
          <p:cNvSpPr>
            <a:spLocks noGrp="1"/>
          </p:cNvSpPr>
          <p:nvPr>
            <p:ph type="dt" sz="half" idx="16"/>
          </p:nvPr>
        </p:nvSpPr>
        <p:spPr/>
        <p:txBody>
          <a:bodyPr/>
          <a:lstStyle>
            <a:lvl1pPr>
              <a:defRPr/>
            </a:lvl1pPr>
          </a:lstStyle>
          <a:p>
            <a:pPr>
              <a:defRPr/>
            </a:pPr>
            <a:fld id="{3271FC8C-7142-4D7C-B645-5F532CE421D9}" type="datetimeFigureOut">
              <a:rPr lang="en-US"/>
              <a:pPr>
                <a:defRPr/>
              </a:pPr>
              <a:t>3/10/2014</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C844E0DF-12DF-424A-8267-754ADA655BA9}"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fld id="{4C9ECD5E-59DE-4DBF-80AA-BDA30A6BDC8E}" type="datetimeFigureOut">
              <a:rPr lang="en-US"/>
              <a:pPr>
                <a:defRPr/>
              </a:pPr>
              <a:t>3/10/2014</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fontAlgn="auto">
              <a:spcBef>
                <a:spcPts val="0"/>
              </a:spcBef>
              <a:spcAft>
                <a:spcPts val="0"/>
              </a:spcAft>
              <a:defRPr sz="1800" smtClean="0">
                <a:solidFill>
                  <a:srgbClr val="FFFFFF"/>
                </a:solidFill>
                <a:latin typeface="+mn-lt"/>
              </a:defRPr>
            </a:lvl1pPr>
          </a:lstStyle>
          <a:p>
            <a:pPr>
              <a:defRPr/>
            </a:pPr>
            <a:fld id="{0FF21EE4-5A76-4ED6-AF24-4C3B97E925FA}" type="slidenum">
              <a:rPr lang="en-US"/>
              <a:pPr>
                <a:defRPr/>
              </a:pPr>
              <a:t>‹#›</a:t>
            </a:fld>
            <a:endParaRPr 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fontAlgn="auto">
              <a:spcBef>
                <a:spcPts val="0"/>
              </a:spcBef>
              <a:spcAft>
                <a:spcPts val="0"/>
              </a:spcAft>
              <a:defRPr sz="1200">
                <a:solidFill>
                  <a:schemeClr val="bg2"/>
                </a:solidFill>
                <a:latin typeface="+mn-lt"/>
              </a:defRPr>
            </a:lvl1pPr>
          </a:lstStyle>
          <a:p>
            <a:pPr>
              <a:defRPr/>
            </a:pPr>
            <a:endParaRPr 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2"/>
                </a:solidFill>
                <a:latin typeface="+mn-lt"/>
              </a:defRPr>
            </a:lvl1pPr>
          </a:lstStyle>
          <a:p>
            <a:pPr>
              <a:defRPr/>
            </a:pPr>
            <a:fld id="{70F34126-C409-4AEE-93AD-C95C4BA26275}" type="datetimeFigureOut">
              <a:rPr lang="en-US"/>
              <a:pPr>
                <a:defRPr/>
              </a:pPr>
              <a:t>3/10/2014</a:t>
            </a:fld>
            <a:endParaRPr lang="en-US"/>
          </a:p>
        </p:txBody>
      </p:sp>
    </p:spTree>
  </p:cSld>
  <p:clrMap bg1="lt1" tx1="dk1" bg2="lt2" tx2="dk2" accent1="accent1" accent2="accent2" accent3="accent3" accent4="accent4" accent5="accent5" accent6="accent6" hlink="hlink" folHlink="folHlink"/>
  <p:sldLayoutIdLst>
    <p:sldLayoutId id="2147483707" r:id="rId1"/>
    <p:sldLayoutId id="2147483706" r:id="rId2"/>
    <p:sldLayoutId id="2147483705" r:id="rId3"/>
    <p:sldLayoutId id="2147483704" r:id="rId4"/>
    <p:sldLayoutId id="2147483703" r:id="rId5"/>
    <p:sldLayoutId id="2147483702" r:id="rId6"/>
    <p:sldLayoutId id="2147483701" r:id="rId7"/>
    <p:sldLayoutId id="2147483700" r:id="rId8"/>
    <p:sldLayoutId id="2147483699" r:id="rId9"/>
    <p:sldLayoutId id="2147483698" r:id="rId10"/>
    <p:sldLayoutId id="2147483697" r:id="rId11"/>
  </p:sldLayoutIdLst>
  <p:txStyles>
    <p:titleStyle>
      <a:lvl1pPr algn="l" rtl="0" fontAlgn="base">
        <a:spcBef>
          <a:spcPct val="0"/>
        </a:spcBef>
        <a:spcAft>
          <a:spcPct val="0"/>
        </a:spcAft>
        <a:defRPr sz="4600" kern="1200" spc="-100">
          <a:solidFill>
            <a:schemeClr val="tx2"/>
          </a:solidFill>
          <a:latin typeface="+mj-lt"/>
          <a:ea typeface="+mj-ea"/>
          <a:cs typeface="+mj-cs"/>
        </a:defRPr>
      </a:lvl1pPr>
      <a:lvl2pPr algn="l" rtl="0" fontAlgn="base">
        <a:spcBef>
          <a:spcPct val="0"/>
        </a:spcBef>
        <a:spcAft>
          <a:spcPct val="0"/>
        </a:spcAft>
        <a:defRPr sz="4600">
          <a:solidFill>
            <a:schemeClr val="tx2"/>
          </a:solidFill>
          <a:latin typeface="Cambria" pitchFamily="18" charset="0"/>
        </a:defRPr>
      </a:lvl2pPr>
      <a:lvl3pPr algn="l" rtl="0" fontAlgn="base">
        <a:spcBef>
          <a:spcPct val="0"/>
        </a:spcBef>
        <a:spcAft>
          <a:spcPct val="0"/>
        </a:spcAft>
        <a:defRPr sz="4600">
          <a:solidFill>
            <a:schemeClr val="tx2"/>
          </a:solidFill>
          <a:latin typeface="Cambria" pitchFamily="18" charset="0"/>
        </a:defRPr>
      </a:lvl3pPr>
      <a:lvl4pPr algn="l" rtl="0" fontAlgn="base">
        <a:spcBef>
          <a:spcPct val="0"/>
        </a:spcBef>
        <a:spcAft>
          <a:spcPct val="0"/>
        </a:spcAft>
        <a:defRPr sz="4600">
          <a:solidFill>
            <a:schemeClr val="tx2"/>
          </a:solidFill>
          <a:latin typeface="Cambria" pitchFamily="18" charset="0"/>
        </a:defRPr>
      </a:lvl4pPr>
      <a:lvl5pPr algn="l" rtl="0" fontAlgn="base">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fontAlgn="base">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fontAlgn="base">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fontAlgn="base">
        <a:spcBef>
          <a:spcPct val="20000"/>
        </a:spcBef>
        <a:spcAft>
          <a:spcPct val="0"/>
        </a:spcAft>
        <a:buClr>
          <a:srgbClr val="D2CB6C"/>
        </a:buClr>
        <a:buFont typeface="Arial" charset="0"/>
        <a:buChar char="•"/>
        <a:defRPr kern="1200">
          <a:solidFill>
            <a:schemeClr val="tx1"/>
          </a:solidFill>
          <a:latin typeface="+mn-lt"/>
          <a:ea typeface="+mn-ea"/>
          <a:cs typeface="+mn-cs"/>
        </a:defRPr>
      </a:lvl3pPr>
      <a:lvl4pPr marL="1279525" indent="-228600" algn="l" rtl="0" fontAlgn="base">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fontAlgn="base">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leadingleaders.net/articles/entry/does_the_size_of_your_group_matter/" TargetMode="External"/><Relationship Id="rId2" Type="http://schemas.openxmlformats.org/officeDocument/2006/relationships/hyperlink" Target="http://www.heacademy.ac.uk/resources/detail/subject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13" y="115888"/>
            <a:ext cx="7991475" cy="2808287"/>
          </a:xfrm>
        </p:spPr>
        <p:txBody>
          <a:bodyPr/>
          <a:lstStyle/>
          <a:p>
            <a:pPr fontAlgn="auto">
              <a:spcAft>
                <a:spcPts val="0"/>
              </a:spcAft>
              <a:defRPr/>
            </a:pPr>
            <a:r>
              <a:rPr lang="en-GB" u="sng" dirty="0" smtClean="0"/>
              <a:t>How can Group </a:t>
            </a:r>
            <a:r>
              <a:rPr lang="en-GB" u="sng" dirty="0"/>
              <a:t>W</a:t>
            </a:r>
            <a:r>
              <a:rPr lang="en-GB" u="sng" dirty="0" smtClean="0"/>
              <a:t>ork  </a:t>
            </a:r>
            <a:r>
              <a:rPr lang="en-GB" u="sng" dirty="0"/>
              <a:t>E</a:t>
            </a:r>
            <a:r>
              <a:rPr lang="en-GB" u="sng" dirty="0" smtClean="0"/>
              <a:t>nhance </a:t>
            </a:r>
            <a:r>
              <a:rPr lang="en-GB" u="sng" dirty="0"/>
              <a:t>L</a:t>
            </a:r>
            <a:r>
              <a:rPr lang="en-GB" u="sng" dirty="0" smtClean="0"/>
              <a:t>earning?</a:t>
            </a:r>
            <a:endParaRPr lang="en-GB" u="sng" dirty="0"/>
          </a:p>
        </p:txBody>
      </p:sp>
      <p:sp>
        <p:nvSpPr>
          <p:cNvPr id="3" name="Subtitle 2"/>
          <p:cNvSpPr>
            <a:spLocks noGrp="1"/>
          </p:cNvSpPr>
          <p:nvPr>
            <p:ph type="subTitle" idx="1"/>
          </p:nvPr>
        </p:nvSpPr>
        <p:spPr>
          <a:xfrm>
            <a:off x="179388" y="3568700"/>
            <a:ext cx="6118225" cy="1233488"/>
          </a:xfrm>
        </p:spPr>
        <p:txBody>
          <a:bodyPr rtlCol="0"/>
          <a:lstStyle/>
          <a:p>
            <a:pPr fontAlgn="auto">
              <a:spcAft>
                <a:spcPts val="0"/>
              </a:spcAft>
              <a:buFont typeface="Arial" pitchFamily="34" charset="0"/>
              <a:buNone/>
              <a:defRPr/>
            </a:pPr>
            <a:r>
              <a:rPr lang="en-GB" sz="2400" b="1" dirty="0" smtClean="0"/>
              <a:t>Stewart </a:t>
            </a:r>
            <a:r>
              <a:rPr lang="en-GB" sz="2400" b="1" dirty="0" err="1" smtClean="0"/>
              <a:t>Chidlow</a:t>
            </a:r>
            <a:r>
              <a:rPr lang="en-GB" sz="2400" b="1" dirty="0" smtClean="0"/>
              <a:t>,  Adrienne Duggan, </a:t>
            </a:r>
          </a:p>
          <a:p>
            <a:pPr fontAlgn="auto">
              <a:spcAft>
                <a:spcPts val="0"/>
              </a:spcAft>
              <a:buFont typeface="Arial" pitchFamily="34" charset="0"/>
              <a:buNone/>
              <a:defRPr/>
            </a:pPr>
            <a:r>
              <a:rPr lang="en-GB" sz="2400" b="1" dirty="0" err="1" smtClean="0"/>
              <a:t>Aspa</a:t>
            </a:r>
            <a:r>
              <a:rPr lang="en-GB" sz="2400" b="1" dirty="0" smtClean="0"/>
              <a:t> </a:t>
            </a:r>
            <a:r>
              <a:rPr lang="en-GB" sz="2400" b="1" dirty="0" err="1" smtClean="0"/>
              <a:t>Paltoglou</a:t>
            </a:r>
            <a:r>
              <a:rPr lang="en-GB" sz="2400" b="1" dirty="0" smtClean="0"/>
              <a:t> </a:t>
            </a:r>
            <a:r>
              <a:rPr lang="en-GB" sz="2400" b="1" dirty="0"/>
              <a:t> </a:t>
            </a:r>
            <a:r>
              <a:rPr lang="en-GB" sz="2400" b="1" dirty="0" smtClean="0"/>
              <a:t>&amp; Robyn Stiger</a:t>
            </a:r>
            <a:endParaRPr lang="en-GB" sz="2400" b="1" dirty="0"/>
          </a:p>
        </p:txBody>
      </p:sp>
      <p:pic>
        <p:nvPicPr>
          <p:cNvPr id="14339" name="Picture 3"/>
          <p:cNvPicPr>
            <a:picLocks noChangeAspect="1" noChangeArrowheads="1"/>
          </p:cNvPicPr>
          <p:nvPr/>
        </p:nvPicPr>
        <p:blipFill>
          <a:blip r:embed="rId3"/>
          <a:srcRect/>
          <a:stretch>
            <a:fillRect/>
          </a:stretch>
        </p:blipFill>
        <p:spPr bwMode="auto">
          <a:xfrm>
            <a:off x="5219700" y="3357563"/>
            <a:ext cx="2957513" cy="2957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GB" sz="4800" b="1" u="sng" dirty="0" smtClean="0"/>
              <a:t>Activity 2</a:t>
            </a:r>
            <a:r>
              <a:rPr lang="en-GB" sz="4800" dirty="0" smtClean="0"/>
              <a:t>:</a:t>
            </a:r>
            <a:endParaRPr lang="en-GB" sz="4800" dirty="0"/>
          </a:p>
        </p:txBody>
      </p:sp>
      <p:sp>
        <p:nvSpPr>
          <p:cNvPr id="27650" name="Content Placeholder 2"/>
          <p:cNvSpPr>
            <a:spLocks noGrp="1"/>
          </p:cNvSpPr>
          <p:nvPr>
            <p:ph idx="1"/>
          </p:nvPr>
        </p:nvSpPr>
        <p:spPr/>
        <p:txBody>
          <a:bodyPr/>
          <a:lstStyle/>
          <a:p>
            <a:r>
              <a:rPr lang="en-GB" sz="4000" smtClean="0"/>
              <a:t>What are the problems that can arise when working in a group? </a:t>
            </a:r>
          </a:p>
        </p:txBody>
      </p:sp>
      <p:pic>
        <p:nvPicPr>
          <p:cNvPr id="27651" name="Picture 6"/>
          <p:cNvPicPr>
            <a:picLocks noChangeAspect="1" noChangeArrowheads="1"/>
          </p:cNvPicPr>
          <p:nvPr/>
        </p:nvPicPr>
        <p:blipFill>
          <a:blip r:embed="rId3"/>
          <a:srcRect/>
          <a:stretch>
            <a:fillRect/>
          </a:stretch>
        </p:blipFill>
        <p:spPr bwMode="auto">
          <a:xfrm>
            <a:off x="4356100" y="3573463"/>
            <a:ext cx="3140075" cy="2351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549275"/>
            <a:ext cx="6913562" cy="719138"/>
          </a:xfrm>
        </p:spPr>
        <p:txBody>
          <a:bodyPr/>
          <a:lstStyle/>
          <a:p>
            <a:pPr algn="ctr" fontAlgn="auto">
              <a:spcAft>
                <a:spcPts val="0"/>
              </a:spcAft>
              <a:defRPr/>
            </a:pPr>
            <a:r>
              <a:rPr lang="en-GB" sz="3600" dirty="0" smtClean="0"/>
              <a:t>Group work is important </a:t>
            </a:r>
            <a:r>
              <a:rPr lang="en-GB" sz="3600" dirty="0"/>
              <a:t> </a:t>
            </a:r>
            <a:r>
              <a:rPr lang="en-GB" sz="3600" dirty="0" smtClean="0"/>
              <a:t>&amp; beneficial, but how can we make sure it runs smoothly? </a:t>
            </a:r>
            <a:endParaRPr lang="en-GB" sz="3600" dirty="0"/>
          </a:p>
        </p:txBody>
      </p:sp>
      <p:sp>
        <p:nvSpPr>
          <p:cNvPr id="3" name="Content Placeholder 2"/>
          <p:cNvSpPr>
            <a:spLocks noGrp="1"/>
          </p:cNvSpPr>
          <p:nvPr>
            <p:ph idx="1"/>
          </p:nvPr>
        </p:nvSpPr>
        <p:spPr/>
        <p:txBody>
          <a:bodyPr rtlCol="0">
            <a:normAutofit/>
          </a:bodyPr>
          <a:lstStyle/>
          <a:p>
            <a:pPr marL="514350" indent="-514350" fontAlgn="auto">
              <a:spcAft>
                <a:spcPts val="0"/>
              </a:spcAft>
              <a:buFont typeface="Arial" pitchFamily="34" charset="0"/>
              <a:buNone/>
              <a:defRPr/>
            </a:pPr>
            <a:endParaRPr lang="en-GB" dirty="0" smtClean="0"/>
          </a:p>
          <a:p>
            <a:pPr marL="514350" indent="-514350" algn="ctr" fontAlgn="auto">
              <a:spcAft>
                <a:spcPts val="0"/>
              </a:spcAft>
              <a:buFont typeface="Arial" pitchFamily="34" charset="0"/>
              <a:buNone/>
              <a:defRPr/>
            </a:pPr>
            <a:r>
              <a:rPr lang="en-GB" sz="2800" dirty="0" smtClean="0"/>
              <a:t>We identified </a:t>
            </a:r>
            <a:r>
              <a:rPr lang="en-GB" sz="2800" dirty="0"/>
              <a:t>3</a:t>
            </a:r>
            <a:r>
              <a:rPr lang="en-GB" sz="2800" dirty="0" smtClean="0"/>
              <a:t> important issues relating to group work, each associated with challenges &amp; possible ways to overcome these challenges. </a:t>
            </a:r>
          </a:p>
          <a:p>
            <a:pPr marL="0" indent="0" fontAlgn="auto">
              <a:spcAft>
                <a:spcPts val="0"/>
              </a:spcAft>
              <a:buFont typeface="Arial" pitchFamily="34" charset="0"/>
              <a:buNone/>
              <a:defRPr/>
            </a:pPr>
            <a:endParaRPr lang="en-GB" sz="2400" dirty="0" smtClean="0"/>
          </a:p>
          <a:p>
            <a:pPr marL="514350" indent="-514350" fontAlgn="auto">
              <a:spcAft>
                <a:spcPts val="0"/>
              </a:spcAft>
              <a:buFont typeface="+mj-lt"/>
              <a:buAutoNum type="arabicPeriod"/>
              <a:defRPr/>
            </a:pPr>
            <a:r>
              <a:rPr lang="en-GB" sz="2800" dirty="0" smtClean="0"/>
              <a:t>Group size </a:t>
            </a:r>
            <a:endParaRPr lang="en-GB" sz="2800" dirty="0"/>
          </a:p>
          <a:p>
            <a:pPr marL="514350" indent="-514350" fontAlgn="auto">
              <a:spcAft>
                <a:spcPts val="0"/>
              </a:spcAft>
              <a:buFont typeface="+mj-lt"/>
              <a:buAutoNum type="arabicPeriod"/>
              <a:defRPr/>
            </a:pPr>
            <a:r>
              <a:rPr lang="en-GB" sz="2800" dirty="0" smtClean="0"/>
              <a:t>The effect of students’ dispositions </a:t>
            </a:r>
            <a:r>
              <a:rPr lang="en-GB" sz="2800" dirty="0"/>
              <a:t>&amp;</a:t>
            </a:r>
            <a:r>
              <a:rPr lang="en-GB" sz="2800" dirty="0" smtClean="0"/>
              <a:t> different student types:  passive vs dominant students.</a:t>
            </a:r>
          </a:p>
          <a:p>
            <a:pPr marL="514350" indent="-514350" fontAlgn="auto">
              <a:spcAft>
                <a:spcPts val="0"/>
              </a:spcAft>
              <a:buFont typeface="+mj-lt"/>
              <a:buAutoNum type="arabicPeriod"/>
              <a:defRPr/>
            </a:pPr>
            <a:r>
              <a:rPr lang="en-GB" sz="2800" dirty="0" smtClean="0"/>
              <a:t>Intervention from facilitator: Should the facilitator facilitate passively or actively? </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714375"/>
            <a:ext cx="8229600" cy="1143000"/>
          </a:xfrm>
        </p:spPr>
        <p:txBody>
          <a:bodyPr>
            <a:normAutofit fontScale="90000"/>
          </a:bodyPr>
          <a:lstStyle/>
          <a:p>
            <a:pPr fontAlgn="auto">
              <a:spcAft>
                <a:spcPts val="0"/>
              </a:spcAft>
              <a:defRPr/>
            </a:pPr>
            <a:r>
              <a:rPr lang="en-GB" u="sng" dirty="0" smtClean="0"/>
              <a:t>2. Passive </a:t>
            </a:r>
            <a:r>
              <a:rPr lang="en-GB" u="sng" dirty="0" err="1" smtClean="0"/>
              <a:t>vs</a:t>
            </a:r>
            <a:r>
              <a:rPr lang="en-GB" u="sng" dirty="0" smtClean="0"/>
              <a:t> dominant students</a:t>
            </a:r>
            <a:r>
              <a:rPr lang="en-GB" dirty="0" smtClean="0"/>
              <a:t>.</a:t>
            </a:r>
            <a:br>
              <a:rPr lang="en-GB" dirty="0" smtClean="0"/>
            </a:br>
            <a:endParaRPr lang="en-GB" dirty="0"/>
          </a:p>
        </p:txBody>
      </p:sp>
      <p:sp>
        <p:nvSpPr>
          <p:cNvPr id="31746" name="Content Placeholder 2"/>
          <p:cNvSpPr>
            <a:spLocks noGrp="1"/>
          </p:cNvSpPr>
          <p:nvPr>
            <p:ph idx="1"/>
          </p:nvPr>
        </p:nvSpPr>
        <p:spPr>
          <a:xfrm>
            <a:off x="179388" y="1974850"/>
            <a:ext cx="8229600" cy="4525963"/>
          </a:xfrm>
        </p:spPr>
        <p:txBody>
          <a:bodyPr/>
          <a:lstStyle/>
          <a:p>
            <a:r>
              <a:rPr lang="en-GB" sz="2800" dirty="0" err="1" smtClean="0"/>
              <a:t>Balasooriya</a:t>
            </a:r>
            <a:r>
              <a:rPr lang="en-GB" sz="2800" dirty="0" smtClean="0"/>
              <a:t> et al (2009) interviewed lecturers that were ‘facilitators’ of group work.</a:t>
            </a:r>
          </a:p>
          <a:p>
            <a:pPr>
              <a:buFont typeface="Arial" charset="0"/>
              <a:buNone/>
            </a:pPr>
            <a:endParaRPr lang="en-GB" sz="2800" dirty="0" smtClean="0"/>
          </a:p>
          <a:p>
            <a:r>
              <a:rPr lang="en-GB" sz="2800" dirty="0" smtClean="0"/>
              <a:t>They identified </a:t>
            </a:r>
            <a:r>
              <a:rPr lang="en-GB" sz="2800" dirty="0"/>
              <a:t>2</a:t>
            </a:r>
            <a:r>
              <a:rPr lang="en-GB" sz="2800" dirty="0" smtClean="0"/>
              <a:t> broad categories of students : Passive &amp; dominant. </a:t>
            </a:r>
          </a:p>
          <a:p>
            <a:endParaRPr lang="en-GB" dirty="0" smtClean="0"/>
          </a:p>
        </p:txBody>
      </p:sp>
      <p:pic>
        <p:nvPicPr>
          <p:cNvPr id="31747" name="Picture 2"/>
          <p:cNvPicPr>
            <a:picLocks noChangeAspect="1" noChangeArrowheads="1"/>
          </p:cNvPicPr>
          <p:nvPr/>
        </p:nvPicPr>
        <p:blipFill>
          <a:blip r:embed="rId2"/>
          <a:srcRect/>
          <a:stretch>
            <a:fillRect/>
          </a:stretch>
        </p:blipFill>
        <p:spPr bwMode="auto">
          <a:xfrm>
            <a:off x="4643438" y="4292600"/>
            <a:ext cx="3232150" cy="2420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5888"/>
            <a:ext cx="7620000" cy="1143000"/>
          </a:xfrm>
        </p:spPr>
        <p:txBody>
          <a:bodyPr>
            <a:normAutofit fontScale="90000"/>
          </a:bodyPr>
          <a:lstStyle/>
          <a:p>
            <a:pPr fontAlgn="auto">
              <a:spcAft>
                <a:spcPts val="0"/>
              </a:spcAft>
              <a:defRPr/>
            </a:pPr>
            <a:r>
              <a:rPr lang="en-GB" dirty="0" smtClean="0"/>
              <a:t/>
            </a:r>
            <a:br>
              <a:rPr lang="en-GB" dirty="0" smtClean="0"/>
            </a:br>
            <a:r>
              <a:rPr lang="en-GB" b="1" u="sng" dirty="0" smtClean="0"/>
              <a:t>2 </a:t>
            </a:r>
            <a:r>
              <a:rPr lang="en-GB" b="1" u="sng" dirty="0"/>
              <a:t>t</a:t>
            </a:r>
            <a:r>
              <a:rPr lang="en-GB" b="1" u="sng" dirty="0" smtClean="0"/>
              <a:t>ypes of </a:t>
            </a:r>
            <a:r>
              <a:rPr lang="en-GB" b="1" u="sng" dirty="0"/>
              <a:t>D</a:t>
            </a:r>
            <a:r>
              <a:rPr lang="en-GB" b="1" u="sng" dirty="0" smtClean="0"/>
              <a:t>ominant students</a:t>
            </a:r>
            <a:r>
              <a:rPr lang="en-GB" dirty="0"/>
              <a:t/>
            </a:r>
            <a:br>
              <a:rPr lang="en-GB" dirty="0"/>
            </a:br>
            <a:endParaRPr lang="en-GB" dirty="0"/>
          </a:p>
        </p:txBody>
      </p:sp>
      <p:sp>
        <p:nvSpPr>
          <p:cNvPr id="3" name="Content Placeholder 2"/>
          <p:cNvSpPr>
            <a:spLocks noGrp="1"/>
          </p:cNvSpPr>
          <p:nvPr>
            <p:ph idx="1"/>
          </p:nvPr>
        </p:nvSpPr>
        <p:spPr>
          <a:xfrm>
            <a:off x="-107950" y="1125538"/>
            <a:ext cx="5975350" cy="5170487"/>
          </a:xfrm>
        </p:spPr>
        <p:txBody>
          <a:bodyPr rtlCol="0">
            <a:normAutofit/>
          </a:bodyPr>
          <a:lstStyle/>
          <a:p>
            <a:pPr marL="640080" lvl="1" fontAlgn="auto">
              <a:spcAft>
                <a:spcPts val="0"/>
              </a:spcAft>
              <a:buFont typeface="Arial" pitchFamily="34" charset="0"/>
              <a:buChar char="•"/>
              <a:defRPr/>
            </a:pPr>
            <a:r>
              <a:rPr lang="en-GB" sz="2800" dirty="0" smtClean="0"/>
              <a:t>Dominant disruptive students: </a:t>
            </a:r>
          </a:p>
          <a:p>
            <a:pPr marL="411480" lvl="1" indent="0" fontAlgn="auto">
              <a:spcAft>
                <a:spcPts val="0"/>
              </a:spcAft>
              <a:buFont typeface="Arial" pitchFamily="34" charset="0"/>
              <a:buNone/>
              <a:defRPr/>
            </a:pPr>
            <a:r>
              <a:rPr lang="en-GB" sz="2800" dirty="0" smtClean="0"/>
              <a:t>	‘lack of discipline’</a:t>
            </a:r>
          </a:p>
          <a:p>
            <a:pPr marL="411480" lvl="1" indent="0" fontAlgn="auto">
              <a:spcAft>
                <a:spcPts val="0"/>
              </a:spcAft>
              <a:buFont typeface="Arial" pitchFamily="34" charset="0"/>
              <a:buNone/>
              <a:defRPr/>
            </a:pPr>
            <a:r>
              <a:rPr lang="en-GB" sz="2800" dirty="0" smtClean="0"/>
              <a:t> 	‘attention-seeking behaviour’</a:t>
            </a:r>
          </a:p>
          <a:p>
            <a:pPr marL="411480" lvl="1" indent="0" fontAlgn="auto">
              <a:spcAft>
                <a:spcPts val="0"/>
              </a:spcAft>
              <a:buFont typeface="Arial" pitchFamily="34" charset="0"/>
              <a:buNone/>
              <a:defRPr/>
            </a:pPr>
            <a:endParaRPr lang="en-GB" sz="2800" dirty="0" smtClean="0"/>
          </a:p>
          <a:p>
            <a:pPr marL="640080" lvl="1" fontAlgn="auto">
              <a:spcAft>
                <a:spcPts val="0"/>
              </a:spcAft>
              <a:buFont typeface="Arial" pitchFamily="34" charset="0"/>
              <a:buChar char="•"/>
              <a:defRPr/>
            </a:pPr>
            <a:r>
              <a:rPr lang="en-GB" sz="2800" dirty="0" smtClean="0"/>
              <a:t>Highly enthusiastic dominant students:</a:t>
            </a:r>
          </a:p>
          <a:p>
            <a:pPr marL="411480" lvl="1" indent="0" fontAlgn="auto">
              <a:spcAft>
                <a:spcPts val="0"/>
              </a:spcAft>
              <a:buFont typeface="Arial" pitchFamily="34" charset="0"/>
              <a:buNone/>
              <a:defRPr/>
            </a:pPr>
            <a:r>
              <a:rPr lang="en-GB" sz="2800" dirty="0" smtClean="0"/>
              <a:t>     	‘interested in learning’</a:t>
            </a:r>
          </a:p>
          <a:p>
            <a:pPr marL="411480" lvl="1" indent="0" fontAlgn="auto">
              <a:spcAft>
                <a:spcPts val="0"/>
              </a:spcAft>
              <a:buFont typeface="Arial" pitchFamily="34" charset="0"/>
              <a:buNone/>
              <a:defRPr/>
            </a:pPr>
            <a:r>
              <a:rPr lang="en-GB" sz="2800" dirty="0"/>
              <a:t> </a:t>
            </a:r>
            <a:r>
              <a:rPr lang="en-GB" sz="2800" dirty="0" smtClean="0"/>
              <a:t>    	‘keen to make positive 	contribution to the team’</a:t>
            </a:r>
            <a:endParaRPr lang="en-GB" sz="2800" dirty="0"/>
          </a:p>
        </p:txBody>
      </p:sp>
      <p:pic>
        <p:nvPicPr>
          <p:cNvPr id="3074" name="Picture 2"/>
          <p:cNvPicPr>
            <a:picLocks noChangeAspect="1" noChangeArrowheads="1"/>
          </p:cNvPicPr>
          <p:nvPr/>
        </p:nvPicPr>
        <p:blipFill>
          <a:blip r:embed="rId3"/>
          <a:srcRect/>
          <a:stretch>
            <a:fillRect/>
          </a:stretch>
        </p:blipFill>
        <p:spPr bwMode="auto">
          <a:xfrm>
            <a:off x="5651500" y="1125538"/>
            <a:ext cx="1704975" cy="2562225"/>
          </a:xfrm>
          <a:prstGeom prst="rect">
            <a:avLst/>
          </a:prstGeom>
          <a:noFill/>
          <a:ln w="9525">
            <a:noFill/>
            <a:miter lim="800000"/>
            <a:headEnd/>
            <a:tailEnd/>
          </a:ln>
        </p:spPr>
      </p:pic>
      <p:pic>
        <p:nvPicPr>
          <p:cNvPr id="3075" name="Picture 3"/>
          <p:cNvPicPr>
            <a:picLocks noChangeAspect="1" noChangeArrowheads="1"/>
          </p:cNvPicPr>
          <p:nvPr/>
        </p:nvPicPr>
        <p:blipFill>
          <a:blip r:embed="rId4"/>
          <a:srcRect/>
          <a:stretch>
            <a:fillRect/>
          </a:stretch>
        </p:blipFill>
        <p:spPr bwMode="auto">
          <a:xfrm>
            <a:off x="5213350" y="4149725"/>
            <a:ext cx="2143125" cy="2143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5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075"/>
                                        </p:tgtEl>
                                        <p:attrNameLst>
                                          <p:attrName>style.visibility</p:attrName>
                                        </p:attrNameLst>
                                      </p:cBhvr>
                                      <p:to>
                                        <p:strVal val="visible"/>
                                      </p:to>
                                    </p:set>
                                    <p:animEffect transition="in" filter="fade">
                                      <p:cBhvr>
                                        <p:cTn id="34"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b="1" u="sng" dirty="0" smtClean="0"/>
              <a:t>2 types of Passive students</a:t>
            </a:r>
            <a:endParaRPr lang="en-GB" b="1" u="sng" dirty="0"/>
          </a:p>
        </p:txBody>
      </p:sp>
      <p:sp>
        <p:nvSpPr>
          <p:cNvPr id="3" name="Content Placeholder 2"/>
          <p:cNvSpPr>
            <a:spLocks noGrp="1"/>
          </p:cNvSpPr>
          <p:nvPr>
            <p:ph idx="1"/>
          </p:nvPr>
        </p:nvSpPr>
        <p:spPr>
          <a:xfrm>
            <a:off x="468313" y="1557338"/>
            <a:ext cx="5554662" cy="4800600"/>
          </a:xfrm>
        </p:spPr>
        <p:txBody>
          <a:bodyPr/>
          <a:lstStyle/>
          <a:p>
            <a:r>
              <a:rPr lang="en-GB" sz="3000" smtClean="0"/>
              <a:t>‘Disinterested’ students: </a:t>
            </a:r>
          </a:p>
          <a:p>
            <a:pPr marL="411163" lvl="1" indent="0">
              <a:buFont typeface="Arial" charset="0"/>
              <a:buNone/>
            </a:pPr>
            <a:r>
              <a:rPr lang="en-GB" sz="2800" smtClean="0"/>
              <a:t> </a:t>
            </a:r>
            <a:r>
              <a:rPr lang="en-GB" sz="3000" smtClean="0"/>
              <a:t>tend to avoid participation</a:t>
            </a:r>
          </a:p>
          <a:p>
            <a:pPr marL="411163" lvl="1" indent="0">
              <a:buFont typeface="Arial" charset="0"/>
              <a:buNone/>
            </a:pPr>
            <a:endParaRPr lang="en-GB" sz="2800" smtClean="0"/>
          </a:p>
          <a:p>
            <a:r>
              <a:rPr lang="en-GB" sz="3000" smtClean="0"/>
              <a:t>‘Quiet students that work by themselves’: 	                          usually interested but lacking in confidence </a:t>
            </a:r>
          </a:p>
        </p:txBody>
      </p:sp>
      <p:pic>
        <p:nvPicPr>
          <p:cNvPr id="4098" name="Picture 2"/>
          <p:cNvPicPr>
            <a:picLocks noChangeAspect="1" noChangeArrowheads="1"/>
          </p:cNvPicPr>
          <p:nvPr/>
        </p:nvPicPr>
        <p:blipFill>
          <a:blip r:embed="rId3"/>
          <a:srcRect/>
          <a:stretch>
            <a:fillRect/>
          </a:stretch>
        </p:blipFill>
        <p:spPr bwMode="auto">
          <a:xfrm>
            <a:off x="6588125" y="1412875"/>
            <a:ext cx="1362075" cy="1914525"/>
          </a:xfrm>
          <a:prstGeom prst="rect">
            <a:avLst/>
          </a:prstGeom>
          <a:noFill/>
          <a:ln w="9525">
            <a:noFill/>
            <a:miter lim="800000"/>
            <a:headEnd/>
            <a:tailEnd/>
          </a:ln>
        </p:spPr>
      </p:pic>
      <p:pic>
        <p:nvPicPr>
          <p:cNvPr id="4100" name="Picture 4" descr="https://encrypted-tbn3.gstatic.com/images?q=tbn:ANd9GcRoWIgGpxMi23Gs6UVTpm7PT8Fp73TRqK9qIHyEJ8-97b63IOH3"/>
          <p:cNvPicPr>
            <a:picLocks noChangeAspect="1" noChangeArrowheads="1"/>
          </p:cNvPicPr>
          <p:nvPr/>
        </p:nvPicPr>
        <p:blipFill>
          <a:blip r:embed="rId4"/>
          <a:srcRect/>
          <a:stretch>
            <a:fillRect/>
          </a:stretch>
        </p:blipFill>
        <p:spPr bwMode="auto">
          <a:xfrm>
            <a:off x="6162675" y="4365625"/>
            <a:ext cx="1990725" cy="2295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fade">
                                      <p:cBhvr>
                                        <p:cTn id="15" dur="5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100"/>
                                        </p:tgtEl>
                                        <p:attrNameLst>
                                          <p:attrName>style.visibility</p:attrName>
                                        </p:attrNameLst>
                                      </p:cBhvr>
                                      <p:to>
                                        <p:strVal val="visible"/>
                                      </p:to>
                                    </p:set>
                                    <p:animEffect transition="in" filter="fade">
                                      <p:cBhvr>
                                        <p:cTn id="25"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341438"/>
            <a:ext cx="7127876" cy="647700"/>
          </a:xfrm>
        </p:spPr>
        <p:txBody>
          <a:bodyPr/>
          <a:lstStyle/>
          <a:p>
            <a:pPr algn="ctr" fontAlgn="auto">
              <a:spcAft>
                <a:spcPts val="0"/>
              </a:spcAft>
              <a:defRPr/>
            </a:pPr>
            <a:r>
              <a:rPr lang="en-GB" sz="3600" b="1" u="sng" dirty="0" smtClean="0"/>
              <a:t>Strategies  to ensure </a:t>
            </a:r>
            <a:br>
              <a:rPr lang="en-GB" sz="3600" b="1" u="sng" dirty="0" smtClean="0"/>
            </a:br>
            <a:r>
              <a:rPr lang="en-GB" sz="3600" b="1" u="sng" dirty="0" smtClean="0"/>
              <a:t>harmonious </a:t>
            </a:r>
            <a:br>
              <a:rPr lang="en-GB" sz="3600" b="1" u="sng" dirty="0" smtClean="0"/>
            </a:br>
            <a:r>
              <a:rPr lang="en-GB" sz="3600" b="1" u="sng" dirty="0" smtClean="0"/>
              <a:t>group work</a:t>
            </a:r>
            <a:br>
              <a:rPr lang="en-GB" sz="3600" b="1" u="sng" dirty="0" smtClean="0"/>
            </a:br>
            <a:endParaRPr lang="en-GB" sz="3600" b="1" u="sng" dirty="0"/>
          </a:p>
        </p:txBody>
      </p:sp>
      <p:sp>
        <p:nvSpPr>
          <p:cNvPr id="3" name="Content Placeholder 2"/>
          <p:cNvSpPr>
            <a:spLocks noGrp="1"/>
          </p:cNvSpPr>
          <p:nvPr>
            <p:ph idx="1"/>
          </p:nvPr>
        </p:nvSpPr>
        <p:spPr>
          <a:xfrm>
            <a:off x="250825" y="2636838"/>
            <a:ext cx="7129463" cy="4525962"/>
          </a:xfrm>
        </p:spPr>
        <p:txBody>
          <a:bodyPr/>
          <a:lstStyle/>
          <a:p>
            <a:r>
              <a:rPr lang="en-GB" sz="3200" smtClean="0"/>
              <a:t>Allocate leader roles to students.</a:t>
            </a:r>
          </a:p>
          <a:p>
            <a:r>
              <a:rPr lang="en-GB" sz="3200" smtClean="0"/>
              <a:t>Pairing up students with complementary personalities &amp; skills. </a:t>
            </a:r>
          </a:p>
          <a:p>
            <a:r>
              <a:rPr lang="en-GB" sz="3200" smtClean="0"/>
              <a:t>Ask students to reflect on the group work at the end of the session. </a:t>
            </a:r>
          </a:p>
          <a:p>
            <a:r>
              <a:rPr lang="en-GB" sz="3200" smtClean="0"/>
              <a:t>Talk to each student individually. </a:t>
            </a:r>
          </a:p>
          <a:p>
            <a:endParaRPr lang="en-GB" smtClean="0"/>
          </a:p>
        </p:txBody>
      </p:sp>
      <p:pic>
        <p:nvPicPr>
          <p:cNvPr id="36867" name="Picture 2"/>
          <p:cNvPicPr>
            <a:picLocks noChangeAspect="1" noChangeArrowheads="1"/>
          </p:cNvPicPr>
          <p:nvPr/>
        </p:nvPicPr>
        <p:blipFill>
          <a:blip r:embed="rId3"/>
          <a:srcRect/>
          <a:stretch>
            <a:fillRect/>
          </a:stretch>
        </p:blipFill>
        <p:spPr bwMode="auto">
          <a:xfrm>
            <a:off x="5867400" y="836613"/>
            <a:ext cx="2339975" cy="16557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6732588" cy="1235075"/>
          </a:xfrm>
        </p:spPr>
        <p:txBody>
          <a:bodyPr>
            <a:normAutofit fontScale="90000"/>
          </a:bodyPr>
          <a:lstStyle/>
          <a:p>
            <a:pPr algn="ctr" fontAlgn="auto">
              <a:spcAft>
                <a:spcPts val="0"/>
              </a:spcAft>
              <a:defRPr/>
            </a:pPr>
            <a:r>
              <a:rPr lang="en-GB" dirty="0"/>
              <a:t>Strategies to ensure harmonious group work</a:t>
            </a:r>
          </a:p>
        </p:txBody>
      </p:sp>
      <p:sp>
        <p:nvSpPr>
          <p:cNvPr id="3" name="Content Placeholder 2"/>
          <p:cNvSpPr>
            <a:spLocks noGrp="1"/>
          </p:cNvSpPr>
          <p:nvPr>
            <p:ph idx="1"/>
          </p:nvPr>
        </p:nvSpPr>
        <p:spPr>
          <a:xfrm>
            <a:off x="457200" y="2332038"/>
            <a:ext cx="7427913" cy="4525962"/>
          </a:xfrm>
        </p:spPr>
        <p:txBody>
          <a:bodyPr rtlCol="0">
            <a:normAutofit lnSpcReduction="10000"/>
          </a:bodyPr>
          <a:lstStyle/>
          <a:p>
            <a:pPr fontAlgn="auto">
              <a:spcAft>
                <a:spcPts val="0"/>
              </a:spcAft>
              <a:buFont typeface="Arial" pitchFamily="34" charset="0"/>
              <a:buChar char="•"/>
              <a:defRPr/>
            </a:pPr>
            <a:r>
              <a:rPr lang="en-GB" sz="2800" dirty="0" smtClean="0"/>
              <a:t>Put dominating students in charge – then they realize the difficulties of facilitating the group work. Good idea to monitor the situation though. </a:t>
            </a:r>
          </a:p>
          <a:p>
            <a:pPr fontAlgn="auto">
              <a:spcAft>
                <a:spcPts val="0"/>
              </a:spcAft>
              <a:buFont typeface="Arial" pitchFamily="34" charset="0"/>
              <a:buChar char="•"/>
              <a:defRPr/>
            </a:pPr>
            <a:endParaRPr lang="en-GB" sz="2800" dirty="0" smtClean="0"/>
          </a:p>
          <a:p>
            <a:pPr fontAlgn="auto">
              <a:spcAft>
                <a:spcPts val="0"/>
              </a:spcAft>
              <a:buFont typeface="Arial" pitchFamily="34" charset="0"/>
              <a:buChar char="•"/>
              <a:defRPr/>
            </a:pPr>
            <a:r>
              <a:rPr lang="en-GB" sz="2800" dirty="0" smtClean="0"/>
              <a:t>Put quiet students in charge, but giving them sometime to prepare beforehand. Again, it is important to monitor and support the group </a:t>
            </a:r>
          </a:p>
          <a:p>
            <a:pPr marL="114300" indent="0" fontAlgn="auto">
              <a:spcAft>
                <a:spcPts val="0"/>
              </a:spcAft>
              <a:buFont typeface="Arial" pitchFamily="34" charset="0"/>
              <a:buNone/>
              <a:defRPr/>
            </a:pPr>
            <a:r>
              <a:rPr lang="en-GB" sz="2800" dirty="0"/>
              <a:t>	</a:t>
            </a:r>
            <a:r>
              <a:rPr lang="en-GB" sz="2800" dirty="0" smtClean="0"/>
              <a:t>			</a:t>
            </a:r>
          </a:p>
          <a:p>
            <a:pPr marL="114300" indent="0" fontAlgn="auto">
              <a:spcAft>
                <a:spcPts val="0"/>
              </a:spcAft>
              <a:buFont typeface="Arial" pitchFamily="34" charset="0"/>
              <a:buNone/>
              <a:defRPr/>
            </a:pPr>
            <a:r>
              <a:rPr lang="en-GB" sz="2800" dirty="0"/>
              <a:t>	</a:t>
            </a:r>
            <a:r>
              <a:rPr lang="en-GB" sz="2800" dirty="0" smtClean="0"/>
              <a:t>			(</a:t>
            </a:r>
            <a:r>
              <a:rPr lang="en-GB" sz="2800" dirty="0" err="1" smtClean="0"/>
              <a:t>Balasooriya</a:t>
            </a:r>
            <a:r>
              <a:rPr lang="en-GB" sz="2800" dirty="0" smtClean="0"/>
              <a:t> et al, 2009)</a:t>
            </a:r>
            <a:endParaRPr lang="en-GB" sz="2800" dirty="0"/>
          </a:p>
        </p:txBody>
      </p:sp>
      <p:pic>
        <p:nvPicPr>
          <p:cNvPr id="38915" name="Picture 2"/>
          <p:cNvPicPr>
            <a:picLocks noChangeAspect="1" noChangeArrowheads="1"/>
          </p:cNvPicPr>
          <p:nvPr/>
        </p:nvPicPr>
        <p:blipFill>
          <a:blip r:embed="rId2"/>
          <a:srcRect/>
          <a:stretch>
            <a:fillRect/>
          </a:stretch>
        </p:blipFill>
        <p:spPr bwMode="auto">
          <a:xfrm>
            <a:off x="6443663" y="260350"/>
            <a:ext cx="2562225" cy="1781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 The role of the facilitator</a:t>
            </a:r>
          </a:p>
        </p:txBody>
      </p:sp>
      <p:sp>
        <p:nvSpPr>
          <p:cNvPr id="3" name="Content Placeholder 2"/>
          <p:cNvSpPr>
            <a:spLocks noGrp="1"/>
          </p:cNvSpPr>
          <p:nvPr>
            <p:ph idx="1"/>
          </p:nvPr>
        </p:nvSpPr>
        <p:spPr/>
        <p:txBody>
          <a:bodyPr/>
          <a:lstStyle/>
          <a:p>
            <a:r>
              <a:rPr lang="en-GB" sz="3600" dirty="0"/>
              <a:t>Should the facilitator choose groups or should groups choose themselves? </a:t>
            </a:r>
            <a:endParaRPr lang="en-GB" sz="3600" dirty="0" smtClean="0"/>
          </a:p>
          <a:p>
            <a:endParaRPr lang="en-GB" sz="3600" dirty="0"/>
          </a:p>
          <a:p>
            <a:r>
              <a:rPr lang="en-GB" sz="3600" dirty="0" smtClean="0"/>
              <a:t>Should the facilitator assign roles to students? </a:t>
            </a:r>
            <a:endParaRPr lang="en-GB" sz="3600" dirty="0"/>
          </a:p>
          <a:p>
            <a:endParaRPr lang="en-GB" dirty="0" smtClean="0"/>
          </a:p>
          <a:p>
            <a:endParaRPr lang="en-GB" dirty="0"/>
          </a:p>
        </p:txBody>
      </p:sp>
    </p:spTree>
    <p:extLst>
      <p:ext uri="{BB962C8B-B14F-4D97-AF65-F5344CB8AC3E}">
        <p14:creationId xmlns:p14="http://schemas.microsoft.com/office/powerpoint/2010/main" val="3227552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3832"/>
            <a:ext cx="7620000" cy="1143000"/>
          </a:xfrm>
        </p:spPr>
        <p:txBody>
          <a:bodyPr>
            <a:noAutofit/>
          </a:bodyPr>
          <a:lstStyle/>
          <a:p>
            <a:pPr algn="ctr" fontAlgn="auto">
              <a:spcAft>
                <a:spcPts val="0"/>
              </a:spcAft>
              <a:defRPr/>
            </a:pPr>
            <a:r>
              <a:rPr lang="en-GB" sz="3600" u="sng" dirty="0"/>
              <a:t>Should the facilitator choose groups or should groups choose themselves? </a:t>
            </a:r>
            <a:br>
              <a:rPr lang="en-GB" sz="3600" u="sng" dirty="0"/>
            </a:br>
            <a:endParaRPr lang="en-GB" sz="3600" u="sng" dirty="0"/>
          </a:p>
        </p:txBody>
      </p:sp>
      <p:sp>
        <p:nvSpPr>
          <p:cNvPr id="3" name="Content Placeholder 2"/>
          <p:cNvSpPr>
            <a:spLocks noGrp="1"/>
          </p:cNvSpPr>
          <p:nvPr>
            <p:ph idx="1"/>
          </p:nvPr>
        </p:nvSpPr>
        <p:spPr>
          <a:xfrm>
            <a:off x="323850" y="1628774"/>
            <a:ext cx="7704534" cy="4896569"/>
          </a:xfrm>
        </p:spPr>
        <p:txBody>
          <a:bodyPr rtlCol="0">
            <a:normAutofit fontScale="85000" lnSpcReduction="20000"/>
          </a:bodyPr>
          <a:lstStyle/>
          <a:p>
            <a:pPr fontAlgn="auto">
              <a:spcAft>
                <a:spcPts val="0"/>
              </a:spcAft>
              <a:buFont typeface="Arial" pitchFamily="34" charset="0"/>
              <a:buChar char="•"/>
              <a:defRPr/>
            </a:pPr>
            <a:endParaRPr lang="en-GB" sz="2800" dirty="0"/>
          </a:p>
          <a:p>
            <a:pPr fontAlgn="auto">
              <a:spcAft>
                <a:spcPts val="0"/>
              </a:spcAft>
              <a:buFont typeface="Arial" pitchFamily="34" charset="0"/>
              <a:buChar char="•"/>
              <a:defRPr/>
            </a:pPr>
            <a:r>
              <a:rPr lang="en-GB" sz="2800" dirty="0" smtClean="0"/>
              <a:t>There is a evidence that students benefit most from group work when they work with other students that they get on well with </a:t>
            </a:r>
          </a:p>
          <a:p>
            <a:pPr marL="114300" indent="0" fontAlgn="auto">
              <a:spcAft>
                <a:spcPts val="0"/>
              </a:spcAft>
              <a:buNone/>
              <a:defRPr/>
            </a:pPr>
            <a:r>
              <a:rPr lang="en-GB" sz="1900" dirty="0" smtClean="0"/>
              <a:t>	(</a:t>
            </a:r>
            <a:r>
              <a:rPr lang="en-GB" sz="1900" dirty="0" err="1" smtClean="0"/>
              <a:t>Kagan</a:t>
            </a:r>
            <a:r>
              <a:rPr lang="en-GB" sz="1900" dirty="0" smtClean="0"/>
              <a:t> and </a:t>
            </a:r>
            <a:r>
              <a:rPr lang="en-GB" sz="1900" dirty="0" err="1" smtClean="0"/>
              <a:t>Kagan</a:t>
            </a:r>
            <a:r>
              <a:rPr lang="en-GB" sz="1900" dirty="0" smtClean="0"/>
              <a:t>, 1995, cited in Mitchell et al., 2004).</a:t>
            </a:r>
          </a:p>
          <a:p>
            <a:pPr fontAlgn="auto">
              <a:spcAft>
                <a:spcPts val="0"/>
              </a:spcAft>
              <a:buFont typeface="Arial" pitchFamily="34" charset="0"/>
              <a:buChar char="•"/>
              <a:defRPr/>
            </a:pPr>
            <a:r>
              <a:rPr lang="en-GB" sz="2800" dirty="0" smtClean="0"/>
              <a:t>Presumably when choosing their collaborators, they are more likely to choose people that they get on well with, so that might lead to more successful group work. </a:t>
            </a:r>
          </a:p>
          <a:p>
            <a:pPr marL="114300" indent="0" fontAlgn="auto">
              <a:spcAft>
                <a:spcPts val="0"/>
              </a:spcAft>
              <a:buNone/>
              <a:defRPr/>
            </a:pPr>
            <a:endParaRPr lang="en-GB" sz="1900" dirty="0" smtClean="0"/>
          </a:p>
          <a:p>
            <a:pPr fontAlgn="auto">
              <a:spcAft>
                <a:spcPts val="0"/>
              </a:spcAft>
              <a:buFont typeface="Arial" pitchFamily="34" charset="0"/>
              <a:buChar char="•"/>
              <a:defRPr/>
            </a:pPr>
            <a:r>
              <a:rPr lang="en-GB" sz="2800" dirty="0" smtClean="0"/>
              <a:t>On the other hand, there is evidence that students themselves do </a:t>
            </a:r>
            <a:r>
              <a:rPr lang="en-GB" sz="2800" dirty="0"/>
              <a:t>not always </a:t>
            </a:r>
            <a:r>
              <a:rPr lang="en-GB" sz="2800" dirty="0" smtClean="0"/>
              <a:t>consider it </a:t>
            </a:r>
            <a:r>
              <a:rPr lang="en-GB" sz="2800" dirty="0"/>
              <a:t>positive having to pick their own </a:t>
            </a:r>
            <a:r>
              <a:rPr lang="en-GB" sz="2800" dirty="0" smtClean="0"/>
              <a:t>collaborators, as it can lead to groups that cannot work effectively (e.g. when weaker students are grouped together) </a:t>
            </a:r>
          </a:p>
          <a:p>
            <a:pPr marL="114300" indent="0" fontAlgn="auto">
              <a:spcAft>
                <a:spcPts val="0"/>
              </a:spcAft>
              <a:buNone/>
              <a:defRPr/>
            </a:pPr>
            <a:r>
              <a:rPr lang="en-GB" sz="2800" dirty="0"/>
              <a:t> </a:t>
            </a:r>
            <a:r>
              <a:rPr lang="en-GB" sz="2800" dirty="0" smtClean="0"/>
              <a:t>	</a:t>
            </a:r>
            <a:r>
              <a:rPr lang="en-GB" sz="1900" dirty="0" smtClean="0"/>
              <a:t>(</a:t>
            </a:r>
            <a:r>
              <a:rPr lang="en-GB" sz="1900" dirty="0"/>
              <a:t>Mitchell et al, 2004</a:t>
            </a:r>
            <a:r>
              <a:rPr lang="en-GB" sz="1900" dirty="0" smtClean="0"/>
              <a:t>)</a:t>
            </a:r>
          </a:p>
          <a:p>
            <a:pPr lvl="1" fontAlgn="auto">
              <a:spcAft>
                <a:spcPts val="0"/>
              </a:spcAft>
              <a:buFont typeface="Arial" pitchFamily="34" charset="0"/>
              <a:buChar char="•"/>
              <a:defRPr/>
            </a:pPr>
            <a:endParaRPr lang="en-GB" sz="2600" dirty="0" smtClean="0"/>
          </a:p>
          <a:p>
            <a:pPr fontAlgn="auto">
              <a:spcAft>
                <a:spcPts val="0"/>
              </a:spcAft>
              <a:buFont typeface="Arial" pitchFamily="34" charset="0"/>
              <a:buChar char="•"/>
              <a:defRPr/>
            </a:pPr>
            <a:endParaRPr lang="en-GB" dirty="0"/>
          </a:p>
          <a:p>
            <a:pPr fontAlgn="auto">
              <a:spcAft>
                <a:spcPts val="0"/>
              </a:spcAft>
              <a:buFont typeface="Arial" pitchFamily="34" charset="0"/>
              <a:buChar cha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dirty="0"/>
              <a:t>Should the facilitator be assigning roles within the group , or should the students be left to work on their own?</a:t>
            </a:r>
          </a:p>
        </p:txBody>
      </p:sp>
      <p:sp>
        <p:nvSpPr>
          <p:cNvPr id="3" name="Content Placeholder 2"/>
          <p:cNvSpPr>
            <a:spLocks noGrp="1"/>
          </p:cNvSpPr>
          <p:nvPr>
            <p:ph idx="1"/>
          </p:nvPr>
        </p:nvSpPr>
        <p:spPr>
          <a:xfrm>
            <a:off x="467544" y="1844824"/>
            <a:ext cx="7620000" cy="4800600"/>
          </a:xfrm>
        </p:spPr>
        <p:txBody>
          <a:bodyPr/>
          <a:lstStyle/>
          <a:p>
            <a:r>
              <a:rPr lang="en-GB" sz="2400" dirty="0" smtClean="0"/>
              <a:t>Some authors note that students tend to prefer the roles that do not take them out of their comfort zone, which would encourage them to develop more skills </a:t>
            </a:r>
          </a:p>
          <a:p>
            <a:pPr marL="411163" lvl="1" indent="0">
              <a:buNone/>
            </a:pPr>
            <a:r>
              <a:rPr lang="en-GB" sz="1600" dirty="0" smtClean="0"/>
              <a:t>(Johnson, Johnson and </a:t>
            </a:r>
            <a:r>
              <a:rPr lang="en-GB" sz="1600" dirty="0" err="1" smtClean="0"/>
              <a:t>Holubec</a:t>
            </a:r>
            <a:r>
              <a:rPr lang="en-GB" sz="1600" dirty="0" smtClean="0"/>
              <a:t>, 2009).  </a:t>
            </a:r>
          </a:p>
          <a:p>
            <a:pPr marL="411163" lvl="1" indent="0">
              <a:buNone/>
            </a:pPr>
            <a:endParaRPr lang="en-GB" sz="1600" dirty="0" smtClean="0"/>
          </a:p>
          <a:p>
            <a:r>
              <a:rPr lang="en-GB" sz="2400" dirty="0" smtClean="0"/>
              <a:t>They suggest that the facilitator could assign roles to students as well as ask them to rotate roles, so that all students can have experience in each role. </a:t>
            </a:r>
          </a:p>
          <a:p>
            <a:pPr marL="114300" indent="0">
              <a:buNone/>
            </a:pPr>
            <a:endParaRPr lang="en-GB" sz="1600" dirty="0"/>
          </a:p>
          <a:p>
            <a:r>
              <a:rPr lang="en-GB" sz="2400" dirty="0" smtClean="0"/>
              <a:t>However, not all group work might lend itself to role rotation, and if a role assigned to a student is a source of distress, that might defeat the purpose of the exercise.</a:t>
            </a:r>
          </a:p>
          <a:p>
            <a:endParaRPr lang="en-GB" sz="2400" dirty="0"/>
          </a:p>
          <a:p>
            <a:endParaRPr lang="en-GB" sz="2400" dirty="0" smtClean="0"/>
          </a:p>
          <a:p>
            <a:endParaRPr lang="en-GB" sz="2400" dirty="0" smtClean="0"/>
          </a:p>
        </p:txBody>
      </p:sp>
    </p:spTree>
    <p:extLst>
      <p:ext uri="{BB962C8B-B14F-4D97-AF65-F5344CB8AC3E}">
        <p14:creationId xmlns:p14="http://schemas.microsoft.com/office/powerpoint/2010/main" val="109343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Grp="1" noChangeAspect="1" noChangeArrowheads="1"/>
          </p:cNvPicPr>
          <p:nvPr>
            <p:ph idx="4294967295"/>
          </p:nvPr>
        </p:nvPicPr>
        <p:blipFill>
          <a:blip r:embed="rId2"/>
          <a:srcRect/>
          <a:stretch>
            <a:fillRect/>
          </a:stretch>
        </p:blipFill>
        <p:spPr>
          <a:xfrm>
            <a:off x="1619250" y="225425"/>
            <a:ext cx="5154613" cy="6011863"/>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Conclusion</a:t>
            </a:r>
            <a:endParaRPr lang="en-GB" dirty="0"/>
          </a:p>
        </p:txBody>
      </p:sp>
      <p:sp>
        <p:nvSpPr>
          <p:cNvPr id="40962" name="Content Placeholder 2"/>
          <p:cNvSpPr>
            <a:spLocks noGrp="1"/>
          </p:cNvSpPr>
          <p:nvPr>
            <p:ph idx="1"/>
          </p:nvPr>
        </p:nvSpPr>
        <p:spPr>
          <a:xfrm>
            <a:off x="395536" y="1314017"/>
            <a:ext cx="6840760" cy="5357192"/>
          </a:xfrm>
        </p:spPr>
        <p:txBody>
          <a:bodyPr/>
          <a:lstStyle/>
          <a:p>
            <a:pPr>
              <a:buFont typeface="Wingdings" panose="05000000000000000000" pitchFamily="2" charset="2"/>
              <a:buChar char="§"/>
            </a:pPr>
            <a:r>
              <a:rPr lang="en-GB" sz="2400" dirty="0" smtClean="0"/>
              <a:t>Group </a:t>
            </a:r>
            <a:r>
              <a:rPr lang="en-GB" sz="2400" dirty="0"/>
              <a:t>work is valuable for enhancing students' learning </a:t>
            </a:r>
            <a:r>
              <a:rPr lang="en-GB" sz="2400" dirty="0" smtClean="0"/>
              <a:t>&amp; preparing them for </a:t>
            </a:r>
            <a:r>
              <a:rPr lang="en-GB" sz="2400" dirty="0"/>
              <a:t>the work </a:t>
            </a:r>
            <a:r>
              <a:rPr lang="en-GB" sz="2400" dirty="0" smtClean="0"/>
              <a:t>environment.</a:t>
            </a:r>
          </a:p>
          <a:p>
            <a:pPr marL="114300" indent="0">
              <a:buNone/>
            </a:pPr>
            <a:endParaRPr lang="en-GB" sz="2400" dirty="0" smtClean="0"/>
          </a:p>
          <a:p>
            <a:pPr>
              <a:buFont typeface="Wingdings" panose="05000000000000000000" pitchFamily="2" charset="2"/>
              <a:buChar char="§"/>
            </a:pPr>
            <a:r>
              <a:rPr lang="en-GB" sz="2400" dirty="0" smtClean="0"/>
              <a:t>For </a:t>
            </a:r>
            <a:r>
              <a:rPr lang="en-GB" sz="2400" dirty="0"/>
              <a:t>it to be successful, various issues need to be considered: group </a:t>
            </a:r>
            <a:r>
              <a:rPr lang="en-GB" sz="2400" dirty="0" smtClean="0"/>
              <a:t>size, facilitator's </a:t>
            </a:r>
            <a:r>
              <a:rPr lang="en-GB" sz="2400" dirty="0"/>
              <a:t>role, &amp;</a:t>
            </a:r>
            <a:r>
              <a:rPr lang="en-GB" sz="2400" dirty="0" smtClean="0"/>
              <a:t> </a:t>
            </a:r>
            <a:r>
              <a:rPr lang="en-GB" sz="2400" dirty="0"/>
              <a:t>the balancing the different dispositions </a:t>
            </a:r>
            <a:r>
              <a:rPr lang="en-GB" sz="2400" dirty="0" smtClean="0"/>
              <a:t>of students.</a:t>
            </a:r>
          </a:p>
          <a:p>
            <a:pPr>
              <a:buFont typeface="Wingdings" panose="05000000000000000000" pitchFamily="2" charset="2"/>
              <a:buChar char="§"/>
            </a:pPr>
            <a:endParaRPr lang="en-GB" sz="2400" dirty="0"/>
          </a:p>
          <a:p>
            <a:pPr>
              <a:buFont typeface="Wingdings" panose="05000000000000000000" pitchFamily="2" charset="2"/>
              <a:buChar char="§"/>
            </a:pPr>
            <a:r>
              <a:rPr lang="en-GB" sz="2400" dirty="0" smtClean="0"/>
              <a:t>Further research is needed to see whether these parameters differ according to the field of study </a:t>
            </a:r>
            <a:r>
              <a:rPr lang="en-GB" sz="2400" dirty="0"/>
              <a:t>&amp;</a:t>
            </a:r>
            <a:r>
              <a:rPr lang="en-GB" sz="2400" dirty="0" smtClean="0"/>
              <a:t> task the students are involved in.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4221088"/>
            <a:ext cx="1996920" cy="2192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References</a:t>
            </a:r>
            <a:endParaRPr lang="en-GB" dirty="0"/>
          </a:p>
        </p:txBody>
      </p:sp>
      <p:sp>
        <p:nvSpPr>
          <p:cNvPr id="3" name="Content Placeholder 2"/>
          <p:cNvSpPr>
            <a:spLocks noGrp="1"/>
          </p:cNvSpPr>
          <p:nvPr>
            <p:ph idx="1"/>
          </p:nvPr>
        </p:nvSpPr>
        <p:spPr>
          <a:xfrm>
            <a:off x="457200" y="1600200"/>
            <a:ext cx="7620000" cy="5069160"/>
          </a:xfrm>
        </p:spPr>
        <p:txBody>
          <a:bodyPr rtlCol="0">
            <a:normAutofit fontScale="70000" lnSpcReduction="20000"/>
          </a:bodyPr>
          <a:lstStyle/>
          <a:p>
            <a:pPr fontAlgn="auto">
              <a:spcAft>
                <a:spcPts val="0"/>
              </a:spcAft>
              <a:buFont typeface="Arial" pitchFamily="34" charset="0"/>
              <a:buChar char="•"/>
              <a:defRPr/>
            </a:pPr>
            <a:r>
              <a:rPr lang="en-GB" dirty="0" err="1"/>
              <a:t>Balasooriya</a:t>
            </a:r>
            <a:r>
              <a:rPr lang="en-GB" dirty="0"/>
              <a:t> CD; Di CSK; Hawkins NJ, 2010, 'The facilitation of collaborative learning; what works?', </a:t>
            </a:r>
            <a:r>
              <a:rPr lang="en-GB" i="1" dirty="0"/>
              <a:t>Higher Education Management and Policy</a:t>
            </a:r>
            <a:r>
              <a:rPr lang="en-GB" dirty="0"/>
              <a:t>, vol. 22, no. 2, pp. 1 </a:t>
            </a:r>
            <a:r>
              <a:rPr lang="en-GB" dirty="0" smtClean="0"/>
              <a:t>– 14</a:t>
            </a:r>
          </a:p>
          <a:p>
            <a:pPr fontAlgn="auto">
              <a:spcAft>
                <a:spcPts val="0"/>
              </a:spcAft>
              <a:buFont typeface="Arial" pitchFamily="34" charset="0"/>
              <a:buChar char="•"/>
              <a:defRPr/>
            </a:pPr>
            <a:r>
              <a:rPr lang="en-GB" dirty="0" smtClean="0"/>
              <a:t>Gordon, J. The Group, the Team and the Task Force: The enhancement of group work as a teaching methodology. </a:t>
            </a:r>
            <a:r>
              <a:rPr lang="en-GB" dirty="0" smtClean="0">
                <a:hlinkClick r:id="rId2"/>
              </a:rPr>
              <a:t>http://www.heacademy.ac.uk/resources/detail/subjects/</a:t>
            </a:r>
            <a:endParaRPr lang="en-GB" dirty="0" smtClean="0"/>
          </a:p>
          <a:p>
            <a:pPr fontAlgn="auto">
              <a:spcAft>
                <a:spcPts val="0"/>
              </a:spcAft>
              <a:buFont typeface="Arial" pitchFamily="34" charset="0"/>
              <a:buChar char="•"/>
              <a:defRPr/>
            </a:pPr>
            <a:r>
              <a:rPr lang="en-GB" dirty="0"/>
              <a:t>Johnson, </a:t>
            </a:r>
            <a:r>
              <a:rPr lang="en-GB" dirty="0" smtClean="0"/>
              <a:t>Johnson</a:t>
            </a:r>
            <a:r>
              <a:rPr lang="en-GB" dirty="0"/>
              <a:t>, </a:t>
            </a:r>
            <a:r>
              <a:rPr lang="en-GB" dirty="0" smtClean="0"/>
              <a:t>and </a:t>
            </a:r>
            <a:r>
              <a:rPr lang="en-GB" dirty="0" err="1" smtClean="0"/>
              <a:t>Holubec</a:t>
            </a:r>
            <a:r>
              <a:rPr lang="en-GB" dirty="0" smtClean="0"/>
              <a:t> (2009). </a:t>
            </a:r>
            <a:r>
              <a:rPr lang="en-GB" i="1" dirty="0" smtClean="0"/>
              <a:t>Strategies for promoting and managing effective group work. Quality Learning and Teaching Induction &amp; Early Professional Development. </a:t>
            </a:r>
            <a:endParaRPr lang="en-GB" dirty="0" smtClean="0"/>
          </a:p>
          <a:p>
            <a:pPr fontAlgn="auto">
              <a:spcAft>
                <a:spcPts val="0"/>
              </a:spcAft>
              <a:buFont typeface="Arial" pitchFamily="34" charset="0"/>
              <a:buChar char="•"/>
              <a:defRPr/>
            </a:pPr>
            <a:r>
              <a:rPr lang="en-GB" dirty="0" smtClean="0"/>
              <a:t>Kelsey, A.  2009.  </a:t>
            </a:r>
            <a:r>
              <a:rPr lang="en-GB" i="1" dirty="0" smtClean="0"/>
              <a:t>Does the size of your group matter?  </a:t>
            </a:r>
            <a:r>
              <a:rPr lang="en-GB" dirty="0"/>
              <a:t>Available </a:t>
            </a:r>
            <a:r>
              <a:rPr lang="en-GB" dirty="0" smtClean="0"/>
              <a:t>at </a:t>
            </a:r>
            <a:r>
              <a:rPr lang="en-GB" dirty="0" smtClean="0">
                <a:hlinkClick r:id="rId3"/>
              </a:rPr>
              <a:t>http</a:t>
            </a:r>
            <a:r>
              <a:rPr lang="en-GB" dirty="0">
                <a:hlinkClick r:id="rId3"/>
              </a:rPr>
              <a:t>://www.leadingleaders.net/articles/entry/does_the_size_of_your_group_matter</a:t>
            </a:r>
            <a:r>
              <a:rPr lang="en-GB" dirty="0" smtClean="0">
                <a:hlinkClick r:id="rId3"/>
              </a:rPr>
              <a:t>/</a:t>
            </a:r>
            <a:endParaRPr lang="en-GB" dirty="0"/>
          </a:p>
          <a:p>
            <a:pPr fontAlgn="auto">
              <a:spcAft>
                <a:spcPts val="0"/>
              </a:spcAft>
              <a:buFont typeface="Arial" pitchFamily="34" charset="0"/>
              <a:buChar char="•"/>
              <a:defRPr/>
            </a:pPr>
            <a:r>
              <a:rPr lang="en-GB" dirty="0" smtClean="0"/>
              <a:t>Laughlin</a:t>
            </a:r>
            <a:r>
              <a:rPr lang="en-GB" dirty="0"/>
              <a:t>, P., Hatch, E., Silver, J., &amp; </a:t>
            </a:r>
            <a:r>
              <a:rPr lang="en-GB" dirty="0" err="1"/>
              <a:t>Boh</a:t>
            </a:r>
            <a:r>
              <a:rPr lang="en-GB" dirty="0"/>
              <a:t>, L. (2006) Groups Perform Better Than the Best Individuals on Letters-to-Numbers Problems: Effects of Group Size, </a:t>
            </a:r>
            <a:r>
              <a:rPr lang="en-GB" i="1" dirty="0"/>
              <a:t>Journal of Personality and Social Psychology</a:t>
            </a:r>
            <a:r>
              <a:rPr lang="en-GB" dirty="0"/>
              <a:t>, Vol. 90, No. </a:t>
            </a:r>
            <a:r>
              <a:rPr lang="en-GB" dirty="0" smtClean="0"/>
              <a:t>4.</a:t>
            </a:r>
          </a:p>
          <a:p>
            <a:pPr fontAlgn="auto">
              <a:spcAft>
                <a:spcPts val="0"/>
              </a:spcAft>
              <a:buFont typeface="Arial" pitchFamily="34" charset="0"/>
              <a:buChar char="•"/>
              <a:defRPr/>
            </a:pPr>
            <a:r>
              <a:rPr lang="en-GB" dirty="0" smtClean="0"/>
              <a:t>Littleton</a:t>
            </a:r>
            <a:r>
              <a:rPr lang="en-GB" dirty="0"/>
              <a:t>, K. &amp;</a:t>
            </a:r>
            <a:r>
              <a:rPr lang="en-GB" dirty="0" smtClean="0"/>
              <a:t> </a:t>
            </a:r>
            <a:r>
              <a:rPr lang="en-GB" dirty="0"/>
              <a:t>Mercer, N. (2013). </a:t>
            </a:r>
            <a:r>
              <a:rPr lang="en-GB" i="1" dirty="0" err="1"/>
              <a:t>Interthinking</a:t>
            </a:r>
            <a:r>
              <a:rPr lang="en-GB" i="1" dirty="0"/>
              <a:t>: Putting talk to work.</a:t>
            </a:r>
            <a:r>
              <a:rPr lang="en-GB" dirty="0"/>
              <a:t> Abingdon: Routledge.</a:t>
            </a:r>
            <a:endParaRPr lang="en-GB" dirty="0" smtClean="0"/>
          </a:p>
          <a:p>
            <a:pPr fontAlgn="auto">
              <a:spcAft>
                <a:spcPts val="0"/>
              </a:spcAft>
              <a:buFont typeface="Arial" pitchFamily="34" charset="0"/>
              <a:buChar char="•"/>
              <a:defRPr/>
            </a:pPr>
            <a:r>
              <a:rPr lang="en-GB" dirty="0" err="1" smtClean="0"/>
              <a:t>Michaelsen</a:t>
            </a:r>
            <a:r>
              <a:rPr lang="en-GB" dirty="0" smtClean="0"/>
              <a:t>, L.K., &amp; Sweet, M. (2008) The Essential Elements of Team-Based Learning. New Directions for Teaching and Learning, no 116, DOI: 10/1002/tl.330. </a:t>
            </a:r>
          </a:p>
          <a:p>
            <a:pPr fontAlgn="auto">
              <a:spcAft>
                <a:spcPts val="0"/>
              </a:spcAft>
              <a:buFont typeface="Arial" pitchFamily="34" charset="0"/>
              <a:buChar char="•"/>
              <a:defRPr/>
            </a:pPr>
            <a:r>
              <a:rPr lang="en-GB" dirty="0" smtClean="0"/>
              <a:t>Mitchell, S.N., Reilly, R., </a:t>
            </a:r>
            <a:r>
              <a:rPr lang="en-GB" dirty="0" err="1" smtClean="0"/>
              <a:t>Bramwell</a:t>
            </a:r>
            <a:r>
              <a:rPr lang="en-GB" dirty="0" smtClean="0"/>
              <a:t>, F.G., </a:t>
            </a:r>
            <a:r>
              <a:rPr lang="en-GB" dirty="0" err="1" smtClean="0"/>
              <a:t>Solnosky</a:t>
            </a:r>
            <a:r>
              <a:rPr lang="en-GB" dirty="0" smtClean="0"/>
              <a:t>, A., &amp; Lilly, F. (2004) Friendship and Choosing </a:t>
            </a:r>
            <a:r>
              <a:rPr lang="en-GB" dirty="0" err="1" smtClean="0"/>
              <a:t>Groupmates</a:t>
            </a:r>
            <a:r>
              <a:rPr lang="en-GB" dirty="0" smtClean="0"/>
              <a:t>: Preferences for Teacher-Selected vs. Student-Selected Groupings in High School Science Classes. Journal of Instructional Psychology, </a:t>
            </a:r>
            <a:r>
              <a:rPr lang="en-GB" dirty="0" err="1" smtClean="0"/>
              <a:t>Vol</a:t>
            </a:r>
            <a:r>
              <a:rPr lang="en-GB" dirty="0" smtClean="0"/>
              <a:t> 31, no 1, pp. 20-32</a:t>
            </a:r>
          </a:p>
          <a:p>
            <a:pPr fontAlgn="auto">
              <a:spcAft>
                <a:spcPts val="0"/>
              </a:spcAft>
              <a:buFont typeface="Arial" pitchFamily="34" charset="0"/>
              <a:buChar char="•"/>
              <a:defRPr/>
            </a:pPr>
            <a:r>
              <a:rPr lang="en-GB" dirty="0" err="1" smtClean="0"/>
              <a:t>Kyprianidou</a:t>
            </a:r>
            <a:r>
              <a:rPr lang="en-GB" dirty="0" smtClean="0"/>
              <a:t>, M., </a:t>
            </a:r>
            <a:r>
              <a:rPr lang="en-GB" dirty="0" err="1" smtClean="0"/>
              <a:t>Demetriadis</a:t>
            </a:r>
            <a:r>
              <a:rPr lang="en-GB" dirty="0" smtClean="0"/>
              <a:t>, S., </a:t>
            </a:r>
            <a:r>
              <a:rPr lang="en-GB" dirty="0" err="1" smtClean="0"/>
              <a:t>Tsiatso</a:t>
            </a:r>
            <a:r>
              <a:rPr lang="en-GB" dirty="0" smtClean="0"/>
              <a:t>, T., &amp; </a:t>
            </a:r>
            <a:r>
              <a:rPr lang="en-GB" dirty="0" err="1" smtClean="0"/>
              <a:t>Pombortsis</a:t>
            </a:r>
            <a:r>
              <a:rPr lang="en-GB" dirty="0" smtClean="0"/>
              <a:t>, A. (2012) Group formation based on learning styles: can it improve students’ teamwork? Education Tech Research Development, </a:t>
            </a:r>
            <a:r>
              <a:rPr lang="en-GB" dirty="0" err="1" smtClean="0"/>
              <a:t>Vol</a:t>
            </a:r>
            <a:r>
              <a:rPr lang="en-GB" dirty="0" smtClean="0"/>
              <a:t> 60, 83-110. </a:t>
            </a:r>
          </a:p>
          <a:p>
            <a:pPr fontAlgn="auto">
              <a:spcAft>
                <a:spcPts val="0"/>
              </a:spcAft>
              <a:buFont typeface="Arial" pitchFamily="34" charset="0"/>
              <a:buChar char="•"/>
              <a:defRPr/>
            </a:pPr>
            <a:r>
              <a:rPr lang="en-GB" dirty="0"/>
              <a:t>Wilson, J.M., Goodman, P.S., Cronin, M.A. (2007) Group Learning.  </a:t>
            </a:r>
            <a:r>
              <a:rPr lang="en-GB" i="1" dirty="0"/>
              <a:t>Academy of Management Review</a:t>
            </a:r>
            <a:r>
              <a:rPr lang="en-GB" dirty="0"/>
              <a:t>, vol. 32, no. 4, pp. 1041-1059</a:t>
            </a:r>
          </a:p>
          <a:p>
            <a:pPr marL="114300" indent="0" fontAlgn="auto">
              <a:spcAft>
                <a:spcPts val="0"/>
              </a:spcAft>
              <a:buFont typeface="Arial" pitchFamily="34" charset="0"/>
              <a:buNone/>
              <a:defRPr/>
            </a:pPr>
            <a:endParaRPr lang="en-GB"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GB" sz="4800" b="1" u="sng" dirty="0" smtClean="0"/>
              <a:t>Activity 1 :</a:t>
            </a:r>
            <a:endParaRPr lang="en-GB" sz="4800" b="1" u="sng" dirty="0"/>
          </a:p>
        </p:txBody>
      </p:sp>
      <p:sp>
        <p:nvSpPr>
          <p:cNvPr id="17410" name="Content Placeholder 2"/>
          <p:cNvSpPr>
            <a:spLocks noGrp="1"/>
          </p:cNvSpPr>
          <p:nvPr>
            <p:ph idx="1"/>
          </p:nvPr>
        </p:nvSpPr>
        <p:spPr>
          <a:xfrm>
            <a:off x="457200" y="1341438"/>
            <a:ext cx="7620000" cy="5059362"/>
          </a:xfrm>
        </p:spPr>
        <p:txBody>
          <a:bodyPr/>
          <a:lstStyle/>
          <a:p>
            <a:pPr marL="114300" indent="0">
              <a:buFont typeface="Arial" charset="0"/>
              <a:buNone/>
            </a:pPr>
            <a:endParaRPr lang="en-GB" sz="4000" smtClean="0"/>
          </a:p>
          <a:p>
            <a:pPr marL="114300" indent="0">
              <a:buFont typeface="Arial" charset="0"/>
              <a:buNone/>
            </a:pPr>
            <a:r>
              <a:rPr lang="en-GB" sz="4000" smtClean="0"/>
              <a:t>Why is it important to make students work in groups? </a:t>
            </a:r>
          </a:p>
          <a:p>
            <a:pPr marL="114300" indent="0">
              <a:buFont typeface="Arial" charset="0"/>
              <a:buNone/>
            </a:pPr>
            <a:endParaRPr lang="en-GB" sz="4000" smtClean="0"/>
          </a:p>
        </p:txBody>
      </p:sp>
      <p:pic>
        <p:nvPicPr>
          <p:cNvPr id="17411" name="Picture 3"/>
          <p:cNvPicPr>
            <a:picLocks noChangeAspect="1" noChangeArrowheads="1"/>
          </p:cNvPicPr>
          <p:nvPr/>
        </p:nvPicPr>
        <p:blipFill>
          <a:blip r:embed="rId3"/>
          <a:srcRect/>
          <a:stretch>
            <a:fillRect/>
          </a:stretch>
        </p:blipFill>
        <p:spPr bwMode="auto">
          <a:xfrm>
            <a:off x="6084888" y="4508500"/>
            <a:ext cx="2049462" cy="205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2"/>
          <p:cNvPicPr>
            <a:picLocks noChangeAspect="1" noChangeArrowheads="1"/>
          </p:cNvPicPr>
          <p:nvPr/>
        </p:nvPicPr>
        <p:blipFill>
          <a:blip r:embed="rId2"/>
          <a:srcRect/>
          <a:stretch>
            <a:fillRect/>
          </a:stretch>
        </p:blipFill>
        <p:spPr bwMode="auto">
          <a:xfrm>
            <a:off x="250825" y="1341438"/>
            <a:ext cx="3960813" cy="3409950"/>
          </a:xfrm>
          <a:prstGeom prst="rect">
            <a:avLst/>
          </a:prstGeom>
          <a:noFill/>
          <a:ln w="9525">
            <a:noFill/>
            <a:miter lim="800000"/>
            <a:headEnd/>
            <a:tailEnd/>
          </a:ln>
        </p:spPr>
      </p:pic>
      <p:pic>
        <p:nvPicPr>
          <p:cNvPr id="19460" name="Picture 2"/>
          <p:cNvPicPr>
            <a:picLocks noChangeAspect="1" noChangeArrowheads="1"/>
          </p:cNvPicPr>
          <p:nvPr/>
        </p:nvPicPr>
        <p:blipFill>
          <a:blip r:embed="rId3"/>
          <a:srcRect/>
          <a:stretch>
            <a:fillRect/>
          </a:stretch>
        </p:blipFill>
        <p:spPr bwMode="auto">
          <a:xfrm>
            <a:off x="4643438" y="1412875"/>
            <a:ext cx="3294062" cy="2633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Content Placeholder 3"/>
          <p:cNvPicPr>
            <a:picLocks noGrp="1" noChangeAspect="1" noChangeArrowheads="1"/>
          </p:cNvPicPr>
          <p:nvPr>
            <p:ph idx="4294967295"/>
          </p:nvPr>
        </p:nvPicPr>
        <p:blipFill>
          <a:blip r:embed="rId2"/>
          <a:srcRect/>
          <a:stretch>
            <a:fillRect/>
          </a:stretch>
        </p:blipFill>
        <p:spPr>
          <a:xfrm>
            <a:off x="0" y="3933825"/>
            <a:ext cx="4475163" cy="2306638"/>
          </a:xfrm>
        </p:spPr>
      </p:pic>
      <p:pic>
        <p:nvPicPr>
          <p:cNvPr id="20483" name="Picture 2"/>
          <p:cNvPicPr>
            <a:picLocks noChangeAspect="1" noChangeArrowheads="1"/>
          </p:cNvPicPr>
          <p:nvPr/>
        </p:nvPicPr>
        <p:blipFill>
          <a:blip r:embed="rId3"/>
          <a:srcRect/>
          <a:stretch>
            <a:fillRect/>
          </a:stretch>
        </p:blipFill>
        <p:spPr bwMode="auto">
          <a:xfrm>
            <a:off x="611188" y="476250"/>
            <a:ext cx="7353300" cy="2981325"/>
          </a:xfrm>
          <a:prstGeom prst="rect">
            <a:avLst/>
          </a:prstGeom>
          <a:noFill/>
          <a:ln w="9525">
            <a:noFill/>
            <a:miter lim="800000"/>
            <a:headEnd/>
            <a:tailEnd/>
          </a:ln>
        </p:spPr>
      </p:pic>
      <p:pic>
        <p:nvPicPr>
          <p:cNvPr id="20484" name="Picture 3"/>
          <p:cNvPicPr>
            <a:picLocks noChangeAspect="1" noChangeArrowheads="1"/>
          </p:cNvPicPr>
          <p:nvPr/>
        </p:nvPicPr>
        <p:blipFill>
          <a:blip r:embed="rId4"/>
          <a:srcRect/>
          <a:stretch>
            <a:fillRect/>
          </a:stretch>
        </p:blipFill>
        <p:spPr bwMode="auto">
          <a:xfrm>
            <a:off x="4211638" y="3716338"/>
            <a:ext cx="4248150" cy="2509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GB" sz="4800" b="1" u="sng" dirty="0" smtClean="0"/>
              <a:t>What is group learning? </a:t>
            </a:r>
            <a:endParaRPr lang="en-GB" sz="4800" b="1" u="sng" dirty="0"/>
          </a:p>
        </p:txBody>
      </p:sp>
      <p:sp>
        <p:nvSpPr>
          <p:cNvPr id="21506" name="Content Placeholder 2"/>
          <p:cNvSpPr>
            <a:spLocks noGrp="1"/>
          </p:cNvSpPr>
          <p:nvPr>
            <p:ph idx="1"/>
          </p:nvPr>
        </p:nvSpPr>
        <p:spPr/>
        <p:txBody>
          <a:bodyPr/>
          <a:lstStyle/>
          <a:p>
            <a:r>
              <a:rPr lang="en-GB" sz="4000" smtClean="0"/>
              <a:t>‘The activities through which individuals acquire, share, and combine knowledge through experience with one another’ </a:t>
            </a:r>
          </a:p>
          <a:p>
            <a:endParaRPr lang="en-GB" sz="2800" smtClean="0"/>
          </a:p>
          <a:p>
            <a:r>
              <a:rPr lang="en-GB" sz="2800" smtClean="0"/>
              <a:t>(Argote, Gruenfeld &amp; Naquin, 2001: 370;                  	in Wilson et al., 2007).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91264" cy="1143000"/>
          </a:xfrm>
        </p:spPr>
        <p:txBody>
          <a:bodyPr>
            <a:noAutofit/>
          </a:bodyPr>
          <a:lstStyle/>
          <a:p>
            <a:pPr fontAlgn="auto">
              <a:spcAft>
                <a:spcPts val="0"/>
              </a:spcAft>
              <a:defRPr/>
            </a:pPr>
            <a:r>
              <a:rPr lang="en-GB" sz="4000" dirty="0" smtClean="0"/>
              <a:t>Group work is important &amp; beneficial</a:t>
            </a:r>
            <a:endParaRPr lang="en-GB" sz="4000" dirty="0"/>
          </a:p>
        </p:txBody>
      </p:sp>
      <p:sp>
        <p:nvSpPr>
          <p:cNvPr id="3" name="Content Placeholder 2"/>
          <p:cNvSpPr>
            <a:spLocks noGrp="1"/>
          </p:cNvSpPr>
          <p:nvPr>
            <p:ph idx="1"/>
          </p:nvPr>
        </p:nvSpPr>
        <p:spPr>
          <a:xfrm>
            <a:off x="457200" y="1052736"/>
            <a:ext cx="8147248" cy="5904656"/>
          </a:xfrm>
        </p:spPr>
        <p:txBody>
          <a:bodyPr rtlCol="0">
            <a:normAutofit fontScale="77500" lnSpcReduction="20000"/>
          </a:bodyPr>
          <a:lstStyle/>
          <a:p>
            <a:pPr fontAlgn="auto">
              <a:spcAft>
                <a:spcPts val="0"/>
              </a:spcAft>
              <a:buFont typeface="Arial" pitchFamily="34" charset="0"/>
              <a:buChar char="•"/>
              <a:defRPr/>
            </a:pPr>
            <a:r>
              <a:rPr lang="en-GB" sz="2400" dirty="0" smtClean="0"/>
              <a:t>Students develop important social cognitive &amp; reasoning skills </a:t>
            </a:r>
          </a:p>
          <a:p>
            <a:pPr marL="114300" indent="0" fontAlgn="auto">
              <a:spcAft>
                <a:spcPts val="0"/>
              </a:spcAft>
              <a:buNone/>
              <a:defRPr/>
            </a:pPr>
            <a:r>
              <a:rPr lang="en-GB" sz="2400" dirty="0"/>
              <a:t>	</a:t>
            </a:r>
            <a:r>
              <a:rPr lang="en-GB" sz="1900" dirty="0" smtClean="0"/>
              <a:t>(</a:t>
            </a:r>
            <a:r>
              <a:rPr lang="en-GB" sz="1900" dirty="0" err="1" smtClean="0"/>
              <a:t>Kyprianidou</a:t>
            </a:r>
            <a:r>
              <a:rPr lang="en-GB" sz="1900" dirty="0" smtClean="0"/>
              <a:t> et al., 2011).</a:t>
            </a:r>
          </a:p>
          <a:p>
            <a:pPr fontAlgn="auto">
              <a:spcAft>
                <a:spcPts val="0"/>
              </a:spcAft>
              <a:buFont typeface="Arial" pitchFamily="34" charset="0"/>
              <a:buChar char="•"/>
              <a:defRPr/>
            </a:pPr>
            <a:endParaRPr lang="en-GB" sz="2400" dirty="0" smtClean="0"/>
          </a:p>
          <a:p>
            <a:pPr fontAlgn="auto">
              <a:spcAft>
                <a:spcPts val="0"/>
              </a:spcAft>
              <a:buFont typeface="Arial" pitchFamily="34" charset="0"/>
              <a:buChar char="•"/>
              <a:defRPr/>
            </a:pPr>
            <a:r>
              <a:rPr lang="en-GB" sz="2400" dirty="0" smtClean="0"/>
              <a:t>Employers are asking for skills related to team-working </a:t>
            </a:r>
          </a:p>
          <a:p>
            <a:pPr marL="114300" indent="0" fontAlgn="auto">
              <a:spcAft>
                <a:spcPts val="0"/>
              </a:spcAft>
              <a:buNone/>
              <a:defRPr/>
            </a:pPr>
            <a:r>
              <a:rPr lang="en-GB" sz="2400" dirty="0" smtClean="0"/>
              <a:t>     </a:t>
            </a:r>
            <a:r>
              <a:rPr lang="en-GB" sz="1900" dirty="0" smtClean="0"/>
              <a:t>(Morey et al., 2002, cited in Gordon)</a:t>
            </a:r>
          </a:p>
          <a:p>
            <a:pPr marL="114300" indent="0" fontAlgn="auto">
              <a:spcAft>
                <a:spcPts val="0"/>
              </a:spcAft>
              <a:buFont typeface="Arial" pitchFamily="34" charset="0"/>
              <a:buNone/>
              <a:defRPr/>
            </a:pPr>
            <a:endParaRPr lang="en-GB" sz="2400" dirty="0" smtClean="0"/>
          </a:p>
          <a:p>
            <a:pPr fontAlgn="auto">
              <a:spcAft>
                <a:spcPts val="0"/>
              </a:spcAft>
              <a:buFont typeface="Arial" pitchFamily="34" charset="0"/>
              <a:buChar char="•"/>
              <a:defRPr/>
            </a:pPr>
            <a:r>
              <a:rPr lang="en-GB" sz="2400" dirty="0" smtClean="0"/>
              <a:t>Group work leads to better learning, better retaining of information than individual teaching, better student satisfaction </a:t>
            </a:r>
          </a:p>
          <a:p>
            <a:pPr marL="114300" indent="0" fontAlgn="auto">
              <a:spcAft>
                <a:spcPts val="0"/>
              </a:spcAft>
              <a:buNone/>
              <a:defRPr/>
            </a:pPr>
            <a:r>
              <a:rPr lang="en-GB" sz="2400" dirty="0"/>
              <a:t>	</a:t>
            </a:r>
            <a:r>
              <a:rPr lang="en-GB" sz="1900" dirty="0" smtClean="0"/>
              <a:t>(</a:t>
            </a:r>
            <a:r>
              <a:rPr lang="en-GB" sz="1900" dirty="0" err="1" smtClean="0"/>
              <a:t>Kyprianidou</a:t>
            </a:r>
            <a:r>
              <a:rPr lang="en-GB" sz="1900" dirty="0" smtClean="0"/>
              <a:t> et al., 2011). </a:t>
            </a:r>
          </a:p>
          <a:p>
            <a:pPr fontAlgn="auto">
              <a:spcAft>
                <a:spcPts val="0"/>
              </a:spcAft>
              <a:buFont typeface="Arial" pitchFamily="34" charset="0"/>
              <a:buNone/>
              <a:defRPr/>
            </a:pPr>
            <a:endParaRPr lang="en-GB" sz="2400" dirty="0" smtClean="0"/>
          </a:p>
          <a:p>
            <a:pPr fontAlgn="auto">
              <a:spcAft>
                <a:spcPts val="0"/>
              </a:spcAft>
              <a:buFont typeface="Arial" pitchFamily="34" charset="0"/>
              <a:buChar char="•"/>
              <a:defRPr/>
            </a:pPr>
            <a:r>
              <a:rPr lang="en-GB" sz="2400" dirty="0" smtClean="0"/>
              <a:t>Paradigm shift towards social constructivism: Students become active learners </a:t>
            </a:r>
            <a:r>
              <a:rPr lang="en-GB" sz="2400" dirty="0"/>
              <a:t>&amp;</a:t>
            </a:r>
            <a:r>
              <a:rPr lang="en-GB" sz="2400" dirty="0" smtClean="0"/>
              <a:t> create knowledge, instead of being passive recipients of knowledge </a:t>
            </a:r>
          </a:p>
          <a:p>
            <a:pPr marL="114300" indent="0" fontAlgn="auto">
              <a:spcAft>
                <a:spcPts val="0"/>
              </a:spcAft>
              <a:buNone/>
              <a:defRPr/>
            </a:pPr>
            <a:r>
              <a:rPr lang="en-GB" sz="2400" dirty="0"/>
              <a:t>	</a:t>
            </a:r>
            <a:r>
              <a:rPr lang="en-GB" sz="1900" dirty="0" smtClean="0"/>
              <a:t>(Johnson, Johnson &amp; </a:t>
            </a:r>
            <a:r>
              <a:rPr lang="en-GB" sz="1900" dirty="0" err="1" smtClean="0"/>
              <a:t>Holubec</a:t>
            </a:r>
            <a:r>
              <a:rPr lang="en-GB" sz="1900" dirty="0" smtClean="0"/>
              <a:t>, 1992, cited in Mitchell et al., 2004)</a:t>
            </a:r>
          </a:p>
          <a:p>
            <a:pPr fontAlgn="auto">
              <a:spcAft>
                <a:spcPts val="0"/>
              </a:spcAft>
              <a:buFont typeface="Arial" pitchFamily="34" charset="0"/>
              <a:buChar char="•"/>
              <a:defRPr/>
            </a:pPr>
            <a:endParaRPr lang="en-GB" sz="2400" dirty="0" smtClean="0"/>
          </a:p>
          <a:p>
            <a:pPr fontAlgn="auto">
              <a:spcAft>
                <a:spcPts val="0"/>
              </a:spcAft>
              <a:buFont typeface="Arial" pitchFamily="34" charset="0"/>
              <a:buChar char="•"/>
              <a:defRPr/>
            </a:pPr>
            <a:r>
              <a:rPr lang="en-GB" sz="2400" dirty="0" smtClean="0"/>
              <a:t>Concept of  “The Social Brain” – synergistic relationship, rather than the sum of many parts.  </a:t>
            </a:r>
          </a:p>
          <a:p>
            <a:pPr marL="114300" indent="0" fontAlgn="auto">
              <a:spcAft>
                <a:spcPts val="0"/>
              </a:spcAft>
              <a:buNone/>
              <a:defRPr/>
            </a:pPr>
            <a:r>
              <a:rPr lang="en-GB" sz="2400" dirty="0"/>
              <a:t>	</a:t>
            </a:r>
            <a:r>
              <a:rPr lang="en-GB" sz="1900" dirty="0" smtClean="0"/>
              <a:t>(Littleton &amp; Mercer, 2013) </a:t>
            </a:r>
          </a:p>
          <a:p>
            <a:pPr fontAlgn="auto">
              <a:spcAft>
                <a:spcPts val="0"/>
              </a:spcAft>
              <a:buFont typeface="Arial" pitchFamily="34" charset="0"/>
              <a:buChar char="•"/>
              <a:defRPr/>
            </a:pPr>
            <a:endParaRPr lang="en-GB" sz="2400" dirty="0" smtClean="0"/>
          </a:p>
          <a:p>
            <a:pPr fontAlgn="auto">
              <a:spcAft>
                <a:spcPts val="0"/>
              </a:spcAft>
              <a:buFont typeface="Arial" pitchFamily="34" charset="0"/>
              <a:buChar char="•"/>
              <a:defRPr/>
            </a:pPr>
            <a:r>
              <a:rPr lang="en-GB" sz="2400" dirty="0" smtClean="0"/>
              <a:t>Creative &amp; collective is powerful </a:t>
            </a:r>
          </a:p>
          <a:p>
            <a:pPr marL="114300" indent="0" fontAlgn="auto">
              <a:spcAft>
                <a:spcPts val="0"/>
              </a:spcAft>
              <a:buNone/>
              <a:defRPr/>
            </a:pPr>
            <a:r>
              <a:rPr lang="en-GB" sz="1900" dirty="0"/>
              <a:t>	(Littleton &amp; Mercer, 2013 </a:t>
            </a:r>
            <a:r>
              <a:rPr lang="en-GB" sz="1900" dirty="0" smtClean="0"/>
              <a:t>, Sawyer &amp; de </a:t>
            </a:r>
            <a:r>
              <a:rPr lang="en-GB" sz="1900" dirty="0" err="1" smtClean="0"/>
              <a:t>Zutter</a:t>
            </a:r>
            <a:r>
              <a:rPr lang="en-GB" sz="1900" dirty="0" smtClean="0"/>
              <a:t>, 2009) </a:t>
            </a:r>
          </a:p>
          <a:p>
            <a:pPr marL="114300" indent="0" fontAlgn="auto">
              <a:spcAft>
                <a:spcPts val="0"/>
              </a:spcAft>
              <a:buNone/>
              <a:defRPr/>
            </a:pPr>
            <a:endParaRPr lang="en-GB" sz="2400" dirty="0" smtClean="0"/>
          </a:p>
          <a:p>
            <a:pPr fontAlgn="auto">
              <a:spcAft>
                <a:spcPts val="0"/>
              </a:spcAft>
              <a:buFont typeface="Arial" pitchFamily="34" charset="0"/>
              <a:buChar cha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Effect transition="in" filter="fade">
                                      <p:cBhvr>
                                        <p:cTn id="39" dur="500"/>
                                        <p:tgtEl>
                                          <p:spTgt spid="3">
                                            <p:txEl>
                                              <p:pRg st="12" end="1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fade">
                                      <p:cBhvr>
                                        <p:cTn id="42" dur="500"/>
                                        <p:tgtEl>
                                          <p:spTgt spid="3">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animEffect transition="in" filter="fade">
                                      <p:cBhvr>
                                        <p:cTn id="47" dur="500"/>
                                        <p:tgtEl>
                                          <p:spTgt spid="3">
                                            <p:txEl>
                                              <p:pRg st="15" end="15"/>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6" end="16"/>
                                            </p:txEl>
                                          </p:spTgt>
                                        </p:tgtEl>
                                        <p:attrNameLst>
                                          <p:attrName>style.visibility</p:attrName>
                                        </p:attrNameLst>
                                      </p:cBhvr>
                                      <p:to>
                                        <p:strVal val="visible"/>
                                      </p:to>
                                    </p:set>
                                    <p:animEffect transition="in" filter="fade">
                                      <p:cBhvr>
                                        <p:cTn id="50"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auto">
              <a:spcAft>
                <a:spcPts val="0"/>
              </a:spcAft>
              <a:defRPr/>
            </a:pPr>
            <a:r>
              <a:rPr lang="en-GB" u="sng" dirty="0" smtClean="0"/>
              <a:t>4  important elements in group-based learning</a:t>
            </a:r>
            <a:endParaRPr lang="en-GB" u="sng" dirty="0"/>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GB" sz="3200" dirty="0" smtClean="0"/>
              <a:t>Groups should be formed </a:t>
            </a:r>
            <a:r>
              <a:rPr lang="en-GB" sz="3200" dirty="0"/>
              <a:t>&amp;</a:t>
            </a:r>
            <a:r>
              <a:rPr lang="en-GB" sz="3200" dirty="0" smtClean="0"/>
              <a:t> managed in an effective way</a:t>
            </a:r>
          </a:p>
          <a:p>
            <a:pPr fontAlgn="auto">
              <a:spcAft>
                <a:spcPts val="0"/>
              </a:spcAft>
              <a:buFont typeface="Arial" pitchFamily="34" charset="0"/>
              <a:buChar char="•"/>
              <a:defRPr/>
            </a:pPr>
            <a:r>
              <a:rPr lang="en-GB" sz="3200" dirty="0" smtClean="0"/>
              <a:t>Students should  be responsible for the quality of group </a:t>
            </a:r>
            <a:r>
              <a:rPr lang="en-GB" sz="3200" dirty="0"/>
              <a:t>&amp;</a:t>
            </a:r>
            <a:r>
              <a:rPr lang="en-GB" sz="3200" dirty="0" smtClean="0"/>
              <a:t> individual work</a:t>
            </a:r>
          </a:p>
          <a:p>
            <a:pPr fontAlgn="auto">
              <a:spcAft>
                <a:spcPts val="0"/>
              </a:spcAft>
              <a:buFont typeface="Arial" pitchFamily="34" charset="0"/>
              <a:buChar char="•"/>
              <a:defRPr/>
            </a:pPr>
            <a:r>
              <a:rPr lang="en-GB" sz="3200" dirty="0" smtClean="0"/>
              <a:t>Feedback should be given to students frequently</a:t>
            </a:r>
          </a:p>
          <a:p>
            <a:pPr fontAlgn="auto">
              <a:spcAft>
                <a:spcPts val="0"/>
              </a:spcAft>
              <a:buFont typeface="Arial" pitchFamily="34" charset="0"/>
              <a:buChar char="•"/>
              <a:defRPr/>
            </a:pPr>
            <a:r>
              <a:rPr lang="en-GB" sz="3200" dirty="0" smtClean="0"/>
              <a:t>The activities shouldn’t only promote knowledge, but should also promote the group development</a:t>
            </a:r>
          </a:p>
          <a:p>
            <a:pPr marL="2103120" lvl="8" indent="0">
              <a:buFont typeface="Arial" pitchFamily="34" charset="0"/>
              <a:buNone/>
              <a:defRPr/>
            </a:pPr>
            <a:r>
              <a:rPr lang="en-GB" sz="2400" dirty="0" smtClean="0"/>
              <a:t>		</a:t>
            </a:r>
            <a:r>
              <a:rPr lang="en-GB" sz="2400" dirty="0" err="1" smtClean="0"/>
              <a:t>Michaelsen</a:t>
            </a:r>
            <a:r>
              <a:rPr lang="en-GB" sz="2400" dirty="0" smtClean="0"/>
              <a:t> &amp; Sweet (2008)</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GB" dirty="0" smtClean="0"/>
              <a:t>What is the optimal group size? </a:t>
            </a:r>
            <a:endParaRPr lang="en-GB" dirty="0"/>
          </a:p>
        </p:txBody>
      </p:sp>
      <p:sp>
        <p:nvSpPr>
          <p:cNvPr id="26626" name="Content Placeholder 2"/>
          <p:cNvSpPr>
            <a:spLocks noGrp="1"/>
          </p:cNvSpPr>
          <p:nvPr>
            <p:ph idx="1"/>
          </p:nvPr>
        </p:nvSpPr>
        <p:spPr>
          <a:xfrm>
            <a:off x="457200" y="1052736"/>
            <a:ext cx="7427168" cy="4968552"/>
          </a:xfrm>
        </p:spPr>
        <p:txBody>
          <a:bodyPr/>
          <a:lstStyle/>
          <a:p>
            <a:pPr marL="114300" indent="0">
              <a:buNone/>
            </a:pPr>
            <a:endParaRPr lang="en-GB" dirty="0" smtClean="0"/>
          </a:p>
          <a:p>
            <a:r>
              <a:rPr lang="en-GB" dirty="0" smtClean="0"/>
              <a:t>Laughlin et al., (2006) showed that groups of 3, 4 and 5 people performed better than groups of 2 in a problem solving task.</a:t>
            </a:r>
          </a:p>
          <a:p>
            <a:pPr marL="114300" indent="0">
              <a:buNone/>
            </a:pPr>
            <a:endParaRPr lang="en-GB" sz="1200" dirty="0" smtClean="0"/>
          </a:p>
          <a:p>
            <a:r>
              <a:rPr lang="en-GB" dirty="0" smtClean="0"/>
              <a:t>There was no significant difference between the groups of 2, and the participants working on their own. So groups of 2 do not appear to be ideal. </a:t>
            </a:r>
          </a:p>
          <a:p>
            <a:endParaRPr lang="en-GB" sz="1200" dirty="0" smtClean="0"/>
          </a:p>
          <a:p>
            <a:r>
              <a:rPr lang="en-GB" dirty="0" smtClean="0"/>
              <a:t>There was no significant difference between the groups of 3, 4 and 5 people. </a:t>
            </a:r>
          </a:p>
          <a:p>
            <a:endParaRPr lang="en-GB" sz="1200" dirty="0" smtClean="0"/>
          </a:p>
          <a:p>
            <a:r>
              <a:rPr lang="en-GB" dirty="0" smtClean="0"/>
              <a:t>Further research is needed to see whether that is the case for all tasks at hand </a:t>
            </a:r>
            <a:r>
              <a:rPr lang="en-GB" dirty="0"/>
              <a:t>&amp;</a:t>
            </a:r>
            <a:r>
              <a:rPr lang="en-GB" dirty="0" smtClean="0"/>
              <a:t> the field of study. </a:t>
            </a:r>
          </a:p>
          <a:p>
            <a:endParaRPr lang="en-GB" sz="1200" dirty="0"/>
          </a:p>
          <a:p>
            <a:r>
              <a:rPr lang="en-GB" dirty="0" smtClean="0"/>
              <a:t>Interesting article by Kelsey (2009) on optimal group numbers – especially in Snipers!  </a:t>
            </a:r>
            <a:r>
              <a:rPr lang="en-GB" dirty="0"/>
              <a:t/>
            </a:r>
            <a:br>
              <a:rPr lang="en-GB" dirty="0"/>
            </a:br>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879</TotalTime>
  <Words>1960</Words>
  <Application>Microsoft Office PowerPoint</Application>
  <PresentationFormat>On-screen Show (4:3)</PresentationFormat>
  <Paragraphs>200</Paragraphs>
  <Slides>21</Slides>
  <Notes>12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Adjacency</vt:lpstr>
      <vt:lpstr>How can Group Work  Enhance Learning?</vt:lpstr>
      <vt:lpstr>PowerPoint Presentation</vt:lpstr>
      <vt:lpstr>Activity 1 :</vt:lpstr>
      <vt:lpstr>PowerPoint Presentation</vt:lpstr>
      <vt:lpstr>PowerPoint Presentation</vt:lpstr>
      <vt:lpstr>What is group learning? </vt:lpstr>
      <vt:lpstr>Group work is important &amp; beneficial</vt:lpstr>
      <vt:lpstr>4  important elements in group-based learning</vt:lpstr>
      <vt:lpstr>What is the optimal group size? </vt:lpstr>
      <vt:lpstr>Activity 2:</vt:lpstr>
      <vt:lpstr>Group work is important  &amp; beneficial, but how can we make sure it runs smoothly? </vt:lpstr>
      <vt:lpstr>2. Passive vs dominant students. </vt:lpstr>
      <vt:lpstr> 2 types of Dominant students </vt:lpstr>
      <vt:lpstr>2 types of Passive students</vt:lpstr>
      <vt:lpstr>Strategies  to ensure  harmonious  group work </vt:lpstr>
      <vt:lpstr>Strategies to ensure harmonious group work</vt:lpstr>
      <vt:lpstr>3. The role of the facilitator</vt:lpstr>
      <vt:lpstr>Should the facilitator choose groups or should groups choose themselves?  </vt:lpstr>
      <vt:lpstr>Should the facilitator be assigning roles within the group , or should the students be left to work on their own?</vt:lpstr>
      <vt:lpstr>Conclusion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Aspa</dc:creator>
  <cp:lastModifiedBy>Robyn Jane Stiger</cp:lastModifiedBy>
  <cp:revision>101</cp:revision>
  <dcterms:created xsi:type="dcterms:W3CDTF">2006-08-16T00:00:00Z</dcterms:created>
  <dcterms:modified xsi:type="dcterms:W3CDTF">2014-03-10T09:38:24Z</dcterms:modified>
</cp:coreProperties>
</file>