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8" r:id="rId4"/>
    <p:sldId id="257" r:id="rId5"/>
    <p:sldId id="258" r:id="rId6"/>
    <p:sldId id="262" r:id="rId7"/>
    <p:sldId id="269" r:id="rId8"/>
    <p:sldId id="259" r:id="rId9"/>
    <p:sldId id="263" r:id="rId10"/>
    <p:sldId id="266" r:id="rId11"/>
    <p:sldId id="265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56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6" autoAdjust="0"/>
    <p:restoredTop sz="90929"/>
  </p:normalViewPr>
  <p:slideViewPr>
    <p:cSldViewPr showGuides="1">
      <p:cViewPr varScale="1">
        <p:scale>
          <a:sx n="102" d="100"/>
          <a:sy n="102" d="100"/>
        </p:scale>
        <p:origin x="-1800" y="-102"/>
      </p:cViewPr>
      <p:guideLst>
        <p:guide orient="horz" pos="197"/>
        <p:guide orient="horz" pos="572"/>
        <p:guide orient="horz" pos="1389"/>
        <p:guide orient="horz" pos="1525"/>
        <p:guide orient="horz" pos="799"/>
        <p:guide orient="horz" pos="4123"/>
        <p:guide pos="657"/>
        <p:guide pos="5284"/>
        <p:guide pos="19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F19177-7C99-4274-9B05-2CBE8EAF1F85}" type="datetimeFigureOut">
              <a:rPr lang="en-US"/>
              <a:pPr>
                <a:defRPr/>
              </a:pPr>
              <a:t>3/19/2014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0454B-A3D8-47CC-95C8-DF29420A9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7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9BEBB-7988-4228-884A-C1F2B91C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7F4D4-82A3-45E1-958F-4A19D727AB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7F4D4-82A3-45E1-958F-4A19D727ABD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isc.org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brighton.ac.uk/__data/assets/pdf_file/0019/64180/Jos-Boys-article-Networks08-pages-16-1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isc.ac.uk/uploaded_documents/JISClearningspace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rookes.ac.uk/Documents/Space-to-Think/jhbb-booklet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200" dirty="0"/>
              <a:t>Space to think, or space to sink</a:t>
            </a:r>
            <a:r>
              <a:rPr lang="en-GB" sz="2200" dirty="0" smtClean="0"/>
              <a:t>?: </a:t>
            </a:r>
            <a:br>
              <a:rPr lang="en-GB" sz="2200" dirty="0" smtClean="0"/>
            </a:br>
            <a:r>
              <a:rPr lang="en-GB" sz="2200" dirty="0" smtClean="0"/>
              <a:t>Does </a:t>
            </a:r>
            <a:r>
              <a:rPr lang="en-GB" sz="2200" dirty="0"/>
              <a:t>"one size fit all" in the design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of </a:t>
            </a:r>
            <a:r>
              <a:rPr lang="en-GB" sz="2200" dirty="0"/>
              <a:t>learning spaces within contemporary higher education?</a:t>
            </a: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561"/>
            <a:ext cx="6654023" cy="4602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7551" y="1988840"/>
            <a:ext cx="2166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Emily Hill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Michael John-Hopkins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Siân</a:t>
            </a:r>
            <a:r>
              <a:rPr lang="en-GB" sz="1600" dirty="0" smtClean="0">
                <a:solidFill>
                  <a:schemeClr val="bg1"/>
                </a:solidFill>
              </a:rPr>
              <a:t> Jones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Chris Lloyd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Joint Information Systems Committee: </a:t>
            </a:r>
            <a:r>
              <a:rPr lang="en-GB" sz="1600" dirty="0" smtClean="0">
                <a:solidFill>
                  <a:schemeClr val="bg1"/>
                </a:solidFill>
                <a:hlinkClick r:id="rId4"/>
              </a:rPr>
              <a:t>JISC.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712968" cy="1477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Conclusion: Evaluation, reflection and critique.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…criticisms of ‘flexible,’ ‘connected,’ ‘informal,’ ‘soft’ and ‘everywhere’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‘By rethinking how we conceptualise learning spaces and developing more rigorous but also more creative research methods we can begin to </a:t>
            </a:r>
            <a:r>
              <a:rPr lang="en-GB" sz="1800" dirty="0"/>
              <a:t>challenge the current tendency to think with rather than think about</a:t>
            </a:r>
            <a:r>
              <a:rPr lang="en-GB" sz="1800" dirty="0">
                <a:solidFill>
                  <a:schemeClr val="bg1"/>
                </a:solidFill>
              </a:rPr>
              <a:t> such broad-brush and generic concepts as </a:t>
            </a:r>
            <a:r>
              <a:rPr lang="en-GB" sz="1800" dirty="0"/>
              <a:t>flexibility, technology, colour and informality</a:t>
            </a:r>
            <a:r>
              <a:rPr lang="en-GB" sz="1800" dirty="0">
                <a:solidFill>
                  <a:schemeClr val="bg1"/>
                </a:solidFill>
              </a:rPr>
              <a:t>.’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‘…shifting from viewing (physical or virtual) </a:t>
            </a:r>
            <a:r>
              <a:rPr lang="en-GB" sz="1800" dirty="0"/>
              <a:t>space as a container or setting for learning activities where the hope is that ‘changing the scenery’ will affect behaviour</a:t>
            </a:r>
            <a:r>
              <a:rPr lang="en-GB" sz="1800" dirty="0">
                <a:solidFill>
                  <a:schemeClr val="bg1"/>
                </a:solidFill>
              </a:rPr>
              <a:t>. Instead, in line with much contemporary architectural thinking, space and its occupation are interrogated through their dynamic intersection as social and spatial practices. </a:t>
            </a:r>
            <a:r>
              <a:rPr lang="en-GB" sz="1800" dirty="0"/>
              <a:t>Space is not a thing but a process</a:t>
            </a:r>
            <a:r>
              <a:rPr lang="en-GB" sz="1800" dirty="0">
                <a:solidFill>
                  <a:schemeClr val="bg1"/>
                </a:solidFill>
              </a:rPr>
              <a:t>.’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</a:rPr>
              <a:t>(Boys 2009): </a:t>
            </a:r>
            <a:r>
              <a:rPr lang="en-GB" sz="1500" dirty="0">
                <a:solidFill>
                  <a:schemeClr val="bg1"/>
                </a:solidFill>
                <a:hlinkClick r:id="rId3"/>
              </a:rPr>
              <a:t>http://arts.brighton.ac.uk/__</a:t>
            </a:r>
            <a:r>
              <a:rPr lang="en-GB" sz="1500" dirty="0" smtClean="0">
                <a:solidFill>
                  <a:schemeClr val="bg1"/>
                </a:solidFill>
                <a:hlinkClick r:id="rId3"/>
              </a:rPr>
              <a:t>data/assets/pdf_file/0019/64180/Jos-Boys-article-Networks08-pages-16-19.pdf</a:t>
            </a: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712968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Conclusion: Evaluation, reflection and critique.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…criticisms of ‘flexible,’ ‘connected,’ ‘informal,’ ‘soft’ and ‘everywhere’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Space as a process</a:t>
            </a:r>
            <a:r>
              <a:rPr lang="en-GB" sz="1800" dirty="0" smtClean="0">
                <a:solidFill>
                  <a:schemeClr val="bg1"/>
                </a:solidFill>
              </a:rPr>
              <a:t> is integral to </a:t>
            </a:r>
            <a:r>
              <a:rPr lang="en-GB" sz="1800" dirty="0" smtClean="0"/>
              <a:t>re-thinking and re-working </a:t>
            </a:r>
            <a:r>
              <a:rPr lang="en-GB" sz="1800" dirty="0" smtClean="0">
                <a:solidFill>
                  <a:schemeClr val="bg1"/>
                </a:solidFill>
              </a:rPr>
              <a:t>learning spaces because ‘current learning space design is based on </a:t>
            </a:r>
            <a:r>
              <a:rPr lang="en-GB" sz="1800" dirty="0" smtClean="0"/>
              <a:t>simplified</a:t>
            </a:r>
            <a:r>
              <a:rPr lang="en-GB" sz="1800" dirty="0" smtClean="0">
                <a:solidFill>
                  <a:schemeClr val="bg1"/>
                </a:solidFill>
              </a:rPr>
              <a:t> – and even </a:t>
            </a:r>
            <a:r>
              <a:rPr lang="en-GB" sz="1800" dirty="0" smtClean="0"/>
              <a:t>idealistic or metaphorical </a:t>
            </a:r>
            <a:r>
              <a:rPr lang="en-GB" sz="1800" dirty="0" smtClean="0">
                <a:solidFill>
                  <a:schemeClr val="bg1"/>
                </a:solidFill>
              </a:rPr>
              <a:t>– notions of learning space.’  (Boys 2011, 5).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Accordingly, what we need to comprehend is that </a:t>
            </a:r>
            <a:r>
              <a:rPr lang="en-GB" sz="1800" dirty="0" smtClean="0"/>
              <a:t>architecture is not representational</a:t>
            </a:r>
            <a:r>
              <a:rPr lang="en-GB" sz="1800" dirty="0" smtClean="0">
                <a:solidFill>
                  <a:schemeClr val="bg1"/>
                </a:solidFill>
              </a:rPr>
              <a:t>, ‘where </a:t>
            </a:r>
            <a:r>
              <a:rPr lang="en-GB" sz="1800" dirty="0" smtClean="0"/>
              <a:t>meaning-making occurs </a:t>
            </a:r>
            <a:r>
              <a:rPr lang="en-GB" sz="1800" dirty="0" smtClean="0">
                <a:solidFill>
                  <a:schemeClr val="bg1"/>
                </a:solidFill>
              </a:rPr>
              <a:t>through what</a:t>
            </a:r>
            <a:r>
              <a:rPr lang="en-GB" sz="1800" dirty="0" smtClean="0"/>
              <a:t> we </a:t>
            </a:r>
            <a:r>
              <a:rPr lang="en-GB" sz="1800" i="1" dirty="0" smtClean="0"/>
              <a:t>see </a:t>
            </a:r>
            <a:r>
              <a:rPr lang="en-GB" sz="1800" dirty="0" smtClean="0"/>
              <a:t>in a space’</a:t>
            </a:r>
            <a:r>
              <a:rPr lang="en-GB" sz="18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bg1"/>
                </a:solidFill>
              </a:rPr>
              <a:t>Rather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/>
              <a:t>architecture is non-representational</a:t>
            </a:r>
            <a:r>
              <a:rPr lang="en-GB" sz="1800" dirty="0" smtClean="0">
                <a:solidFill>
                  <a:schemeClr val="bg1"/>
                </a:solidFill>
              </a:rPr>
              <a:t> or </a:t>
            </a:r>
            <a:r>
              <a:rPr lang="en-GB" sz="1800" dirty="0" smtClean="0"/>
              <a:t>‘events-based’</a:t>
            </a:r>
            <a:r>
              <a:rPr lang="en-GB" sz="1800" dirty="0" smtClean="0">
                <a:solidFill>
                  <a:schemeClr val="bg1"/>
                </a:solidFill>
              </a:rPr>
              <a:t>: ‘that is, </a:t>
            </a:r>
            <a:r>
              <a:rPr lang="en-GB" sz="1800" dirty="0" smtClean="0"/>
              <a:t>meaning-making occurs</a:t>
            </a:r>
            <a:r>
              <a:rPr lang="en-GB" sz="1800" dirty="0" smtClean="0">
                <a:solidFill>
                  <a:schemeClr val="bg1"/>
                </a:solidFill>
              </a:rPr>
              <a:t> through the </a:t>
            </a:r>
            <a:r>
              <a:rPr lang="en-GB" sz="1800" dirty="0" smtClean="0"/>
              <a:t>activation of a space by our bodies.’</a:t>
            </a:r>
            <a:r>
              <a:rPr lang="en-GB" sz="1800" dirty="0" smtClean="0">
                <a:solidFill>
                  <a:schemeClr val="bg1"/>
                </a:solidFill>
              </a:rPr>
              <a:t> (Boys 2011, 6). </a:t>
            </a: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712968" cy="1288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Conclusion: Evaluation, reflection and critique.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…criticisms of ‘flexible,’ ‘connected,’ ‘informal,’ ‘soft’ and ‘everywhere’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Mark </a:t>
            </a:r>
            <a:r>
              <a:rPr lang="en-GB" sz="1800" dirty="0" err="1" smtClean="0">
                <a:solidFill>
                  <a:schemeClr val="bg1"/>
                </a:solidFill>
              </a:rPr>
              <a:t>Wigley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i="1" dirty="0" smtClean="0">
                <a:solidFill>
                  <a:schemeClr val="bg1"/>
                </a:solidFill>
              </a:rPr>
              <a:t>The Architecture  of Deconstruction</a:t>
            </a:r>
            <a:r>
              <a:rPr lang="en-GB" sz="1800" dirty="0" smtClean="0">
                <a:solidFill>
                  <a:schemeClr val="bg1"/>
                </a:solidFill>
              </a:rPr>
              <a:t>, (MIT Press, 1993).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Richard Coyne, </a:t>
            </a:r>
            <a:r>
              <a:rPr lang="en-GB" sz="1800" i="1" dirty="0" smtClean="0">
                <a:solidFill>
                  <a:schemeClr val="bg1"/>
                </a:solidFill>
              </a:rPr>
              <a:t>Derrida for Architects</a:t>
            </a:r>
            <a:r>
              <a:rPr lang="en-GB" sz="1800" dirty="0" smtClean="0">
                <a:solidFill>
                  <a:schemeClr val="bg1"/>
                </a:solidFill>
              </a:rPr>
              <a:t>, (Routledge, 2011).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Nikos </a:t>
            </a:r>
            <a:r>
              <a:rPr lang="en-GB" sz="1800" dirty="0" err="1" smtClean="0">
                <a:solidFill>
                  <a:schemeClr val="bg1"/>
                </a:solidFill>
              </a:rPr>
              <a:t>Salingaros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i="1" dirty="0" smtClean="0">
                <a:solidFill>
                  <a:schemeClr val="bg1"/>
                </a:solidFill>
              </a:rPr>
              <a:t>Anti-Architecture and Deconstruction</a:t>
            </a:r>
            <a:r>
              <a:rPr lang="en-GB" sz="1800" dirty="0" smtClean="0">
                <a:solidFill>
                  <a:schemeClr val="bg1"/>
                </a:solidFill>
              </a:rPr>
              <a:t> (</a:t>
            </a:r>
            <a:r>
              <a:rPr lang="en-GB" sz="1800" dirty="0" err="1" smtClean="0">
                <a:solidFill>
                  <a:schemeClr val="bg1"/>
                </a:solidFill>
              </a:rPr>
              <a:t>Umbau-Verlag</a:t>
            </a:r>
            <a:r>
              <a:rPr lang="en-GB" sz="1800" dirty="0" smtClean="0">
                <a:solidFill>
                  <a:schemeClr val="bg1"/>
                </a:solidFill>
              </a:rPr>
              <a:t>, 2006).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One type of related architectural critique is ‘deconstruction,’ where architectural thinking itself is revealed and a critiqued  as a tool for </a:t>
            </a:r>
            <a:r>
              <a:rPr lang="en-GB" sz="1800" i="1" dirty="0" smtClean="0">
                <a:solidFill>
                  <a:schemeClr val="bg1"/>
                </a:solidFill>
              </a:rPr>
              <a:t>making thought itself</a:t>
            </a:r>
            <a:r>
              <a:rPr lang="en-GB" sz="18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 smtClean="0">
                <a:solidFill>
                  <a:schemeClr val="bg1"/>
                </a:solidFill>
              </a:rPr>
              <a:t>Wigley</a:t>
            </a:r>
            <a:r>
              <a:rPr lang="en-GB" sz="1800" dirty="0" smtClean="0">
                <a:solidFill>
                  <a:schemeClr val="bg1"/>
                </a:solidFill>
              </a:rPr>
              <a:t> (1993, 212-3): ‘ … there is no such thing as a building outside of a large number of overlapping mechanisms of representation: schools of architecture, professional codes of ethics, critical practices, historiographical methodologies, </a:t>
            </a:r>
            <a:r>
              <a:rPr lang="en-GB" sz="1800" dirty="0" smtClean="0"/>
              <a:t>academic protocols, pedagogical techniques, curriculum structures</a:t>
            </a:r>
            <a:r>
              <a:rPr lang="en-GB" sz="1800" dirty="0" smtClean="0">
                <a:solidFill>
                  <a:schemeClr val="bg1"/>
                </a:solidFill>
              </a:rPr>
              <a:t> … [etc.] </a:t>
            </a:r>
            <a:r>
              <a:rPr lang="en-GB" sz="1800" dirty="0" smtClean="0"/>
              <a:t>[Their] repetition constantly affirms the presence of architecture rather than analyzes it.’</a:t>
            </a:r>
            <a:r>
              <a:rPr lang="en-GB" sz="1800" dirty="0" smtClean="0">
                <a:solidFill>
                  <a:schemeClr val="bg1"/>
                </a:solidFill>
              </a:rPr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071688"/>
            <a:ext cx="7958688" cy="4473575"/>
          </a:xfrm>
        </p:spPr>
        <p:txBody>
          <a:bodyPr/>
          <a:lstStyle/>
          <a:p>
            <a:pPr marL="457200" indent="-457200"/>
            <a:r>
              <a:rPr lang="en-US" dirty="0" smtClean="0"/>
              <a:t>At this point you shoul</a:t>
            </a:r>
            <a:r>
              <a:rPr lang="en-US" dirty="0" smtClean="0"/>
              <a:t>d have: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Consolidated your understanding of seminar pre-reading through discussion and a practical ‘design a space’ activity</a:t>
            </a:r>
          </a:p>
          <a:p>
            <a:pPr marL="457200" indent="-457200">
              <a:buAutoNum type="arabicPeriod"/>
            </a:pPr>
            <a:r>
              <a:rPr lang="en-US" dirty="0" smtClean="0"/>
              <a:t>Gained an understanding of the policies and pedagogies that influence design and use of learning spaces in HE</a:t>
            </a:r>
          </a:p>
          <a:p>
            <a:pPr marL="457200" indent="-457200">
              <a:buAutoNum type="arabicPeriod"/>
            </a:pPr>
            <a:r>
              <a:rPr lang="en-US" dirty="0" smtClean="0"/>
              <a:t>Acquired an understanding of the extent to which learning space requirements vary across disciplines</a:t>
            </a:r>
          </a:p>
          <a:p>
            <a:pPr marL="457200" indent="-457200">
              <a:buAutoNum type="arabicPeriod"/>
            </a:pPr>
            <a:r>
              <a:rPr lang="en-US" dirty="0" smtClean="0"/>
              <a:t>Applied this knowledge to a real life case study: the new John Henry Brookes building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 INTENDED </a:t>
            </a:r>
            <a:r>
              <a:rPr lang="en-US" dirty="0" smtClean="0">
                <a:latin typeface="+mj-lt"/>
              </a:rPr>
              <a:t>LEARNING </a:t>
            </a:r>
            <a:r>
              <a:rPr lang="en-US" dirty="0" smtClean="0">
                <a:latin typeface="+mj-lt"/>
              </a:rPr>
              <a:t>OUTCOMES:</a:t>
            </a:r>
            <a:br>
              <a:rPr lang="en-US" dirty="0" smtClean="0">
                <a:latin typeface="+mj-lt"/>
              </a:rPr>
            </a:br>
            <a:r>
              <a:rPr lang="en-US" dirty="0"/>
              <a:t> </a:t>
            </a:r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Close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7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5143512"/>
            <a:ext cx="7605741" cy="1401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Space to think, or space to sink?: Does ‘one size fit all’ in the design of learning spaces within contemporary higher education?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428604"/>
            <a:ext cx="7605741" cy="140175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March 19</a:t>
            </a:r>
            <a:r>
              <a:rPr lang="en-US" b="1" cap="all" baseline="3000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th</a:t>
            </a:r>
            <a:r>
              <a:rPr lang="en-US" b="1" cap="all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2014 (Greg set a)</a:t>
            </a:r>
            <a:endParaRPr kumimoji="0" lang="en-US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42" name="Picture 2" descr="https://lh4.googleusercontent.com/HF3YbwmexQ6rJks4-9GliNq5ALy1WeICE0-8PJrh14KBINCCgPAo66ktY1g8pqAOq5HJhrZgqF6G99OmCiAnqy8-dKQzASRUnCjYsx47V0hGKiE1lXBl9pof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690495" cy="2881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7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071688"/>
            <a:ext cx="7958688" cy="4473575"/>
          </a:xfrm>
        </p:spPr>
        <p:txBody>
          <a:bodyPr/>
          <a:lstStyle/>
          <a:p>
            <a:pPr marL="457200" indent="-457200"/>
            <a:r>
              <a:rPr lang="en-US" dirty="0" smtClean="0"/>
              <a:t>By the end of the seminar, you will have: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Consolidated your understanding of seminar pre-reading through discussion and a practical ‘design a space’ activity</a:t>
            </a:r>
          </a:p>
          <a:p>
            <a:pPr marL="457200" indent="-457200">
              <a:buAutoNum type="arabicPeriod"/>
            </a:pPr>
            <a:r>
              <a:rPr lang="en-US" dirty="0" smtClean="0"/>
              <a:t>Gained an understanding of the policies and pedagogies that influence design and use of learning spaces in HE</a:t>
            </a:r>
          </a:p>
          <a:p>
            <a:pPr marL="457200" indent="-457200">
              <a:buAutoNum type="arabicPeriod"/>
            </a:pPr>
            <a:r>
              <a:rPr lang="en-US" dirty="0" smtClean="0"/>
              <a:t>Acquired an understanding of the extent to which learning space requirements vary across disciplines</a:t>
            </a:r>
          </a:p>
          <a:p>
            <a:pPr marL="457200" indent="-457200">
              <a:buAutoNum type="arabicPeriod"/>
            </a:pPr>
            <a:r>
              <a:rPr lang="en-US" dirty="0" smtClean="0"/>
              <a:t>Applied this knowledge to a real life case study: the new John Henry Brookes building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 INTENDED </a:t>
            </a:r>
            <a:r>
              <a:rPr lang="en-US" dirty="0" smtClean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0416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45" y="2420888"/>
            <a:ext cx="1977920" cy="1368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58" y="1844824"/>
            <a:ext cx="896124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Key points to re-cap regarding the design of an educational building.</a:t>
            </a:r>
          </a:p>
          <a:p>
            <a:endParaRPr lang="en-GB" sz="22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‘Designing Spaces for Effective Learning: 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A guide to 21</a:t>
            </a:r>
            <a:r>
              <a:rPr lang="en-GB" sz="1400" baseline="30000" dirty="0" smtClean="0">
                <a:solidFill>
                  <a:schemeClr val="bg1"/>
                </a:solidFill>
              </a:rPr>
              <a:t>st</a:t>
            </a:r>
            <a:r>
              <a:rPr lang="en-GB" sz="1400" dirty="0" smtClean="0">
                <a:solidFill>
                  <a:schemeClr val="bg1"/>
                </a:solidFill>
              </a:rPr>
              <a:t> century learning space design’ (2006)</a:t>
            </a:r>
          </a:p>
          <a:p>
            <a:r>
              <a:rPr lang="en-GB" sz="14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GB" sz="1400" dirty="0">
                <a:solidFill>
                  <a:schemeClr val="bg1"/>
                </a:solidFill>
                <a:hlinkClick r:id="rId4"/>
              </a:rPr>
              <a:t>://www.jisc.ac.uk/uploaded_documents/JISClearningspaces.pdf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Flexibility</a:t>
            </a:r>
            <a:r>
              <a:rPr lang="en-GB" sz="1800" dirty="0" smtClean="0">
                <a:solidFill>
                  <a:schemeClr val="bg1"/>
                </a:solidFill>
              </a:rPr>
              <a:t> to accommodate current end evolving pedagogies.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‘Future-proofed’</a:t>
            </a:r>
            <a:r>
              <a:rPr lang="en-GB" sz="1800" dirty="0" smtClean="0">
                <a:solidFill>
                  <a:schemeClr val="bg1"/>
                </a:solidFill>
              </a:rPr>
              <a:t> space which can be redesigned.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Bold</a:t>
            </a:r>
            <a:r>
              <a:rPr lang="en-GB" sz="1800" dirty="0" smtClean="0">
                <a:solidFill>
                  <a:schemeClr val="bg1"/>
                </a:solidFill>
              </a:rPr>
              <a:t> qualities to look ‘beyond tried and tested pedagogies.’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Creative</a:t>
            </a:r>
            <a:r>
              <a:rPr lang="en-GB" sz="1800" dirty="0" smtClean="0">
                <a:solidFill>
                  <a:schemeClr val="bg1"/>
                </a:solidFill>
              </a:rPr>
              <a:t> designs to ‘energise and inspire.’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Supportive</a:t>
            </a:r>
            <a:r>
              <a:rPr lang="en-GB" sz="1800" dirty="0" smtClean="0">
                <a:solidFill>
                  <a:schemeClr val="bg1"/>
                </a:solidFill>
              </a:rPr>
              <a:t> surroundings to ‘develop the potential of all learners.’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 smtClean="0">
                <a:solidFill>
                  <a:schemeClr val="bg1"/>
                </a:solidFill>
              </a:rPr>
              <a:t>Enterprising</a:t>
            </a:r>
            <a:r>
              <a:rPr lang="en-GB" sz="1800" dirty="0" smtClean="0">
                <a:solidFill>
                  <a:schemeClr val="bg1"/>
                </a:solidFill>
              </a:rPr>
              <a:t> designs to make space ‘capable of supporting different purposes.’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These points are all fuelled by the aim that teaching and learning </a:t>
            </a:r>
            <a:r>
              <a:rPr lang="en-GB" sz="1600" i="1" dirty="0" smtClean="0">
                <a:solidFill>
                  <a:schemeClr val="bg1"/>
                </a:solidFill>
              </a:rPr>
              <a:t>should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600" dirty="0" smtClean="0"/>
              <a:t>‘produce leaners who are confident, adaptable, independent and inspired to learn.’  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844824"/>
            <a:ext cx="89644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Key points to re-cap </a:t>
            </a:r>
            <a:r>
              <a:rPr lang="en-GB" sz="2200" dirty="0" smtClean="0">
                <a:solidFill>
                  <a:schemeClr val="bg1"/>
                </a:solidFill>
              </a:rPr>
              <a:t>regarding the </a:t>
            </a:r>
            <a:r>
              <a:rPr lang="en-GB" sz="2200" dirty="0">
                <a:solidFill>
                  <a:schemeClr val="bg1"/>
                </a:solidFill>
              </a:rPr>
              <a:t>design of an educational </a:t>
            </a:r>
            <a:r>
              <a:rPr lang="en-GB" sz="2200" dirty="0" smtClean="0">
                <a:solidFill>
                  <a:schemeClr val="bg1"/>
                </a:solidFill>
              </a:rPr>
              <a:t>building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  <a:endParaRPr lang="en-GB" sz="22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The concepts of </a:t>
            </a:r>
            <a:r>
              <a:rPr lang="en-GB" sz="1800" u="sng" dirty="0" smtClean="0">
                <a:solidFill>
                  <a:schemeClr val="bg1"/>
                </a:solidFill>
              </a:rPr>
              <a:t>flexibility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u="sng" dirty="0" smtClean="0">
                <a:solidFill>
                  <a:schemeClr val="bg1"/>
                </a:solidFill>
              </a:rPr>
              <a:t>future-proofing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u="sng" dirty="0" smtClean="0">
                <a:solidFill>
                  <a:schemeClr val="bg1"/>
                </a:solidFill>
              </a:rPr>
              <a:t>boldness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u="sng" dirty="0" smtClean="0">
                <a:solidFill>
                  <a:schemeClr val="bg1"/>
                </a:solidFill>
              </a:rPr>
              <a:t>creativity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u="sng" dirty="0" smtClean="0">
                <a:solidFill>
                  <a:schemeClr val="bg1"/>
                </a:solidFill>
              </a:rPr>
              <a:t>support</a:t>
            </a:r>
            <a:r>
              <a:rPr lang="en-GB" sz="1800" dirty="0" smtClean="0">
                <a:solidFill>
                  <a:schemeClr val="bg1"/>
                </a:solidFill>
              </a:rPr>
              <a:t> and </a:t>
            </a:r>
            <a:r>
              <a:rPr lang="en-GB" sz="1800" u="sng" dirty="0" smtClean="0">
                <a:solidFill>
                  <a:schemeClr val="bg1"/>
                </a:solidFill>
              </a:rPr>
              <a:t>enterprise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</a:rPr>
              <a:t>should</a:t>
            </a:r>
            <a:r>
              <a:rPr lang="en-GB" sz="1800" dirty="0" smtClean="0">
                <a:solidFill>
                  <a:schemeClr val="bg1"/>
                </a:solidFill>
              </a:rPr>
              <a:t> now be implemented across HE because students are now recognised as having the following characteristics: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u="sng" dirty="0" smtClean="0"/>
              <a:t>IT capable and </a:t>
            </a:r>
            <a:r>
              <a:rPr lang="en-GB" sz="1800" u="sng" dirty="0" smtClean="0"/>
              <a:t>confident</a:t>
            </a:r>
            <a:r>
              <a:rPr lang="en-GB" sz="1800" dirty="0" smtClean="0">
                <a:solidFill>
                  <a:schemeClr val="bg1"/>
                </a:solidFill>
              </a:rPr>
              <a:t>: social-networking</a:t>
            </a:r>
            <a:r>
              <a:rPr lang="en-GB" sz="1800" dirty="0" smtClean="0">
                <a:solidFill>
                  <a:schemeClr val="bg1"/>
                </a:solidFill>
              </a:rPr>
              <a:t>, database engagement, constantly ‘online,’ email based, virtual learners.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u="sng" dirty="0" smtClean="0"/>
              <a:t>Collaborative workers</a:t>
            </a:r>
            <a:r>
              <a:rPr lang="en-GB" sz="1800" dirty="0" smtClean="0">
                <a:solidFill>
                  <a:schemeClr val="bg1"/>
                </a:solidFill>
              </a:rPr>
              <a:t>: the ‘lone-wolf’ approach is outdated and irrelevant for the modern social-based working world.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u="sng" dirty="0" smtClean="0"/>
              <a:t>Timetable averse</a:t>
            </a:r>
            <a:r>
              <a:rPr lang="en-GB" sz="1800" dirty="0" smtClean="0">
                <a:solidFill>
                  <a:schemeClr val="bg1"/>
                </a:solidFill>
              </a:rPr>
              <a:t>: they prefer to self-manage their studies and regulate their own work patterns.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u="sng" dirty="0" smtClean="0"/>
              <a:t>‘Everywhere workers’</a:t>
            </a:r>
            <a:r>
              <a:rPr lang="en-GB" sz="1800" dirty="0" smtClean="0">
                <a:solidFill>
                  <a:schemeClr val="bg1"/>
                </a:solidFill>
              </a:rPr>
              <a:t>: cafés, libraries, piazzas, labs, buses, boardrooms, etc.     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559661" cy="4824536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Oxford Brookes University </a:t>
            </a:r>
            <a:r>
              <a:rPr lang="en-GB" sz="2000" dirty="0" smtClean="0">
                <a:solidFill>
                  <a:schemeClr val="bg1"/>
                </a:solidFill>
              </a:rPr>
              <a:t>Case-Study</a:t>
            </a:r>
            <a:r>
              <a:rPr lang="en-GB" sz="2000" dirty="0">
                <a:solidFill>
                  <a:schemeClr val="bg1"/>
                </a:solidFill>
              </a:rPr>
              <a:t>: </a:t>
            </a:r>
          </a:p>
          <a:p>
            <a:r>
              <a:rPr lang="en-GB" sz="2000" dirty="0">
                <a:solidFill>
                  <a:schemeClr val="bg1"/>
                </a:solidFill>
              </a:rPr>
              <a:t>        John Henry Brookes building: </a:t>
            </a:r>
          </a:p>
          <a:p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  <a:hlinkClick r:id="rId5"/>
              </a:rPr>
              <a:t>http://www.brookes.ac.uk/Documents/Space-to-Think/jhbb-booklet/</a:t>
            </a:r>
            <a:endParaRPr lang="en-GB" sz="1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‘Bring[s] together </a:t>
            </a:r>
            <a:r>
              <a:rPr lang="en-GB" sz="1800" dirty="0"/>
              <a:t>library and teaching spaces with social areas</a:t>
            </a:r>
            <a:r>
              <a:rPr lang="en-GB" sz="1800" dirty="0">
                <a:solidFill>
                  <a:schemeClr val="bg1"/>
                </a:solidFill>
              </a:rPr>
              <a:t>.’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Enables students to ‘</a:t>
            </a:r>
            <a:r>
              <a:rPr lang="en-GB" sz="1800" dirty="0"/>
              <a:t>work together</a:t>
            </a:r>
            <a:r>
              <a:rPr lang="en-GB" sz="1800" dirty="0">
                <a:solidFill>
                  <a:schemeClr val="bg1"/>
                </a:solidFill>
              </a:rPr>
              <a:t> and experience new ways of learning.’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‘The open-plan Forum, located at the core of the building will be the hub of the campus. It offers </a:t>
            </a:r>
            <a:r>
              <a:rPr lang="en-GB" sz="1800" dirty="0"/>
              <a:t>easy access to the support students need</a:t>
            </a:r>
            <a:r>
              <a:rPr lang="en-GB" sz="1800" dirty="0">
                <a:solidFill>
                  <a:schemeClr val="bg1"/>
                </a:solidFill>
              </a:rPr>
              <a:t> while providing an </a:t>
            </a:r>
            <a:r>
              <a:rPr lang="en-GB" sz="1800" dirty="0"/>
              <a:t>extension to the classroom</a:t>
            </a:r>
            <a:r>
              <a:rPr lang="en-GB" sz="1800" dirty="0">
                <a:solidFill>
                  <a:schemeClr val="bg1"/>
                </a:solidFill>
              </a:rPr>
              <a:t> and a comfortable place to take a break.’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‘It enables our students to </a:t>
            </a:r>
            <a:r>
              <a:rPr lang="en-GB" sz="1800" dirty="0"/>
              <a:t>work anywhere and be supported everywhere</a:t>
            </a:r>
            <a:r>
              <a:rPr lang="en-GB" sz="1800" dirty="0">
                <a:solidFill>
                  <a:schemeClr val="bg1"/>
                </a:solidFill>
              </a:rPr>
              <a:t>.’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‘The </a:t>
            </a:r>
            <a:r>
              <a:rPr lang="en-GB" sz="1800" dirty="0"/>
              <a:t>focus is flexibility and choice</a:t>
            </a:r>
            <a:r>
              <a:rPr lang="en-GB" sz="1800" dirty="0">
                <a:solidFill>
                  <a:schemeClr val="bg1"/>
                </a:solidFill>
              </a:rPr>
              <a:t>, with a great </a:t>
            </a:r>
            <a:r>
              <a:rPr lang="en-GB" sz="1800" dirty="0"/>
              <a:t>variety of spaces</a:t>
            </a:r>
            <a:r>
              <a:rPr lang="en-GB" sz="1800" dirty="0">
                <a:solidFill>
                  <a:schemeClr val="bg1"/>
                </a:solidFill>
              </a:rPr>
              <a:t> to support quiet research or dissertation work as well as areas for </a:t>
            </a:r>
            <a:r>
              <a:rPr lang="en-GB" sz="1800" dirty="0"/>
              <a:t>social learning or group projects</a:t>
            </a:r>
            <a:r>
              <a:rPr lang="en-GB" sz="1800" dirty="0">
                <a:solidFill>
                  <a:schemeClr val="bg1"/>
                </a:solidFill>
              </a:rPr>
              <a:t>.’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52425" indent="-342900" algn="ctr">
              <a:buFont typeface="Arial" panose="020B0604020202020204" pitchFamily="34" charset="0"/>
              <a:buChar char="•"/>
            </a:pPr>
            <a:r>
              <a:rPr lang="en-GB" u="sng" dirty="0" smtClean="0"/>
              <a:t>Seminar Activity</a:t>
            </a:r>
            <a:r>
              <a:rPr lang="en-GB" dirty="0" smtClean="0"/>
              <a:t>: </a:t>
            </a:r>
          </a:p>
          <a:p>
            <a:pPr marL="9525" algn="ctr"/>
            <a:r>
              <a:rPr lang="en-GB" u="sng" dirty="0" smtClean="0"/>
              <a:t>“build your own learning space.”</a:t>
            </a:r>
          </a:p>
          <a:p>
            <a:pPr marL="800100" indent="-34290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800100" indent="-34290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8001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Construct a </a:t>
            </a:r>
            <a:r>
              <a:rPr lang="en-GB" dirty="0" smtClean="0"/>
              <a:t>‘learning space’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marL="457200" algn="ctr"/>
            <a:r>
              <a:rPr lang="en-GB" dirty="0" smtClean="0">
                <a:solidFill>
                  <a:schemeClr val="bg1"/>
                </a:solidFill>
              </a:rPr>
              <a:t>with </a:t>
            </a:r>
            <a:r>
              <a:rPr lang="en-GB" dirty="0" smtClean="0"/>
              <a:t>regards to your learning pedagogies.</a:t>
            </a:r>
          </a:p>
          <a:p>
            <a:pPr marL="457200" algn="ctr"/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marL="8001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Implement an </a:t>
            </a:r>
            <a:r>
              <a:rPr lang="en-GB" dirty="0" smtClean="0"/>
              <a:t>effective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smtClean="0"/>
              <a:t>inspirational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</a:p>
          <a:p>
            <a:pPr marL="457200" algn="ctr"/>
            <a:r>
              <a:rPr lang="en-GB" dirty="0" smtClean="0"/>
              <a:t>practical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smtClean="0"/>
              <a:t>flexible</a:t>
            </a:r>
            <a:r>
              <a:rPr lang="en-GB" dirty="0" smtClean="0">
                <a:solidFill>
                  <a:schemeClr val="bg1"/>
                </a:solidFill>
              </a:rPr>
              <a:t> learning space. </a:t>
            </a:r>
          </a:p>
          <a:p>
            <a:pPr marL="800100" indent="-34290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8001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Build a </a:t>
            </a:r>
            <a:r>
              <a:rPr lang="en-GB" dirty="0" smtClean="0"/>
              <a:t>Higher Education environment</a:t>
            </a:r>
            <a:r>
              <a:rPr lang="en-GB" dirty="0" smtClean="0">
                <a:solidFill>
                  <a:schemeClr val="bg1"/>
                </a:solidFill>
              </a:rPr>
              <a:t> for the </a:t>
            </a: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century!</a:t>
            </a:r>
            <a:r>
              <a:rPr lang="en-GB" dirty="0" smtClean="0">
                <a:solidFill>
                  <a:schemeClr val="bg1"/>
                </a:solidFill>
              </a:rPr>
              <a:t>  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49694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Conclusion: Evaluation, reflection and critique.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…criticisms of ‘flexible,’ ‘connected,’ ‘informal,’ ‘soft’ and ‘everywhere’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The work of </a:t>
            </a:r>
            <a:r>
              <a:rPr lang="en-GB" sz="1800" dirty="0" err="1">
                <a:solidFill>
                  <a:schemeClr val="bg1"/>
                </a:solidFill>
              </a:rPr>
              <a:t>Dr.</a:t>
            </a:r>
            <a:r>
              <a:rPr lang="en-GB" sz="1800" dirty="0">
                <a:solidFill>
                  <a:schemeClr val="bg1"/>
                </a:solidFill>
              </a:rPr>
              <a:t> Jos Boys, </a:t>
            </a:r>
            <a:r>
              <a:rPr lang="en-GB" sz="1800" i="1" dirty="0" smtClean="0">
                <a:solidFill>
                  <a:schemeClr val="bg1"/>
                </a:solidFill>
              </a:rPr>
              <a:t>Towards</a:t>
            </a:r>
          </a:p>
          <a:p>
            <a:r>
              <a:rPr lang="en-GB" sz="1800" i="1" dirty="0" smtClean="0">
                <a:solidFill>
                  <a:schemeClr val="bg1"/>
                </a:solidFill>
              </a:rPr>
              <a:t>Creative Learning Spaces</a:t>
            </a:r>
            <a:r>
              <a:rPr lang="en-GB" sz="1800" dirty="0" smtClean="0">
                <a:solidFill>
                  <a:schemeClr val="bg1"/>
                </a:solidFill>
              </a:rPr>
              <a:t>, (Routledge,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2011) critiques </a:t>
            </a:r>
            <a:r>
              <a:rPr lang="en-GB" sz="1800" dirty="0">
                <a:solidFill>
                  <a:schemeClr val="bg1"/>
                </a:solidFill>
              </a:rPr>
              <a:t>the </a:t>
            </a:r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perceived </a:t>
            </a:r>
            <a:r>
              <a:rPr lang="en-GB" sz="1800" dirty="0">
                <a:solidFill>
                  <a:schemeClr val="bg1"/>
                </a:solidFill>
              </a:rPr>
              <a:t>authority of the </a:t>
            </a:r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/>
              <a:t>widespread </a:t>
            </a:r>
            <a:r>
              <a:rPr lang="en-GB" sz="1800" dirty="0"/>
              <a:t>culture of </a:t>
            </a:r>
            <a:endParaRPr lang="en-GB" sz="1800" dirty="0" smtClean="0"/>
          </a:p>
          <a:p>
            <a:r>
              <a:rPr lang="en-GB" sz="1800" dirty="0" smtClean="0"/>
              <a:t>informal </a:t>
            </a:r>
            <a:r>
              <a:rPr lang="en-GB" sz="1800" dirty="0"/>
              <a:t>learning </a:t>
            </a:r>
            <a:r>
              <a:rPr lang="en-GB" sz="1800" dirty="0" smtClean="0"/>
              <a:t>spaces, </a:t>
            </a:r>
          </a:p>
          <a:p>
            <a:r>
              <a:rPr lang="en-GB" sz="1800" dirty="0">
                <a:solidFill>
                  <a:schemeClr val="bg1"/>
                </a:solidFill>
              </a:rPr>
              <a:t>e</a:t>
            </a:r>
            <a:r>
              <a:rPr lang="en-GB" sz="1800" dirty="0" smtClean="0">
                <a:solidFill>
                  <a:schemeClr val="bg1"/>
                </a:solidFill>
              </a:rPr>
              <a:t>specially that proffered</a:t>
            </a:r>
          </a:p>
          <a:p>
            <a:r>
              <a:rPr lang="en-GB" sz="1800" dirty="0">
                <a:solidFill>
                  <a:schemeClr val="bg1"/>
                </a:solidFill>
              </a:rPr>
              <a:t>b</a:t>
            </a:r>
            <a:r>
              <a:rPr lang="en-GB" sz="1800" dirty="0" smtClean="0">
                <a:solidFill>
                  <a:schemeClr val="bg1"/>
                </a:solidFill>
              </a:rPr>
              <a:t>y the </a:t>
            </a:r>
            <a:r>
              <a:rPr lang="en-GB" sz="1800" dirty="0" smtClean="0"/>
              <a:t>JISC 2006 paper.</a:t>
            </a:r>
            <a:r>
              <a:rPr lang="en-GB" sz="1800" dirty="0" smtClean="0">
                <a:solidFill>
                  <a:schemeClr val="bg1"/>
                </a:solidFill>
              </a:rPr>
              <a:t>  </a:t>
            </a: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Right: contemporary example of a </a:t>
            </a:r>
          </a:p>
          <a:p>
            <a:r>
              <a:rPr lang="en-GB" sz="1800" dirty="0" smtClean="0"/>
              <a:t>‘learning space’ at Sussex University</a:t>
            </a:r>
          </a:p>
          <a:p>
            <a:r>
              <a:rPr lang="en-GB" sz="1800" dirty="0">
                <a:solidFill>
                  <a:schemeClr val="bg1"/>
                </a:solidFill>
              </a:rPr>
              <a:t>i</a:t>
            </a:r>
            <a:r>
              <a:rPr lang="en-GB" sz="1800" dirty="0" smtClean="0">
                <a:solidFill>
                  <a:schemeClr val="bg1"/>
                </a:solidFill>
              </a:rPr>
              <a:t>llustrates the dominant model.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3875"/>
            <a:ext cx="4489304" cy="336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4272"/>
            <a:ext cx="1440160" cy="1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/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GB" dirty="0"/>
              <a:t>Space to think,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space to sink?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712968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Conclusion: Evaluation, reflection and critique.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…criticisms of ‘flexible,’ ‘connected,’ ‘informal,’ ‘soft’ and ‘everywhere’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(Boys 2011, 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9" y="3068960"/>
            <a:ext cx="6936872" cy="3206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68960"/>
            <a:ext cx="1440160" cy="1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7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1234</Words>
  <Application>Microsoft Office PowerPoint</Application>
  <PresentationFormat>On-screen Show (4:3)</PresentationFormat>
  <Paragraphs>268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Space to think, or space to sink?:  Does "one size fit all" in the design  of learning spaces within contemporary higher education?</vt:lpstr>
      <vt:lpstr>Space to think, or space to sink?: Does ‘one size fit all’ in the design of learning spaces within contemporary higher education?</vt:lpstr>
      <vt:lpstr> INTENDED LEARNING OUTCOMES</vt:lpstr>
      <vt:lpstr>Space to think,  or space to sink?</vt:lpstr>
      <vt:lpstr>Space to think,  or space to sink?</vt:lpstr>
      <vt:lpstr>Space to think,  or space to sink?</vt:lpstr>
      <vt:lpstr>Space to think,  or space to sink?</vt:lpstr>
      <vt:lpstr>Space to think,  or space to sink?</vt:lpstr>
      <vt:lpstr>Space to think,  or space to sink?</vt:lpstr>
      <vt:lpstr>Space to think,  or space to sink?</vt:lpstr>
      <vt:lpstr>Space to think,  or space to sink?</vt:lpstr>
      <vt:lpstr>Space to think,  or space to sink?</vt:lpstr>
      <vt:lpstr> INTENDED LEARNING OUTCOMES:                                                        Close</vt:lpstr>
    </vt:vector>
  </TitlesOfParts>
  <Company>RADFORD WALLIS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OBU Template</dc:title>
  <dc:creator>Lana</dc:creator>
  <dc:description>Eyeful Presentations</dc:description>
  <cp:lastModifiedBy>Chris Lloyd</cp:lastModifiedBy>
  <cp:revision>114</cp:revision>
  <dcterms:created xsi:type="dcterms:W3CDTF">2011-07-14T13:56:01Z</dcterms:created>
  <dcterms:modified xsi:type="dcterms:W3CDTF">2014-03-19T10:11:26Z</dcterms:modified>
</cp:coreProperties>
</file>