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sldIdLst>
    <p:sldId id="281" r:id="rId2"/>
    <p:sldId id="291" r:id="rId3"/>
    <p:sldId id="316" r:id="rId4"/>
    <p:sldId id="317" r:id="rId5"/>
    <p:sldId id="289" r:id="rId6"/>
    <p:sldId id="308" r:id="rId7"/>
    <p:sldId id="303" r:id="rId8"/>
    <p:sldId id="304" r:id="rId9"/>
    <p:sldId id="302" r:id="rId10"/>
    <p:sldId id="307" r:id="rId11"/>
    <p:sldId id="318" r:id="rId12"/>
    <p:sldId id="315" r:id="rId13"/>
    <p:sldId id="306" r:id="rId14"/>
    <p:sldId id="319" r:id="rId15"/>
    <p:sldId id="31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il Curran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B1E"/>
    <a:srgbClr val="455560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23" autoAdjust="0"/>
  </p:normalViewPr>
  <p:slideViewPr>
    <p:cSldViewPr>
      <p:cViewPr varScale="1">
        <p:scale>
          <a:sx n="71" d="100"/>
          <a:sy n="71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014B8FB-00FD-4873-89B2-FBF62A30B18A}" type="datetimeFigureOut">
              <a:rPr lang="en-GB"/>
              <a:pPr>
                <a:defRPr/>
              </a:pPr>
              <a:t>19/03/2014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C3F9183-6525-4338-B825-8069172622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906DE-62D2-4300-802E-4A54979550B0}" type="slidenum">
              <a:rPr lang="en-GB" altLang="en-US" smtClean="0">
                <a:latin typeface="Arial" charset="0"/>
              </a:rPr>
              <a:pPr/>
              <a:t>1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6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CD904-18E7-42E4-8FBC-7E63A6E563CB}" type="slidenum">
              <a:rPr lang="en-GB" altLang="en-US" smtClean="0">
                <a:latin typeface="Arial" charset="0"/>
              </a:rPr>
              <a:pPr/>
              <a:t>13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8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611188"/>
            <a:ext cx="3163887" cy="2373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ea typeface="ＭＳ Ｐゴシック" charset="0"/>
              </a:rPr>
              <a:t>See also references on Pre-seminar reading table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B98C8AB-1B19-4DD6-9CBF-A075B89CFF5F}" type="slidenum">
              <a:rPr lang="en-GB" sz="1200">
                <a:latin typeface="Tahoma" pitchFamily="34" charset="0"/>
              </a:rPr>
              <a:pPr algn="r" eaLnBrk="1" hangingPunct="1"/>
              <a:t>14</a:t>
            </a:fld>
            <a:endParaRPr lang="en-GB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132362-2420-4B9A-8777-6C18703579E2}" type="slidenum">
              <a:rPr lang="en-GB" altLang="en-US" smtClean="0">
                <a:latin typeface="Arial" charset="0"/>
              </a:rPr>
              <a:pPr/>
              <a:t>2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Work-based learning brings universities and work organizations together to create new learning opportunities in the workplace (</a:t>
            </a:r>
            <a:r>
              <a:rPr lang="en-US" sz="1200" dirty="0" err="1" smtClean="0">
                <a:solidFill>
                  <a:schemeClr val="bg1"/>
                </a:solidFill>
              </a:rPr>
              <a:t>Boud</a:t>
            </a:r>
            <a:r>
              <a:rPr lang="en-US" sz="1200" dirty="0" smtClean="0">
                <a:solidFill>
                  <a:schemeClr val="bg1"/>
                </a:solidFill>
              </a:rPr>
              <a:t> and Solomon, 2001)</a:t>
            </a:r>
            <a:endParaRPr lang="en-GB" sz="1200" dirty="0" smtClean="0">
              <a:solidFill>
                <a:schemeClr val="bg1"/>
              </a:solidFill>
            </a:endParaRPr>
          </a:p>
          <a:p>
            <a:pPr rtl="0"/>
            <a:endParaRPr lang="en-GB" b="1" dirty="0" smtClean="0"/>
          </a:p>
          <a:p>
            <a:pPr rtl="0"/>
            <a:r>
              <a:rPr lang="en-GB" b="1" dirty="0" smtClean="0"/>
              <a:t>Work-based Students</a:t>
            </a:r>
            <a:r>
              <a:rPr lang="en-GB" dirty="0" smtClean="0"/>
              <a:t> </a:t>
            </a:r>
          </a:p>
          <a:p>
            <a:pPr rtl="0"/>
            <a:r>
              <a:rPr lang="en-GB" dirty="0" smtClean="0"/>
              <a:t>(Learning THROUGH/AT work: studying for a degree or taking short courses provided by Higher Education Institutions while being employed)</a:t>
            </a:r>
          </a:p>
          <a:p>
            <a:pPr rtl="0"/>
            <a:endParaRPr lang="en-GB" dirty="0" smtClean="0"/>
          </a:p>
          <a:p>
            <a:pPr rtl="0"/>
            <a:r>
              <a:rPr lang="en-GB" b="1" dirty="0" smtClean="0"/>
              <a:t>Higher </a:t>
            </a:r>
            <a:r>
              <a:rPr lang="en-GB" b="1" dirty="0" err="1" smtClean="0"/>
              <a:t>Eduction</a:t>
            </a:r>
            <a:r>
              <a:rPr lang="en-GB" b="1" dirty="0" smtClean="0"/>
              <a:t> based Students</a:t>
            </a:r>
            <a:endParaRPr lang="en-GB" dirty="0" smtClean="0"/>
          </a:p>
          <a:p>
            <a:pPr rtl="0"/>
            <a:r>
              <a:rPr lang="en-GB" dirty="0" smtClean="0"/>
              <a:t>(Learning FOR work: students going on short or long placements or work on real projects such as architects)</a:t>
            </a:r>
          </a:p>
          <a:p>
            <a:pPr rtl="0"/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Learning</a:t>
            </a:r>
            <a:r>
              <a:rPr lang="en-GB" b="1" baseline="0" dirty="0" smtClean="0"/>
              <a:t> FOR/THROUGH/AT Work framework</a:t>
            </a:r>
            <a:r>
              <a:rPr lang="en-GB" baseline="0" dirty="0" smtClean="0"/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Lemanski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, T.,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Mevis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, R., Overton, T. (2011) ‘An Introduction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Workbased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 Learning’,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New Directions in the teaching of Physical Sciences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, Issue 6, September, pp. 3-10.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Literature on widening participation: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Edwards, K., 2013. </a:t>
            </a:r>
            <a:r>
              <a:rPr lang="en-US" altLang="en-US" sz="1200" dirty="0" smtClean="0"/>
              <a:t>‘</a:t>
            </a:r>
            <a:r>
              <a:rPr lang="en-US" sz="1200" dirty="0" smtClean="0"/>
              <a:t>Moments of Possibility: An Exploration of Adult Participation in Work-based Learning</a:t>
            </a:r>
            <a:r>
              <a:rPr lang="en-US" altLang="en-US" sz="1200" dirty="0" smtClean="0"/>
              <a:t>’</a:t>
            </a:r>
            <a:r>
              <a:rPr lang="en-US" sz="1200" dirty="0" smtClean="0"/>
              <a:t>. </a:t>
            </a:r>
            <a:r>
              <a:rPr lang="en-US" sz="1200" i="1" dirty="0" smtClean="0"/>
              <a:t>Widening Participation and Lifelong Learning,</a:t>
            </a:r>
            <a:r>
              <a:rPr lang="en-US" sz="1200" dirty="0" smtClean="0"/>
              <a:t> Winter, 15 (4), pp.65-80.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Thomas, L. (2001) </a:t>
            </a:r>
            <a:r>
              <a:rPr lang="en-US" sz="1200" i="1" dirty="0" smtClean="0"/>
              <a:t>Widening Participation in Post-</a:t>
            </a:r>
            <a:r>
              <a:rPr lang="en-US" sz="1200" i="1" dirty="0" err="1" smtClean="0"/>
              <a:t>Compulsary</a:t>
            </a:r>
            <a:r>
              <a:rPr lang="en-US" sz="1200" i="1" dirty="0" smtClean="0"/>
              <a:t> Education</a:t>
            </a:r>
            <a:r>
              <a:rPr lang="en-US" sz="1200" dirty="0" smtClean="0"/>
              <a:t>.</a:t>
            </a:r>
            <a:r>
              <a:rPr lang="en-US" sz="1200" baseline="0" dirty="0" smtClean="0"/>
              <a:t> London: Continuum.</a:t>
            </a:r>
            <a:endParaRPr lang="en-GB" baseline="0" dirty="0" smtClean="0"/>
          </a:p>
          <a:p>
            <a:pPr rtl="0"/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3F9183-6525-4338-B825-80691726220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altLang="en-US" smtClean="0"/>
              <a:t>Career development/Increased Employability </a:t>
            </a:r>
            <a:endParaRPr lang="en-GB" altLang="en-US" smtClean="0"/>
          </a:p>
          <a:p>
            <a:r>
              <a:rPr lang="en-US" altLang="en-US" smtClean="0"/>
              <a:t>Flexibility (location, timing)</a:t>
            </a:r>
            <a:endParaRPr lang="en-GB" altLang="en-US" smtClean="0"/>
          </a:p>
          <a:p>
            <a:r>
              <a:rPr lang="en-US" altLang="en-US" smtClean="0"/>
              <a:t>Networking opportunity</a:t>
            </a:r>
            <a:endParaRPr lang="en-GB" altLang="en-US" smtClean="0"/>
          </a:p>
          <a:p>
            <a:r>
              <a:rPr lang="en-US" altLang="en-US" smtClean="0"/>
              <a:t>Immediate transfer of learning, using work as resource for learning</a:t>
            </a:r>
            <a:endParaRPr lang="en-GB" altLang="en-US" smtClean="0"/>
          </a:p>
          <a:p>
            <a:r>
              <a:rPr lang="en-US" altLang="en-US" smtClean="0"/>
              <a:t>Added value for employer </a:t>
            </a:r>
            <a:endParaRPr lang="en-GB" altLang="en-US" smtClean="0"/>
          </a:p>
          <a:p>
            <a:r>
              <a:rPr lang="en-US" altLang="en-US" smtClean="0"/>
              <a:t>Focus on reflective practice and participation in community of practice </a:t>
            </a:r>
            <a:endParaRPr lang="en-GB" altLang="en-US" smtClean="0"/>
          </a:p>
          <a:p>
            <a:r>
              <a:rPr lang="en-US" altLang="en-US" smtClean="0"/>
              <a:t>Widening access to HE by accreditation of Prior Experiential Learning and by admission of students without prior degrees Value add to employers</a:t>
            </a:r>
          </a:p>
          <a:p>
            <a:endParaRPr lang="en-US" altLang="en-US" smtClean="0"/>
          </a:p>
          <a:p>
            <a:r>
              <a:rPr lang="en-US" altLang="en-US" smtClean="0"/>
              <a:t>Competing commitments and isolation of students</a:t>
            </a:r>
            <a:endParaRPr lang="en-GB" altLang="en-US" smtClean="0"/>
          </a:p>
          <a:p>
            <a:r>
              <a:rPr lang="en-US" altLang="en-US" smtClean="0"/>
              <a:t>Student support in work-place</a:t>
            </a:r>
            <a:endParaRPr lang="en-GB" altLang="en-US" smtClean="0"/>
          </a:p>
          <a:p>
            <a:r>
              <a:rPr lang="en-US" altLang="en-US" smtClean="0"/>
              <a:t>Employers find it difficult to engage with HEI</a:t>
            </a:r>
            <a:endParaRPr lang="en-GB" altLang="en-US" smtClean="0"/>
          </a:p>
          <a:p>
            <a:r>
              <a:rPr lang="en-US" altLang="en-US" smtClean="0"/>
              <a:t>HEI Need to get better at understanding employers/sector needs</a:t>
            </a:r>
            <a:endParaRPr lang="en-GB" altLang="en-US" smtClean="0"/>
          </a:p>
          <a:p>
            <a:r>
              <a:rPr lang="en-US" altLang="en-US" smtClean="0"/>
              <a:t>High speed of content getting dated e.g. technology subjects.</a:t>
            </a:r>
            <a:endParaRPr lang="en-GB" altLang="en-US" smtClean="0"/>
          </a:p>
          <a:p>
            <a:r>
              <a:rPr lang="en-US" altLang="en-US" smtClean="0"/>
              <a:t>Accreditation of Prior Experiential Learning – How?</a:t>
            </a:r>
            <a:endParaRPr lang="en-GB" altLang="en-US" smtClean="0"/>
          </a:p>
          <a:p>
            <a:r>
              <a:rPr lang="en-US" altLang="en-US" smtClean="0"/>
              <a:t> Academic Literacy of students (e.g. who have no previous degrees)</a:t>
            </a:r>
            <a:endParaRPr lang="en-GB" altLang="en-US" smtClean="0"/>
          </a:p>
          <a:p>
            <a:r>
              <a:rPr lang="en-US" altLang="en-US" smtClean="0"/>
              <a:t>Vocational learning – embedding theory into practice</a:t>
            </a:r>
            <a:endParaRPr lang="en-GB" altLang="en-US" smtClean="0"/>
          </a:p>
          <a:p>
            <a:r>
              <a:rPr lang="en-US" altLang="en-US" smtClean="0"/>
              <a:t>Private training providers and professional bodies are perceived in a better position to deliver programmes than HE</a:t>
            </a:r>
            <a:endParaRPr lang="en-GB" altLang="en-US" smtClean="0"/>
          </a:p>
          <a:p>
            <a:r>
              <a:rPr lang="en-US" altLang="en-US" smtClean="0"/>
              <a:t>Blended learning (in-class and online/self-study) common, demand for content on mobile devices increasing</a:t>
            </a:r>
            <a:endParaRPr lang="en-GB" altLang="en-US" smtClean="0"/>
          </a:p>
          <a:p>
            <a:r>
              <a:rPr lang="en-US" altLang="en-US" smtClean="0"/>
              <a:t>Industry expertise of those delivering important</a:t>
            </a:r>
            <a:endParaRPr lang="en-GB" altLang="en-US" smtClean="0"/>
          </a:p>
          <a:p>
            <a:r>
              <a:rPr lang="en-US" altLang="en-US" smtClean="0"/>
              <a:t>Work-based learning/work force development resources need to be considered as part of workload planning and marketing/business development</a:t>
            </a: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9C20F3-1493-459B-A293-49203E80B49B}" type="slidenum">
              <a:rPr lang="en-GB" altLang="en-US" smtClean="0">
                <a:latin typeface="Arial" charset="0"/>
              </a:rPr>
              <a:pPr/>
              <a:t>5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0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Expectancy-value theory</a:t>
            </a:r>
            <a:r>
              <a:rPr lang="en-GB" altLang="en-US" smtClean="0"/>
              <a:t>: a cost benefit analysis between the cost of engagement and the benefit of success “Is the task important to me and do I believe I can successfully achieve a positive outcome”?</a:t>
            </a:r>
          </a:p>
          <a:p>
            <a:r>
              <a:rPr lang="en-GB" altLang="en-US" b="1" smtClean="0"/>
              <a:t>Interest theory</a:t>
            </a:r>
            <a:r>
              <a:rPr lang="en-GB" altLang="en-US" smtClean="0"/>
              <a:t>: addresses the developing interest in the subject. Interest is seen a a major motivating factor. Interest develops from situational to individual</a:t>
            </a:r>
          </a:p>
          <a:p>
            <a:r>
              <a:rPr lang="en-GB" altLang="en-US" b="1" smtClean="0"/>
              <a:t>Achievement goal theory</a:t>
            </a:r>
            <a:r>
              <a:rPr lang="en-GB" altLang="en-US" smtClean="0"/>
              <a:t>: performance goal orientation relates to performance in comparison to others; mastery goal orientation relates to gaining competence through immersion in the subject.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85320E-FA64-4588-A0D2-78F23B7D4B04}" type="slidenum">
              <a:rPr lang="en-GB" altLang="en-US" smtClean="0">
                <a:latin typeface="Arial" charset="0"/>
              </a:rPr>
              <a:pPr/>
              <a:t>6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9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Authenticity: the extent to which the student believes the learning matches their work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Autonomy: is the learning driven more by the teacher or the student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Competence: what opportunities are provided for students to demonstrate and experience competency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9EC552-FBCF-4F63-BC62-E35FB283939E}" type="slidenum">
              <a:rPr lang="en-GB" altLang="en-US" smtClean="0">
                <a:latin typeface="Arial" charset="0"/>
              </a:rPr>
              <a:pPr/>
              <a:t>7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6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2C0119-ECF1-4693-889C-0F0F138612FA}" type="slidenum">
              <a:rPr lang="en-GB" altLang="en-US" smtClean="0">
                <a:latin typeface="Arial" charset="0"/>
              </a:rPr>
              <a:pPr/>
              <a:t>8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5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611188"/>
            <a:ext cx="3163887" cy="2373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will be four groups representing stakeholders in work based learning.</a:t>
            </a:r>
            <a:endParaRPr lang="en-GB" altLang="en-US" smtClean="0"/>
          </a:p>
          <a:p>
            <a:r>
              <a:rPr lang="en-US" altLang="en-US" smtClean="0"/>
              <a:t>On each table there are 6 bricks (white boxes) with loose named cards that express a motivation characteristic that could be important or an obligation to the stakeholder. There are some blank cards for additional contributions.</a:t>
            </a:r>
            <a:endParaRPr lang="en-GB" altLang="en-US" smtClean="0"/>
          </a:p>
          <a:p>
            <a:r>
              <a:rPr lang="en-US" altLang="en-US" smtClean="0"/>
              <a:t>In each of your groups label the “bricks” with your cards and create a tower in order of priority for that stakeholder, for example the highest “brick” represents the top priority. You can be creative!</a:t>
            </a:r>
            <a:endParaRPr lang="en-GB" altLang="en-US" smtClean="0"/>
          </a:p>
          <a:p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76335AD-B88A-44D4-B716-08198C4617AF}" type="slidenum">
              <a:rPr lang="en-GB" altLang="en-US" sz="1200">
                <a:latin typeface="Tahoma" pitchFamily="34" charset="0"/>
              </a:rPr>
              <a:pPr algn="r" eaLnBrk="1" hangingPunct="1"/>
              <a:t>9</a:t>
            </a:fld>
            <a:endParaRPr lang="en-GB" alt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8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1813" y="611188"/>
            <a:ext cx="3163887" cy="2373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6522C96-6D3C-44EB-94BD-2EC151DD577A}" type="slidenum">
              <a:rPr lang="en-GB" altLang="en-US" sz="1200">
                <a:latin typeface="Tahoma" pitchFamily="34" charset="0"/>
              </a:rPr>
              <a:pPr algn="r" eaLnBrk="1" hangingPunct="1"/>
              <a:t>10</a:t>
            </a:fld>
            <a:endParaRPr lang="en-GB" alt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762000"/>
            <a:ext cx="18478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3911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61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3619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B PPT banner white 15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6pPr>
      <a:lvl7pPr marL="9144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7pPr>
      <a:lvl8pPr marL="13716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8pPr>
      <a:lvl9pPr marL="1828800" algn="l" rtl="0" fontAlgn="base">
        <a:lnSpc>
          <a:spcPct val="6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124" charset="0"/>
          <a:ea typeface="ＭＳ Ｐゴシック" pitchFamily="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455560"/>
          </a:solidFill>
          <a:latin typeface="+mn-lt"/>
          <a:ea typeface="MS PGothic" pitchFamily="34" charset="-128"/>
          <a:cs typeface="ＭＳ Ｐゴシック" charset="0"/>
        </a:defRPr>
      </a:lvl1pPr>
      <a:lvl2pPr marL="379413" indent="-139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B2BB1E"/>
          </a:solidFill>
          <a:latin typeface="+mn-lt"/>
          <a:ea typeface="MS PGothic" pitchFamily="34" charset="-128"/>
        </a:defRPr>
      </a:lvl2pPr>
      <a:lvl3pPr marL="619125" indent="-1492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455560"/>
          </a:solidFill>
          <a:latin typeface="+mn-lt"/>
          <a:ea typeface="MS PGothic" pitchFamily="34" charset="-128"/>
        </a:defRPr>
      </a:lvl3pPr>
      <a:lvl4pPr marL="857250" indent="-139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B2BB1E"/>
          </a:solidFill>
          <a:latin typeface="+mn-lt"/>
          <a:ea typeface="MS PGothic" pitchFamily="34" charset="-128"/>
        </a:defRPr>
      </a:lvl4pPr>
      <a:lvl5pPr marL="1096963" indent="-1492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455560"/>
          </a:solidFill>
          <a:latin typeface="+mn-lt"/>
          <a:ea typeface="MS PGothic" pitchFamily="34" charset="-128"/>
        </a:defRPr>
      </a:lvl5pPr>
      <a:lvl6pPr marL="1554163" indent="-149225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6pPr>
      <a:lvl7pPr marL="2011363" indent="-149225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7pPr>
      <a:lvl8pPr marL="2468563" indent="-149225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8pPr>
      <a:lvl9pPr marL="2925763" indent="-149225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1600">
          <a:solidFill>
            <a:srgbClr val="4555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es.ac.uk/business-and-employers/workforce-development/" TargetMode="External"/><Relationship Id="rId4" Type="http://schemas.openxmlformats.org/officeDocument/2006/relationships/hyperlink" Target="http://www.mdx.ac.uk/research/iwbl/publications/index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es.ac.uk/business-and-employers/workforce-development" TargetMode="External"/><Relationship Id="rId4" Type="http://schemas.openxmlformats.org/officeDocument/2006/relationships/hyperlink" Target="https://www.hefce.ac.uk/media/hefce/content/pubs/indirreports/2011/re1311workforcedevprog/rd13_11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6248400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z="3600" dirty="0" smtClean="0"/>
              <a:t>Motivation in </a:t>
            </a:r>
            <a:r>
              <a:rPr lang="en-GB" altLang="en-US" sz="3600" dirty="0" err="1" smtClean="0"/>
              <a:t>Workbased</a:t>
            </a:r>
            <a:r>
              <a:rPr lang="en-GB" altLang="en-US" sz="3600" dirty="0" smtClean="0"/>
              <a:t> Learning</a:t>
            </a:r>
            <a:endParaRPr lang="en-GB" altLang="en-US" sz="2800" dirty="0" smtClean="0"/>
          </a:p>
        </p:txBody>
      </p:sp>
      <p:pic>
        <p:nvPicPr>
          <p:cNvPr id="20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1680" y="1916832"/>
            <a:ext cx="5904656" cy="437523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07504" y="6396334"/>
            <a:ext cx="8858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By Claudia Filsinger-Mohun, Ilona Hay, Gina King &amp; Alan Martin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9" t="35818" r="502" b="34845"/>
          <a:stretch/>
        </p:blipFill>
        <p:spPr bwMode="auto">
          <a:xfrm>
            <a:off x="5652120" y="4077072"/>
            <a:ext cx="1906292" cy="13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836613"/>
            <a:ext cx="5830888" cy="6111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dirty="0" smtClean="0"/>
              <a:t>Summary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What is the student context (work based or Higher Education based)?</a:t>
            </a:r>
            <a:br>
              <a:rPr lang="en-GB" sz="2800" b="1" dirty="0" smtClean="0"/>
            </a:br>
            <a:endParaRPr lang="en-GB" sz="2800" b="1" dirty="0" smtClean="0"/>
          </a:p>
          <a:p>
            <a:r>
              <a:rPr lang="en-GB" sz="2800" b="1" dirty="0" smtClean="0"/>
              <a:t>2. Which motivational factors are most important when making design decisions for Work-Based Learning courses?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3. What is the influence of external stakeholders (e.g. employers, professional bodies)?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Feedback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+mj-lt"/>
            </a:endParaRPr>
          </a:p>
          <a:p>
            <a:r>
              <a:rPr lang="en-GB" sz="3600" dirty="0" smtClean="0">
                <a:latin typeface="+mj-lt"/>
              </a:rPr>
              <a:t>	STOP</a:t>
            </a:r>
          </a:p>
          <a:p>
            <a:endParaRPr lang="en-GB" sz="3600" dirty="0" smtClean="0">
              <a:latin typeface="+mj-lt"/>
            </a:endParaRPr>
          </a:p>
          <a:p>
            <a:r>
              <a:rPr lang="en-GB" sz="3600" dirty="0" smtClean="0">
                <a:latin typeface="+mj-lt"/>
              </a:rPr>
              <a:t>			START</a:t>
            </a:r>
          </a:p>
          <a:p>
            <a:endParaRPr lang="en-GB" sz="3600" dirty="0" smtClean="0">
              <a:latin typeface="+mj-lt"/>
            </a:endParaRPr>
          </a:p>
          <a:p>
            <a:r>
              <a:rPr lang="en-GB" sz="3600" dirty="0" smtClean="0">
                <a:latin typeface="+mj-lt"/>
              </a:rPr>
              <a:t>					CONTINUE</a:t>
            </a:r>
            <a:endParaRPr lang="en-GB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356992"/>
            <a:ext cx="48269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latin typeface="+mn-lt"/>
              </a:rPr>
              <a:t>Thank you for listening</a:t>
            </a:r>
          </a:p>
          <a:p>
            <a:endParaRPr lang="en-GB" sz="3600" dirty="0" smtClean="0">
              <a:latin typeface="+mj-lt"/>
            </a:endParaRPr>
          </a:p>
          <a:p>
            <a:pPr algn="ctr"/>
            <a:r>
              <a:rPr lang="en-GB" sz="3600" dirty="0" smtClean="0">
                <a:latin typeface="+mj-lt"/>
              </a:rPr>
              <a:t>Any Questions?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527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993062" cy="158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dirty="0" smtClean="0"/>
              <a:t>Further information on Work-based Learning</a:t>
            </a:r>
            <a:endParaRPr lang="en-US" altLang="en-US" dirty="0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95488"/>
            <a:ext cx="8001000" cy="4097337"/>
          </a:xfrm>
        </p:spPr>
        <p:txBody>
          <a:bodyPr/>
          <a:lstStyle/>
          <a:p>
            <a:pPr marL="457200" indent="-457200">
              <a:buClr>
                <a:srgbClr val="B2BB1E"/>
              </a:buClr>
              <a:buFont typeface="Arial" charset="0"/>
              <a:buChar char="•"/>
            </a:pPr>
            <a:r>
              <a:rPr lang="en-GB" altLang="en-US" sz="2800" b="1" dirty="0" smtClean="0"/>
              <a:t>Brookes University</a:t>
            </a:r>
            <a:r>
              <a:rPr lang="en-GB" altLang="en-US" sz="2800" b="1" dirty="0" smtClean="0">
                <a:hlinkClick r:id="rId3"/>
              </a:rPr>
              <a:t>: http://www.brookes.ac.uk/business-and-employers/workforce-development/</a:t>
            </a:r>
            <a:endParaRPr lang="en-GB" altLang="en-US" sz="2800" b="1" dirty="0" smtClean="0"/>
          </a:p>
          <a:p>
            <a:pPr marL="457200" indent="-457200">
              <a:buClr>
                <a:srgbClr val="B2BB1E"/>
              </a:buClr>
              <a:buFont typeface="Arial" charset="0"/>
              <a:buChar char="•"/>
            </a:pPr>
            <a:r>
              <a:rPr lang="en-GB" altLang="en-US" sz="2800" b="1" dirty="0" smtClean="0"/>
              <a:t>Middlesex University Resources </a:t>
            </a:r>
            <a:r>
              <a:rPr lang="en-GB" altLang="en-US" sz="2800" b="1" dirty="0" smtClean="0">
                <a:hlinkClick r:id="rId4"/>
              </a:rPr>
              <a:t>http://www.mdx.ac.uk/research/iwbl/publications/index.aspx</a:t>
            </a:r>
            <a:endParaRPr lang="en-GB" altLang="en-US" sz="2800" b="1" dirty="0" smtClean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References/Bibliography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9073008" cy="5328741"/>
          </a:xfrm>
        </p:spPr>
        <p:txBody>
          <a:bodyPr/>
          <a:lstStyle/>
          <a:p>
            <a:r>
              <a:rPr lang="en-US" sz="1100" dirty="0" smtClean="0"/>
              <a:t>	</a:t>
            </a:r>
            <a:r>
              <a:rPr lang="en-US" sz="1100" dirty="0" err="1" smtClean="0"/>
              <a:t>Boud</a:t>
            </a:r>
            <a:r>
              <a:rPr lang="en-US" sz="1100" dirty="0" smtClean="0"/>
              <a:t>, D. and Solomon, N., 2001. </a:t>
            </a:r>
            <a:r>
              <a:rPr lang="en-US" sz="1100" i="1" dirty="0" smtClean="0"/>
              <a:t>Work-based Learning  - A New Higher Education?</a:t>
            </a:r>
            <a:r>
              <a:rPr lang="en-US" sz="1100" dirty="0" smtClean="0"/>
              <a:t> Buckingham: SRHE and Open University Press.</a:t>
            </a:r>
            <a:endParaRPr lang="en-GB" sz="1100" dirty="0" smtClean="0"/>
          </a:p>
          <a:p>
            <a:r>
              <a:rPr lang="en-US" sz="1100" dirty="0" smtClean="0"/>
              <a:t>	Clarke, J. and Copeland, L., 2003. </a:t>
            </a:r>
            <a:r>
              <a:rPr lang="en-US" altLang="en-US" sz="1100" dirty="0" smtClean="0"/>
              <a:t>‘</a:t>
            </a:r>
            <a:r>
              <a:rPr lang="en-US" sz="1100" dirty="0" smtClean="0"/>
              <a:t>Developing nursing practice through work-based learning</a:t>
            </a:r>
            <a:r>
              <a:rPr lang="en-US" altLang="en-US" sz="1100" dirty="0" smtClean="0"/>
              <a:t>’</a:t>
            </a:r>
            <a:r>
              <a:rPr lang="en-US" sz="1100" dirty="0" smtClean="0"/>
              <a:t>. </a:t>
            </a:r>
            <a:r>
              <a:rPr lang="en-US" sz="1100" i="1" dirty="0" smtClean="0"/>
              <a:t>Nurse Education in Practice</a:t>
            </a:r>
            <a:r>
              <a:rPr lang="en-US" sz="1100" dirty="0" smtClean="0"/>
              <a:t>, Vol. 3, Issue4, pp. 236-244.</a:t>
            </a:r>
            <a:endParaRPr lang="en-GB" sz="1100" dirty="0" smtClean="0"/>
          </a:p>
          <a:p>
            <a:r>
              <a:rPr lang="en-US" sz="1100" dirty="0" smtClean="0"/>
              <a:t>	Edwards, K., 2013. </a:t>
            </a:r>
            <a:r>
              <a:rPr lang="en-US" altLang="en-US" sz="1100" dirty="0" smtClean="0"/>
              <a:t>‘</a:t>
            </a:r>
            <a:r>
              <a:rPr lang="en-US" sz="1100" dirty="0" smtClean="0"/>
              <a:t>Moments of Possibility: An Exploration of Adult Participation in Work-based Learning</a:t>
            </a:r>
            <a:r>
              <a:rPr lang="en-US" altLang="en-US" sz="1100" dirty="0" smtClean="0"/>
              <a:t>’</a:t>
            </a:r>
            <a:r>
              <a:rPr lang="en-US" sz="1100" dirty="0" smtClean="0"/>
              <a:t>. </a:t>
            </a:r>
            <a:r>
              <a:rPr lang="en-US" sz="1100" i="1" dirty="0" smtClean="0"/>
              <a:t>Widening Participation and Lifelong Learning,</a:t>
            </a:r>
            <a:r>
              <a:rPr lang="en-US" sz="1100" dirty="0" smtClean="0"/>
              <a:t> Winter, 15 (4), pp.65-80.</a:t>
            </a:r>
          </a:p>
          <a:p>
            <a:r>
              <a:rPr lang="en-US" sz="1100" dirty="0" smtClean="0"/>
              <a:t>	EURO RSCG HEIST, 2011. </a:t>
            </a:r>
            <a:r>
              <a:rPr lang="en-US" sz="1100" i="1" dirty="0" smtClean="0"/>
              <a:t>HIs, CPD and Employer Engagement. </a:t>
            </a:r>
            <a:r>
              <a:rPr lang="en-US" sz="1100" dirty="0" smtClean="0"/>
              <a:t>[online] Available at: </a:t>
            </a:r>
            <a:r>
              <a:rPr lang="en-US" sz="1100" u="sng" dirty="0" smtClean="0">
                <a:hlinkClick r:id="rId3"/>
              </a:rPr>
              <a:t>http://www.brookes.ac.uk/business-and employers/workforce-</a:t>
            </a:r>
            <a:r>
              <a:rPr lang="en-US" sz="1100" u="sng" dirty="0" err="1" smtClean="0">
                <a:hlinkClick r:id="rId3"/>
              </a:rPr>
              <a:t>developmenthttp</a:t>
            </a:r>
            <a:r>
              <a:rPr lang="en-US" sz="1100" u="sng" dirty="0" smtClean="0">
                <a:hlinkClick r:id="rId3"/>
              </a:rPr>
              <a:t>://www.brookes.ac.uk/business-and-employers/workforce-development</a:t>
            </a:r>
            <a:r>
              <a:rPr lang="en-GB" sz="1100" dirty="0" smtClean="0"/>
              <a:t> </a:t>
            </a:r>
            <a:r>
              <a:rPr lang="en-US" sz="1100" dirty="0" smtClean="0"/>
              <a:t> [accessed 3 March 2014]</a:t>
            </a:r>
            <a:r>
              <a:rPr lang="en-GB" sz="1100" dirty="0" smtClean="0"/>
              <a:t> </a:t>
            </a:r>
            <a:endParaRPr lang="en-US" sz="1100" dirty="0" smtClean="0"/>
          </a:p>
          <a:p>
            <a:r>
              <a:rPr lang="en-US" sz="1100" dirty="0" smtClean="0"/>
              <a:t>	HEFCE, 2011. </a:t>
            </a:r>
            <a:r>
              <a:rPr lang="en-US" sz="1100" i="1" dirty="0" smtClean="0"/>
              <a:t>Evaluation of the Higher Education Transforming Workforce Development </a:t>
            </a:r>
            <a:r>
              <a:rPr lang="en-US" sz="1100" i="1" dirty="0" err="1" smtClean="0"/>
              <a:t>Programme</a:t>
            </a:r>
            <a:r>
              <a:rPr lang="en-US" sz="1100" dirty="0" smtClean="0"/>
              <a:t>. [online] Available at: </a:t>
            </a:r>
            <a:r>
              <a:rPr lang="en-US" sz="1100" u="sng" dirty="0" smtClean="0">
                <a:hlinkClick r:id="rId4"/>
              </a:rPr>
              <a:t>https://www.hefce.ac.uk/media/hefce/content/pubs/indirreports/2011/re1311workforcedevprog/rd13_11.pdf</a:t>
            </a:r>
            <a:r>
              <a:rPr lang="en-US" sz="1100" dirty="0" smtClean="0"/>
              <a:t> (accessed 3rd March 2011)</a:t>
            </a:r>
          </a:p>
          <a:p>
            <a:r>
              <a:rPr lang="en-US" sz="1100" dirty="0" smtClean="0"/>
              <a:t>	</a:t>
            </a:r>
            <a:r>
              <a:rPr lang="en-US" sz="1100" dirty="0" err="1" smtClean="0"/>
              <a:t>Helle</a:t>
            </a:r>
            <a:r>
              <a:rPr lang="en-US" sz="1100" dirty="0" smtClean="0"/>
              <a:t>, L., </a:t>
            </a:r>
            <a:r>
              <a:rPr lang="en-US" sz="1100" dirty="0" err="1" smtClean="0"/>
              <a:t>Tynjala</a:t>
            </a:r>
            <a:r>
              <a:rPr lang="en-US" sz="1100" dirty="0" smtClean="0"/>
              <a:t>, P., </a:t>
            </a:r>
            <a:r>
              <a:rPr lang="en-US" sz="1100" dirty="0" err="1" smtClean="0"/>
              <a:t>Olkinuora</a:t>
            </a:r>
            <a:r>
              <a:rPr lang="en-US" sz="1100" dirty="0" smtClean="0"/>
              <a:t>, E. and </a:t>
            </a:r>
            <a:r>
              <a:rPr lang="en-US" sz="1100" dirty="0" err="1" smtClean="0"/>
              <a:t>Lonka</a:t>
            </a:r>
            <a:r>
              <a:rPr lang="en-US" sz="1100" dirty="0" smtClean="0"/>
              <a:t>, K., 2007. </a:t>
            </a:r>
            <a:r>
              <a:rPr lang="en-US" altLang="en-US" sz="1100" dirty="0" smtClean="0"/>
              <a:t>“</a:t>
            </a:r>
            <a:r>
              <a:rPr lang="en-US" altLang="ja-JP" sz="1100" dirty="0" smtClean="0"/>
              <a:t>Ain't </a:t>
            </a:r>
            <a:r>
              <a:rPr lang="en-US" altLang="ja-JP" sz="1100" dirty="0" err="1" smtClean="0"/>
              <a:t>nothin</a:t>
            </a:r>
            <a:r>
              <a:rPr lang="en-US" altLang="ja-JP" sz="1100" dirty="0" smtClean="0"/>
              <a:t>' like the real thing'. Motivation and study processes on a work-based project course in information systems design.</a:t>
            </a:r>
            <a:r>
              <a:rPr lang="en-US" altLang="en-US" sz="1100" dirty="0" smtClean="0"/>
              <a:t>”</a:t>
            </a:r>
            <a:r>
              <a:rPr lang="en-GB" altLang="ja-JP" sz="1100" dirty="0" smtClean="0"/>
              <a:t> </a:t>
            </a:r>
            <a:r>
              <a:rPr lang="en-US" altLang="ja-JP" sz="1100" i="1" dirty="0" smtClean="0"/>
              <a:t>British Journal of Educational Psychology</a:t>
            </a:r>
            <a:r>
              <a:rPr lang="en-US" altLang="ja-JP" sz="1100" dirty="0" smtClean="0"/>
              <a:t> 77, pp.397-411.</a:t>
            </a:r>
          </a:p>
          <a:p>
            <a:r>
              <a:rPr lang="en-US" sz="1100" dirty="0" smtClean="0"/>
              <a:t>	</a:t>
            </a:r>
            <a:r>
              <a:rPr lang="en-US" sz="1100" dirty="0" err="1" smtClean="0"/>
              <a:t>Helyer</a:t>
            </a:r>
            <a:r>
              <a:rPr lang="en-US" sz="1100" dirty="0" smtClean="0"/>
              <a:t>, R., 2010. </a:t>
            </a:r>
            <a:r>
              <a:rPr lang="en-US" sz="1100" i="1" dirty="0" smtClean="0"/>
              <a:t>The Work-based Learning Student Handbook</a:t>
            </a:r>
            <a:r>
              <a:rPr lang="en-US" sz="1100" dirty="0" smtClean="0"/>
              <a:t>. Basingstoke: Palgrave Macmillan</a:t>
            </a:r>
            <a:endParaRPr lang="en-GB" sz="1100" dirty="0" smtClean="0"/>
          </a:p>
          <a:p>
            <a:r>
              <a:rPr lang="en-US" sz="1100" dirty="0" smtClean="0"/>
              <a:t>	Keeling, D., Jones, E., </a:t>
            </a:r>
            <a:r>
              <a:rPr lang="en-US" sz="1100" dirty="0" err="1" smtClean="0"/>
              <a:t>Botterill</a:t>
            </a:r>
            <a:r>
              <a:rPr lang="en-US" sz="1100" dirty="0" smtClean="0"/>
              <a:t>, D. and Gray, C.</a:t>
            </a:r>
            <a:r>
              <a:rPr lang="en-GB" sz="1100" dirty="0" smtClean="0"/>
              <a:t>  </a:t>
            </a:r>
            <a:r>
              <a:rPr lang="en-GB" altLang="en-US" sz="1100" dirty="0" smtClean="0"/>
              <a:t>‘</a:t>
            </a:r>
            <a:r>
              <a:rPr lang="en-US" altLang="ja-JP" sz="1100" dirty="0" smtClean="0"/>
              <a:t>Work Based Learning:  Motivation and Employer and Employee interaction: implications for lifelong learning</a:t>
            </a:r>
            <a:r>
              <a:rPr lang="en-US" altLang="en-US" sz="1100" dirty="0" smtClean="0"/>
              <a:t>’</a:t>
            </a:r>
            <a:r>
              <a:rPr lang="en-US" altLang="ja-JP" sz="1100" dirty="0" smtClean="0"/>
              <a:t>. </a:t>
            </a:r>
            <a:r>
              <a:rPr lang="en-US" altLang="ja-JP" sz="1100" i="1" dirty="0" smtClean="0"/>
              <a:t>IETI</a:t>
            </a:r>
            <a:r>
              <a:rPr lang="en-US" altLang="ja-JP" sz="1100" dirty="0" smtClean="0"/>
              <a:t>, 35 (4), pp.282-291.</a:t>
            </a:r>
          </a:p>
          <a:p>
            <a:r>
              <a:rPr lang="en-US" sz="1100" dirty="0" smtClean="0"/>
              <a:t>	</a:t>
            </a:r>
            <a:r>
              <a:rPr lang="en-US" sz="1100" dirty="0" err="1" smtClean="0"/>
              <a:t>Lemanski</a:t>
            </a:r>
            <a:r>
              <a:rPr lang="en-US" sz="1100" dirty="0" smtClean="0"/>
              <a:t>, T., </a:t>
            </a:r>
            <a:r>
              <a:rPr lang="en-US" sz="1100" dirty="0" err="1" smtClean="0"/>
              <a:t>Mevis</a:t>
            </a:r>
            <a:r>
              <a:rPr lang="en-US" sz="1100" dirty="0" smtClean="0"/>
              <a:t>, R., and Overton, T., 2011. </a:t>
            </a:r>
            <a:r>
              <a:rPr lang="en-US" altLang="en-US" sz="1100" dirty="0" smtClean="0"/>
              <a:t>‘</a:t>
            </a:r>
            <a:r>
              <a:rPr lang="en-US" sz="1100" dirty="0" smtClean="0"/>
              <a:t>An Introduction to </a:t>
            </a:r>
            <a:r>
              <a:rPr lang="en-US" sz="1100" dirty="0" err="1" smtClean="0"/>
              <a:t>Workbased</a:t>
            </a:r>
            <a:r>
              <a:rPr lang="en-US" sz="1100" dirty="0" smtClean="0"/>
              <a:t> Learning</a:t>
            </a:r>
            <a:r>
              <a:rPr lang="en-US" altLang="en-US" sz="1100" dirty="0" smtClean="0"/>
              <a:t>’</a:t>
            </a:r>
            <a:r>
              <a:rPr lang="en-US" sz="1100" dirty="0" smtClean="0"/>
              <a:t>. </a:t>
            </a:r>
            <a:r>
              <a:rPr lang="en-US" sz="1100" i="1" dirty="0" smtClean="0"/>
              <a:t>New Directions in the teaching of Physical Sciences</a:t>
            </a:r>
            <a:r>
              <a:rPr lang="en-US" sz="1100" dirty="0" smtClean="0"/>
              <a:t>, Issue 6, September, pp.3-10. </a:t>
            </a:r>
            <a:endParaRPr lang="en-GB" sz="1100" dirty="0" smtClean="0"/>
          </a:p>
          <a:p>
            <a:r>
              <a:rPr lang="en-US" sz="1100" dirty="0" smtClean="0"/>
              <a:t>	Marriot, N., Telford, B., Davies, M. and Evans, J., 2011.</a:t>
            </a:r>
            <a:r>
              <a:rPr lang="en-GB" sz="1100" dirty="0" smtClean="0"/>
              <a:t> </a:t>
            </a:r>
            <a:r>
              <a:rPr lang="en-GB" altLang="en-US" sz="1100" dirty="0" smtClean="0"/>
              <a:t>‘</a:t>
            </a:r>
            <a:r>
              <a:rPr lang="en-US" altLang="ja-JP" sz="1100" dirty="0" smtClean="0"/>
              <a:t>Students</a:t>
            </a:r>
            <a:r>
              <a:rPr lang="en-US" altLang="en-US" sz="1100" dirty="0" smtClean="0"/>
              <a:t>’</a:t>
            </a:r>
            <a:r>
              <a:rPr lang="en-US" altLang="ja-JP" sz="1100" dirty="0" smtClean="0"/>
              <a:t> Perceptions of Work-Based Training and Examination-Based Learning Relating to the Professional Competence of Auditors and the Impact of Regulatory Changes on Audit Training in the UK</a:t>
            </a:r>
            <a:r>
              <a:rPr lang="en-US" altLang="en-US" sz="1100" dirty="0" smtClean="0"/>
              <a:t>’</a:t>
            </a:r>
            <a:r>
              <a:rPr lang="en-US" altLang="ja-JP" sz="1100" dirty="0" smtClean="0"/>
              <a:t>. </a:t>
            </a:r>
            <a:r>
              <a:rPr lang="en-US" altLang="ja-JP" sz="1100" i="1" dirty="0" smtClean="0"/>
              <a:t>Accounting Education: an international journal,</a:t>
            </a:r>
            <a:r>
              <a:rPr lang="en-GB" altLang="ja-JP" sz="1100" i="1" dirty="0" smtClean="0"/>
              <a:t> </a:t>
            </a:r>
            <a:r>
              <a:rPr lang="en-GB" altLang="ja-JP" sz="1100" dirty="0" smtClean="0"/>
              <a:t>April, </a:t>
            </a:r>
            <a:r>
              <a:rPr lang="en-US" altLang="ja-JP" sz="1100" dirty="0" smtClean="0"/>
              <a:t>20 (2), pp.133–151. </a:t>
            </a:r>
          </a:p>
          <a:p>
            <a:r>
              <a:rPr lang="en-US" sz="1100" dirty="0" smtClean="0"/>
              <a:t>	Maureen, K., Walsh-Blair, L., 2010. </a:t>
            </a:r>
            <a:r>
              <a:rPr lang="en-US" altLang="en-US" sz="1100" dirty="0" smtClean="0"/>
              <a:t>‘</a:t>
            </a:r>
            <a:r>
              <a:rPr lang="en-US" sz="1100" dirty="0" smtClean="0"/>
              <a:t>Achievement motivation among urban adolescents: Work hope, autonomy support, and achievement-related beliefs</a:t>
            </a:r>
            <a:r>
              <a:rPr lang="en-US" altLang="en-US" sz="1100" dirty="0" smtClean="0"/>
              <a:t>’</a:t>
            </a:r>
            <a:r>
              <a:rPr lang="en-US" sz="1100" dirty="0" smtClean="0"/>
              <a:t>.</a:t>
            </a:r>
            <a:r>
              <a:rPr lang="en-GB" sz="1100" dirty="0" smtClean="0"/>
              <a:t> </a:t>
            </a:r>
            <a:r>
              <a:rPr lang="en-US" sz="1100" i="1" dirty="0" smtClean="0"/>
              <a:t>Journal of Vocational Behavior,</a:t>
            </a:r>
            <a:r>
              <a:rPr lang="en-US" sz="1100" dirty="0" smtClean="0"/>
              <a:t> Oct, 77(2), pp.205-212.</a:t>
            </a:r>
            <a:endParaRPr lang="en-GB" sz="1100" b="1" dirty="0" smtClean="0">
              <a:solidFill>
                <a:schemeClr val="tx1"/>
              </a:solidFill>
            </a:endParaRPr>
          </a:p>
          <a:p>
            <a:r>
              <a:rPr lang="en-US" sz="1100" dirty="0" smtClean="0"/>
              <a:t>	Mumford, J. and Roodhouse, S., 2010. </a:t>
            </a:r>
            <a:r>
              <a:rPr lang="en-US" sz="1100" i="1" dirty="0" smtClean="0"/>
              <a:t>Understanding Work-based Learning</a:t>
            </a:r>
            <a:r>
              <a:rPr lang="en-US" sz="1100" dirty="0" smtClean="0"/>
              <a:t>. </a:t>
            </a:r>
            <a:r>
              <a:rPr lang="en-US" sz="1100" dirty="0" err="1" smtClean="0"/>
              <a:t>Farnham</a:t>
            </a:r>
            <a:r>
              <a:rPr lang="en-US" sz="1100" dirty="0" smtClean="0"/>
              <a:t>: Gower. </a:t>
            </a:r>
            <a:endParaRPr lang="en-GB" sz="1100" dirty="0" smtClean="0"/>
          </a:p>
          <a:p>
            <a:r>
              <a:rPr lang="en-US" sz="1100" dirty="0" smtClean="0"/>
              <a:t>	</a:t>
            </a:r>
            <a:r>
              <a:rPr lang="en-US" sz="1100" dirty="0" err="1" smtClean="0"/>
              <a:t>Raelin</a:t>
            </a:r>
            <a:r>
              <a:rPr lang="en-US" sz="1100" dirty="0" smtClean="0"/>
              <a:t>, J., 2008. </a:t>
            </a:r>
            <a:r>
              <a:rPr lang="en-US" sz="1100" i="1" dirty="0" err="1" smtClean="0"/>
              <a:t>Workbased</a:t>
            </a:r>
            <a:r>
              <a:rPr lang="en-US" sz="1100" i="1" dirty="0" smtClean="0"/>
              <a:t> Learning</a:t>
            </a:r>
            <a:r>
              <a:rPr lang="en-US" sz="1100" dirty="0" smtClean="0"/>
              <a:t>. San Francisco: </a:t>
            </a:r>
            <a:r>
              <a:rPr lang="en-US" sz="1100" dirty="0" err="1" smtClean="0"/>
              <a:t>Jossey</a:t>
            </a:r>
            <a:r>
              <a:rPr lang="en-US" sz="1100" dirty="0" smtClean="0"/>
              <a:t> Bass.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Thomas</a:t>
            </a:r>
            <a:r>
              <a:rPr lang="en-US" sz="1100" dirty="0"/>
              <a:t>, L</a:t>
            </a:r>
            <a:r>
              <a:rPr lang="en-US" sz="1100" dirty="0" smtClean="0"/>
              <a:t>., 2001, </a:t>
            </a:r>
            <a:r>
              <a:rPr lang="en-US" sz="1100" i="1" dirty="0"/>
              <a:t>Widening Participation in Post-</a:t>
            </a:r>
            <a:r>
              <a:rPr lang="en-US" sz="1100" i="1" dirty="0" err="1"/>
              <a:t>Compulsary</a:t>
            </a:r>
            <a:r>
              <a:rPr lang="en-US" sz="1100" i="1" dirty="0"/>
              <a:t> Education</a:t>
            </a:r>
            <a:r>
              <a:rPr lang="en-US" sz="1100" dirty="0"/>
              <a:t>. London: Continuum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	</a:t>
            </a:r>
            <a:r>
              <a:rPr lang="en-US" sz="1100" dirty="0" err="1" smtClean="0"/>
              <a:t>Waskiewicz</a:t>
            </a:r>
            <a:r>
              <a:rPr lang="en-US" sz="1100" dirty="0" smtClean="0"/>
              <a:t>, R., 2012. </a:t>
            </a:r>
            <a:r>
              <a:rPr lang="en-US" altLang="en-US" sz="1100" dirty="0" smtClean="0"/>
              <a:t>‘</a:t>
            </a:r>
            <a:r>
              <a:rPr lang="en-US" altLang="ja-JP" sz="1100" dirty="0" smtClean="0"/>
              <a:t>Achievement Goal Orientation and Situational Motivation for a Low-Stakes Test of Content Knowledge</a:t>
            </a:r>
            <a:r>
              <a:rPr lang="en-US" altLang="en-US" sz="1100" dirty="0" smtClean="0"/>
              <a:t>’</a:t>
            </a:r>
            <a:r>
              <a:rPr lang="en-US" altLang="ja-JP" sz="1100" dirty="0" smtClean="0"/>
              <a:t>.</a:t>
            </a:r>
            <a:r>
              <a:rPr lang="en-GB" altLang="ja-JP" sz="1100" dirty="0" smtClean="0"/>
              <a:t> </a:t>
            </a:r>
            <a:r>
              <a:rPr lang="en-US" altLang="ja-JP" sz="1100" dirty="0" smtClean="0"/>
              <a:t> </a:t>
            </a:r>
            <a:r>
              <a:rPr lang="en-US" altLang="ja-JP" sz="1100" i="1" dirty="0" smtClean="0"/>
              <a:t>American Journal of Pharmaceutical Education</a:t>
            </a:r>
            <a:r>
              <a:rPr lang="en-US" altLang="ja-JP" sz="1100" dirty="0" smtClean="0"/>
              <a:t>, 76 (4) Article 65, pp.</a:t>
            </a:r>
            <a:r>
              <a:rPr lang="en-GB" altLang="ja-JP" sz="1100" dirty="0" smtClean="0"/>
              <a:t> 1-6.</a:t>
            </a:r>
            <a:r>
              <a:rPr lang="en-US" sz="1100" i="1" dirty="0" smtClean="0"/>
              <a:t> E</a:t>
            </a:r>
            <a:endParaRPr lang="en-GB" sz="1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MUM\Teaching Course\Learning set  2013\Pictures\imagesUZJKXB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5896"/>
            <a:ext cx="876170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993062" cy="1584325"/>
          </a:xfrm>
        </p:spPr>
        <p:txBody>
          <a:bodyPr/>
          <a:lstStyle/>
          <a:p>
            <a:pPr algn="ctr"/>
            <a:r>
              <a:rPr lang="en-GB" altLang="en-US" dirty="0" smtClean="0"/>
              <a:t>Learning Outcome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95488"/>
            <a:ext cx="8001000" cy="4862512"/>
          </a:xfrm>
        </p:spPr>
        <p:txBody>
          <a:bodyPr/>
          <a:lstStyle/>
          <a:p>
            <a:pPr marL="0" indent="0">
              <a:buClr>
                <a:srgbClr val="B2BB1E"/>
              </a:buClr>
            </a:pPr>
            <a:endParaRPr lang="en-GB" altLang="en-US" sz="2800" b="1" dirty="0" smtClean="0"/>
          </a:p>
          <a:p>
            <a:pPr marL="0" indent="0">
              <a:buClr>
                <a:srgbClr val="B2BB1E"/>
              </a:buClr>
            </a:pPr>
            <a:r>
              <a:rPr lang="en-GB" altLang="en-US" sz="3200" b="1" dirty="0" smtClean="0">
                <a:latin typeface="+mj-lt"/>
              </a:rPr>
              <a:t>Evaluate student motivation factors for work-based learning </a:t>
            </a:r>
          </a:p>
          <a:p>
            <a:pPr marL="0" indent="0">
              <a:buClr>
                <a:srgbClr val="B2BB1E"/>
              </a:buClr>
            </a:pPr>
            <a:endParaRPr lang="en-GB" altLang="en-US" sz="2800" b="1" dirty="0" smtClean="0"/>
          </a:p>
          <a:p>
            <a:pPr marL="0" indent="0">
              <a:buClr>
                <a:srgbClr val="B2BB1E"/>
              </a:buClr>
            </a:pPr>
            <a:endParaRPr lang="en-GB" alt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395536" y="2708920"/>
            <a:ext cx="3033713" cy="3230562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47" name="Textfeld 6"/>
          <p:cNvSpPr txBox="1">
            <a:spLocks noChangeArrowheads="1"/>
          </p:cNvSpPr>
          <p:nvPr/>
        </p:nvSpPr>
        <p:spPr bwMode="auto">
          <a:xfrm>
            <a:off x="395288" y="3141663"/>
            <a:ext cx="3097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en-US" b="1" dirty="0">
                <a:latin typeface="Calibri" pitchFamily="34" charset="0"/>
              </a:rPr>
              <a:t>Employment/Work </a:t>
            </a:r>
          </a:p>
        </p:txBody>
      </p:sp>
      <p:pic>
        <p:nvPicPr>
          <p:cNvPr id="6148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68713"/>
            <a:ext cx="1547813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5796136" y="2780928"/>
            <a:ext cx="3033712" cy="3224212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50" name="Textfeld 8"/>
          <p:cNvSpPr txBox="1">
            <a:spLocks noChangeArrowheads="1"/>
          </p:cNvSpPr>
          <p:nvPr/>
        </p:nvSpPr>
        <p:spPr bwMode="auto">
          <a:xfrm>
            <a:off x="6228184" y="3140968"/>
            <a:ext cx="2376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en-US" b="1" dirty="0">
                <a:latin typeface="Calibri" pitchFamily="34" charset="0"/>
              </a:rPr>
              <a:t>Higher Education</a:t>
            </a:r>
          </a:p>
        </p:txBody>
      </p:sp>
      <p:pic>
        <p:nvPicPr>
          <p:cNvPr id="6151" name="Picture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292600"/>
            <a:ext cx="20669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feil nach rechts 9"/>
          <p:cNvSpPr/>
          <p:nvPr/>
        </p:nvSpPr>
        <p:spPr>
          <a:xfrm>
            <a:off x="2843808" y="3212976"/>
            <a:ext cx="3887886" cy="158417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tx1"/>
                </a:solidFill>
              </a:rPr>
              <a:t>Learning </a:t>
            </a:r>
            <a:r>
              <a:rPr lang="de-DE" sz="1600" b="1" dirty="0" smtClean="0">
                <a:solidFill>
                  <a:schemeClr val="tx1"/>
                </a:solidFill>
              </a:rPr>
              <a:t>THROUGH/AT </a:t>
            </a:r>
            <a:r>
              <a:rPr lang="de-DE" sz="1600" b="1" dirty="0" err="1" smtClean="0">
                <a:solidFill>
                  <a:schemeClr val="tx1"/>
                </a:solidFill>
              </a:rPr>
              <a:t>work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de-DE" sz="1600" dirty="0">
                <a:solidFill>
                  <a:schemeClr val="tx1"/>
                </a:solidFill>
              </a:rPr>
              <a:t>Certificates, </a:t>
            </a:r>
            <a:r>
              <a:rPr lang="de-DE" sz="1600" dirty="0" err="1">
                <a:solidFill>
                  <a:schemeClr val="tx1"/>
                </a:solidFill>
              </a:rPr>
              <a:t>degrees</a:t>
            </a:r>
            <a:r>
              <a:rPr lang="de-DE" sz="1600" dirty="0">
                <a:solidFill>
                  <a:schemeClr val="tx1"/>
                </a:solidFill>
              </a:rPr>
              <a:t> etc and </a:t>
            </a:r>
            <a:r>
              <a:rPr lang="de-DE" sz="1600" dirty="0" err="1">
                <a:solidFill>
                  <a:schemeClr val="tx1"/>
                </a:solidFill>
              </a:rPr>
              <a:t>short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courses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while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employed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Pfeil nach links 10"/>
          <p:cNvSpPr/>
          <p:nvPr/>
        </p:nvSpPr>
        <p:spPr>
          <a:xfrm>
            <a:off x="2771800" y="4653136"/>
            <a:ext cx="3887787" cy="158417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solidFill>
                  <a:schemeClr val="tx1"/>
                </a:solidFill>
              </a:rPr>
              <a:t>Learning </a:t>
            </a:r>
            <a:r>
              <a:rPr lang="de-DE" sz="1600" b="1" dirty="0" smtClean="0">
                <a:solidFill>
                  <a:schemeClr val="tx1"/>
                </a:solidFill>
              </a:rPr>
              <a:t>FOR </a:t>
            </a:r>
            <a:r>
              <a:rPr lang="de-DE" sz="1600" b="1" dirty="0" err="1">
                <a:solidFill>
                  <a:schemeClr val="tx1"/>
                </a:solidFill>
              </a:rPr>
              <a:t>work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endParaRPr lang="de-DE" sz="16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de-DE" sz="1600" dirty="0" err="1">
                <a:solidFill>
                  <a:schemeClr val="tx1"/>
                </a:solidFill>
              </a:rPr>
              <a:t>placements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short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internships</a:t>
            </a:r>
            <a:r>
              <a:rPr lang="de-DE" sz="1600" dirty="0">
                <a:solidFill>
                  <a:schemeClr val="tx1"/>
                </a:solidFill>
              </a:rPr>
              <a:t> and </a:t>
            </a:r>
            <a:r>
              <a:rPr lang="de-DE" sz="1600" dirty="0" err="1">
                <a:solidFill>
                  <a:schemeClr val="tx1"/>
                </a:solidFill>
              </a:rPr>
              <a:t>course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related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projects</a:t>
            </a:r>
            <a:r>
              <a:rPr lang="de-DE" sz="1600" b="1" dirty="0" smtClean="0">
                <a:solidFill>
                  <a:schemeClr val="tx1"/>
                </a:solidFill>
              </a:rPr>
              <a:t>)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while</a:t>
            </a:r>
            <a:r>
              <a:rPr lang="de-DE" sz="1600" dirty="0">
                <a:solidFill>
                  <a:schemeClr val="tx1"/>
                </a:solidFill>
              </a:rPr>
              <a:t> in HE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1547664" y="1844824"/>
            <a:ext cx="5436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atin typeface="+mj-lt"/>
              </a:rPr>
              <a:t>How learning takes place</a:t>
            </a:r>
          </a:p>
        </p:txBody>
      </p:sp>
      <p:sp>
        <p:nvSpPr>
          <p:cNvPr id="6155" name="Rectangle 1"/>
          <p:cNvSpPr>
            <a:spLocks noChangeArrowheads="1"/>
          </p:cNvSpPr>
          <p:nvPr/>
        </p:nvSpPr>
        <p:spPr bwMode="auto">
          <a:xfrm>
            <a:off x="683568" y="836712"/>
            <a:ext cx="7920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altLang="en-US" sz="3200" b="1" dirty="0">
                <a:solidFill>
                  <a:schemeClr val="bg1"/>
                </a:solidFill>
                <a:latin typeface="+mj-lt"/>
              </a:rPr>
              <a:t>Work-based </a:t>
            </a:r>
            <a:r>
              <a:rPr lang="de-DE" altLang="en-US" sz="3200" b="1" dirty="0" err="1">
                <a:solidFill>
                  <a:schemeClr val="bg1"/>
                </a:solidFill>
                <a:latin typeface="+mj-lt"/>
              </a:rPr>
              <a:t>learning</a:t>
            </a:r>
            <a:r>
              <a:rPr lang="de-DE" alt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en-US" sz="3200" b="1" dirty="0" err="1" smtClean="0">
                <a:solidFill>
                  <a:schemeClr val="bg1"/>
                </a:solidFill>
                <a:latin typeface="+mj-lt"/>
              </a:rPr>
              <a:t>context</a:t>
            </a:r>
            <a:r>
              <a:rPr lang="de-DE" altLang="en-US" sz="32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lvl="0"/>
            <a:endParaRPr lang="de-DE" alt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4219" y="6165304"/>
            <a:ext cx="3240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Employability </a:t>
            </a:r>
            <a:r>
              <a:rPr lang="en-US" sz="1200" dirty="0" smtClean="0"/>
              <a:t>(</a:t>
            </a:r>
            <a:r>
              <a:rPr lang="en-US" sz="1200" dirty="0" err="1" smtClean="0"/>
              <a:t>Lemanski</a:t>
            </a:r>
            <a:r>
              <a:rPr lang="en-US" sz="1200" dirty="0" smtClean="0"/>
              <a:t> et </a:t>
            </a:r>
            <a:r>
              <a:rPr lang="en-US" sz="1200" i="1" dirty="0" smtClean="0"/>
              <a:t>a</a:t>
            </a:r>
            <a:r>
              <a:rPr lang="en-US" sz="1200" dirty="0" smtClean="0"/>
              <a:t>l., 2011)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616530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Widening Participation </a:t>
            </a:r>
            <a:r>
              <a:rPr lang="en-US" sz="1200" dirty="0" smtClean="0"/>
              <a:t>(Thomas, 2001)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639" y="3408362"/>
            <a:ext cx="3711946" cy="26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429000"/>
            <a:ext cx="4148137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900" y="3429000"/>
            <a:ext cx="390048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350" y="3429000"/>
            <a:ext cx="108426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467544" y="220486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+mj-lt"/>
              </a:rPr>
              <a:t>Stakeholders </a:t>
            </a:r>
            <a:r>
              <a:rPr lang="en-US" altLang="en-US" sz="1800" dirty="0" smtClean="0">
                <a:latin typeface="+mn-lt"/>
              </a:rPr>
              <a:t>(HEFCE, 2011; </a:t>
            </a:r>
            <a:r>
              <a:rPr lang="en-US" sz="1800" dirty="0">
                <a:latin typeface="+mn-lt"/>
              </a:rPr>
              <a:t>EURO RSCG HEIST, </a:t>
            </a:r>
            <a:r>
              <a:rPr lang="en-US" sz="1800" dirty="0" smtClean="0">
                <a:latin typeface="+mn-lt"/>
              </a:rPr>
              <a:t>2011)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963613" y="606425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students</a:t>
            </a: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2908300" y="6065838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employers</a:t>
            </a: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4910138" y="6051550"/>
            <a:ext cx="2030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university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7435850" y="6018213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/>
              <a:t>professional bodies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8" y="8367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altLang="en-US" sz="3200" b="1" dirty="0">
                <a:solidFill>
                  <a:schemeClr val="bg1"/>
                </a:solidFill>
                <a:latin typeface="+mj-lt"/>
              </a:rPr>
              <a:t>Work-based learning context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461375" cy="1223962"/>
          </a:xfrm>
        </p:spPr>
        <p:txBody>
          <a:bodyPr/>
          <a:lstStyle/>
          <a:p>
            <a:pPr algn="ctr"/>
            <a:r>
              <a:rPr lang="en-GB" altLang="en-US" dirty="0" smtClean="0"/>
              <a:t>Barriers and Enablers to motivation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1844824"/>
            <a:ext cx="8568952" cy="4862512"/>
          </a:xfrm>
        </p:spPr>
        <p:txBody>
          <a:bodyPr/>
          <a:lstStyle/>
          <a:p>
            <a:pPr marL="514350" indent="-514350">
              <a:defRPr/>
            </a:pPr>
            <a:r>
              <a:rPr lang="en-US" altLang="en-US" sz="2800" b="1" dirty="0" smtClean="0"/>
              <a:t>	On each table there are 2 named cards that expresses a form of work based learning, choose one that most applies to the subject you teach.</a:t>
            </a:r>
          </a:p>
          <a:p>
            <a:pPr marL="514350" indent="-514350">
              <a:defRPr/>
            </a:pPr>
            <a:endParaRPr lang="en-US" altLang="en-US" sz="800" b="1" dirty="0" smtClean="0"/>
          </a:p>
          <a:p>
            <a:pPr marL="514350" indent="-514350">
              <a:defRPr/>
            </a:pPr>
            <a:r>
              <a:rPr lang="en-US" altLang="en-US" sz="2800" b="1" dirty="0" smtClean="0"/>
              <a:t>	Find a partner who has chosen the same card.</a:t>
            </a:r>
          </a:p>
          <a:p>
            <a:pPr marL="514350" indent="-514350">
              <a:defRPr/>
            </a:pPr>
            <a:endParaRPr lang="en-US" altLang="en-US" sz="1000" b="1" dirty="0" smtClean="0"/>
          </a:p>
          <a:p>
            <a:pPr marL="514350" indent="-514350">
              <a:defRPr/>
            </a:pPr>
            <a:r>
              <a:rPr lang="en-US" altLang="en-US" sz="2800" b="1" dirty="0" smtClean="0"/>
              <a:t>	For 2 minutes discuss and name one barrier and one enabler that affect </a:t>
            </a:r>
          </a:p>
          <a:p>
            <a:pPr marL="514350" indent="-514350">
              <a:defRPr/>
            </a:pPr>
            <a:r>
              <a:rPr lang="en-US" altLang="en-US" sz="2800" b="1" dirty="0" smtClean="0"/>
              <a:t>	motivation in work based learning.</a:t>
            </a:r>
            <a:endParaRPr lang="en-GB" altLang="en-US" sz="2800" b="1" dirty="0" smtClean="0"/>
          </a:p>
        </p:txBody>
      </p:sp>
      <p:pic>
        <p:nvPicPr>
          <p:cNvPr id="7172" name="Picture 4" descr="C:\MUM\Teaching Course\Learning set  2013\Pictures\imagesC7C2399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905375"/>
            <a:ext cx="2483768" cy="206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Motivation theories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988840"/>
            <a:ext cx="7391400" cy="475252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GB" altLang="en-US" sz="3200" dirty="0" smtClean="0">
                <a:latin typeface="+mj-lt"/>
              </a:rPr>
              <a:t>Expectancy-Value theory </a:t>
            </a:r>
            <a:r>
              <a:rPr lang="en-GB" altLang="en-US" sz="2800" dirty="0" smtClean="0">
                <a:latin typeface="+mj-lt"/>
              </a:rPr>
              <a:t>(</a:t>
            </a:r>
            <a:r>
              <a:rPr lang="en-GB" altLang="en-US" sz="2800" dirty="0" err="1" smtClean="0">
                <a:latin typeface="+mj-lt"/>
              </a:rPr>
              <a:t>Wigfield</a:t>
            </a:r>
            <a:r>
              <a:rPr lang="en-GB" altLang="en-US" sz="2800" dirty="0" smtClean="0">
                <a:latin typeface="+mj-lt"/>
              </a:rPr>
              <a:t> &amp; </a:t>
            </a:r>
            <a:r>
              <a:rPr lang="en-GB" altLang="en-US" sz="2800" dirty="0" err="1" smtClean="0">
                <a:latin typeface="+mj-lt"/>
              </a:rPr>
              <a:t>Eccles</a:t>
            </a:r>
            <a:r>
              <a:rPr lang="en-GB" altLang="en-US" sz="2800" dirty="0" smtClean="0">
                <a:latin typeface="+mj-lt"/>
              </a:rPr>
              <a:t>, 2000)</a:t>
            </a:r>
          </a:p>
          <a:p>
            <a:pPr marL="493713" lvl="1" indent="-457200">
              <a:buFont typeface="Wingdings" pitchFamily="2" charset="2"/>
              <a:buChar char="q"/>
            </a:pPr>
            <a:r>
              <a:rPr lang="en-GB" altLang="en-US" sz="2000" dirty="0" smtClean="0"/>
              <a:t>Expectation of success and value of the task</a:t>
            </a:r>
          </a:p>
          <a:p>
            <a:pPr marL="493713" lvl="1" indent="-457200">
              <a:buFont typeface="Arial" charset="0"/>
              <a:buChar char="•"/>
            </a:pPr>
            <a:endParaRPr lang="en-GB" alt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GB" altLang="en-US" sz="3200" dirty="0" smtClean="0">
                <a:latin typeface="+mj-lt"/>
              </a:rPr>
              <a:t>Interest theory </a:t>
            </a:r>
            <a:r>
              <a:rPr lang="en-GB" altLang="en-US" sz="2800" dirty="0" smtClean="0">
                <a:latin typeface="+mj-lt"/>
              </a:rPr>
              <a:t>(</a:t>
            </a:r>
            <a:r>
              <a:rPr lang="en-GB" altLang="en-US" sz="2800" dirty="0" err="1" smtClean="0">
                <a:latin typeface="+mj-lt"/>
              </a:rPr>
              <a:t>Hidi</a:t>
            </a:r>
            <a:r>
              <a:rPr lang="en-GB" altLang="en-US" sz="2800" dirty="0" smtClean="0">
                <a:latin typeface="+mj-lt"/>
              </a:rPr>
              <a:t> &amp; </a:t>
            </a:r>
            <a:r>
              <a:rPr lang="en-GB" altLang="en-US" sz="2800" dirty="0" err="1" smtClean="0">
                <a:latin typeface="+mj-lt"/>
              </a:rPr>
              <a:t>Renninger</a:t>
            </a:r>
            <a:r>
              <a:rPr lang="en-GB" altLang="en-US" sz="2800" dirty="0" smtClean="0">
                <a:latin typeface="+mj-lt"/>
              </a:rPr>
              <a:t>, 2006)</a:t>
            </a:r>
          </a:p>
          <a:p>
            <a:pPr marL="493713" lvl="1" indent="-457200">
              <a:buFont typeface="Wingdings" pitchFamily="2" charset="2"/>
              <a:buChar char="q"/>
            </a:pPr>
            <a:r>
              <a:rPr lang="en-GB" altLang="en-US" sz="2000" dirty="0" smtClean="0"/>
              <a:t>Desire to engage over time</a:t>
            </a:r>
          </a:p>
          <a:p>
            <a:pPr marL="493713" lvl="1" indent="-457200">
              <a:buFont typeface="Arial" charset="0"/>
              <a:buChar char="•"/>
            </a:pPr>
            <a:endParaRPr lang="en-GB" alt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GB" altLang="en-US" sz="3200" dirty="0" smtClean="0">
                <a:latin typeface="+mj-lt"/>
              </a:rPr>
              <a:t>Achievement goal theory </a:t>
            </a:r>
            <a:r>
              <a:rPr lang="en-GB" altLang="en-US" sz="2800" dirty="0" smtClean="0">
                <a:latin typeface="+mj-lt"/>
              </a:rPr>
              <a:t>(</a:t>
            </a:r>
            <a:r>
              <a:rPr lang="en-GB" altLang="en-US" sz="2800" dirty="0" err="1" smtClean="0">
                <a:latin typeface="+mj-lt"/>
              </a:rPr>
              <a:t>Harackiewicz</a:t>
            </a:r>
            <a:r>
              <a:rPr lang="en-GB" altLang="en-US" sz="2800" dirty="0" smtClean="0">
                <a:latin typeface="+mj-lt"/>
              </a:rPr>
              <a:t> &amp; Elliot, 1993)</a:t>
            </a:r>
          </a:p>
          <a:p>
            <a:pPr marL="493713" lvl="1" indent="-457200">
              <a:buFont typeface="Wingdings" pitchFamily="2" charset="2"/>
              <a:buChar char="q"/>
            </a:pPr>
            <a:r>
              <a:rPr lang="en-GB" altLang="en-US" sz="2000" dirty="0" smtClean="0"/>
              <a:t>Performance or Mastery approaches to motivation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993062" cy="1584325"/>
          </a:xfrm>
        </p:spPr>
        <p:txBody>
          <a:bodyPr/>
          <a:lstStyle/>
          <a:p>
            <a:r>
              <a:rPr lang="en-GB" altLang="en-US" dirty="0" smtClean="0"/>
              <a:t>Motivational factors </a:t>
            </a:r>
            <a:r>
              <a:rPr lang="en-GB" altLang="en-US" sz="2400" dirty="0" smtClean="0"/>
              <a:t>(</a:t>
            </a:r>
            <a:r>
              <a:rPr lang="en-GB" altLang="en-US" sz="2400" dirty="0" err="1" smtClean="0"/>
              <a:t>Helle</a:t>
            </a:r>
            <a:r>
              <a:rPr lang="en-GB" altLang="en-US" sz="2400" dirty="0" smtClean="0"/>
              <a:t> et al. 2007)</a:t>
            </a:r>
            <a:endParaRPr lang="en-US" altLang="en-US" sz="2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95488"/>
            <a:ext cx="8001000" cy="4313832"/>
          </a:xfrm>
        </p:spPr>
        <p:txBody>
          <a:bodyPr/>
          <a:lstStyle/>
          <a:p>
            <a:pPr marL="457200" indent="-457200">
              <a:buClr>
                <a:srgbClr val="B2BB1E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 smtClean="0">
                <a:latin typeface="+mj-lt"/>
              </a:rPr>
              <a:t>Authenticity</a:t>
            </a:r>
          </a:p>
          <a:p>
            <a:pPr marL="493713" lvl="1" indent="-457200">
              <a:buClr>
                <a:srgbClr val="B2BB1E"/>
              </a:buClr>
              <a:buFont typeface="Wingdings" pitchFamily="2" charset="2"/>
              <a:buChar char="q"/>
              <a:defRPr/>
            </a:pPr>
            <a:r>
              <a:rPr lang="en-GB" altLang="en-US" sz="2000" i="1" dirty="0" smtClean="0"/>
              <a:t>Expectancy-value theory</a:t>
            </a:r>
          </a:p>
          <a:p>
            <a:pPr marL="493713" lvl="1" indent="-457200">
              <a:buClr>
                <a:srgbClr val="B2BB1E"/>
              </a:buClr>
              <a:buFont typeface="Wingdings" pitchFamily="2" charset="2"/>
              <a:buChar char="q"/>
              <a:defRPr/>
            </a:pPr>
            <a:r>
              <a:rPr lang="en-GB" altLang="en-US" sz="2000" b="1" dirty="0" smtClean="0"/>
              <a:t>Does the learning match the real world experience</a:t>
            </a:r>
          </a:p>
          <a:p>
            <a:pPr marL="457200" indent="-457200">
              <a:buClr>
                <a:srgbClr val="B2BB1E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 smtClean="0">
                <a:latin typeface="+mj-lt"/>
              </a:rPr>
              <a:t>Competence</a:t>
            </a:r>
            <a:endParaRPr lang="en-GB" altLang="en-US" sz="3200" b="1" dirty="0">
              <a:latin typeface="+mj-lt"/>
            </a:endParaRPr>
          </a:p>
          <a:p>
            <a:pPr marL="493713" lvl="1" indent="-457200">
              <a:buClr>
                <a:srgbClr val="B2BB1E"/>
              </a:buClr>
              <a:buFont typeface="Wingdings" pitchFamily="2" charset="2"/>
              <a:buChar char="q"/>
              <a:defRPr/>
            </a:pPr>
            <a:r>
              <a:rPr lang="en-GB" altLang="en-US" sz="2000" i="1" dirty="0" smtClean="0"/>
              <a:t>Interest theory</a:t>
            </a:r>
          </a:p>
          <a:p>
            <a:pPr marL="493713" lvl="1" indent="-457200">
              <a:buClr>
                <a:srgbClr val="B2BB1E"/>
              </a:buClr>
              <a:buFont typeface="Wingdings" pitchFamily="2" charset="2"/>
              <a:buChar char="q"/>
              <a:defRPr/>
            </a:pPr>
            <a:r>
              <a:rPr lang="en-GB" altLang="en-US" sz="2000" b="1" dirty="0" smtClean="0"/>
              <a:t>Opportunities </a:t>
            </a:r>
            <a:r>
              <a:rPr lang="en-GB" altLang="en-US" sz="2000" b="1" dirty="0"/>
              <a:t>to succeed at work based skills</a:t>
            </a:r>
          </a:p>
          <a:p>
            <a:pPr marL="457200" indent="-457200">
              <a:buClr>
                <a:srgbClr val="B2BB1E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 smtClean="0">
                <a:latin typeface="+mj-lt"/>
              </a:rPr>
              <a:t>Autonomy</a:t>
            </a:r>
          </a:p>
          <a:p>
            <a:pPr marL="493713" lvl="1" indent="-457200">
              <a:buClr>
                <a:srgbClr val="B2BB1E"/>
              </a:buClr>
              <a:buFont typeface="Wingdings" pitchFamily="2" charset="2"/>
              <a:buChar char="q"/>
              <a:defRPr/>
            </a:pPr>
            <a:r>
              <a:rPr lang="en-GB" altLang="en-US" sz="2000" i="1" dirty="0" smtClean="0"/>
              <a:t>Achievement goal theory</a:t>
            </a:r>
          </a:p>
          <a:p>
            <a:pPr marL="493713" lvl="1" indent="-457200">
              <a:buClr>
                <a:srgbClr val="B2BB1E"/>
              </a:buClr>
              <a:buFont typeface="Wingdings" pitchFamily="2" charset="2"/>
              <a:buChar char="q"/>
              <a:defRPr/>
            </a:pPr>
            <a:r>
              <a:rPr lang="en-GB" altLang="en-US" sz="2000" b="1" dirty="0" smtClean="0"/>
              <a:t>The extent to which the learning is teacher driven or student driven</a:t>
            </a:r>
          </a:p>
          <a:p>
            <a:pPr marL="493713" lvl="1" indent="-457200">
              <a:buClr>
                <a:srgbClr val="B2BB1E"/>
              </a:buClr>
              <a:buFont typeface="Wingdings" pitchFamily="2" charset="2"/>
              <a:buChar char="q"/>
              <a:defRPr/>
            </a:pPr>
            <a:endParaRPr lang="en-GB" altLang="en-US" sz="2000" b="1" dirty="0" smtClean="0"/>
          </a:p>
          <a:p>
            <a:pPr marL="0" indent="0">
              <a:buClr>
                <a:srgbClr val="B2BB1E"/>
              </a:buClr>
              <a:defRPr/>
            </a:pPr>
            <a:endParaRPr lang="en-GB" altLang="en-US" sz="2800" b="1" dirty="0" smtClean="0"/>
          </a:p>
          <a:p>
            <a:pPr marL="0" indent="0">
              <a:buClr>
                <a:srgbClr val="B2BB1E"/>
              </a:buClr>
              <a:defRPr/>
            </a:pPr>
            <a:endParaRPr lang="en-GB" altLang="en-US" sz="2800" b="1" dirty="0" smtClean="0"/>
          </a:p>
          <a:p>
            <a:pPr marL="0" indent="0">
              <a:buClr>
                <a:srgbClr val="B2BB1E"/>
              </a:buClr>
              <a:defRPr/>
            </a:pPr>
            <a:endParaRPr lang="en-GB" altLang="en-US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993062" cy="1152103"/>
          </a:xfrm>
        </p:spPr>
        <p:txBody>
          <a:bodyPr/>
          <a:lstStyle/>
          <a:p>
            <a:pPr algn="ctr"/>
            <a:r>
              <a:rPr lang="en-US" altLang="en-US" dirty="0" smtClean="0"/>
              <a:t>Brainstorming additional factors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149483"/>
            <a:ext cx="8712967" cy="23760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B2BB1E"/>
              </a:buClr>
            </a:pPr>
            <a:r>
              <a:rPr lang="en-GB" altLang="en-US" sz="2800" b="1" dirty="0" smtClean="0">
                <a:solidFill>
                  <a:schemeClr val="tx1"/>
                </a:solidFill>
              </a:rPr>
              <a:t>Think of factors that contrast with the three outlined above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B2BB1E"/>
              </a:buClr>
            </a:pPr>
            <a:r>
              <a:rPr lang="en-US" altLang="en-US" sz="2800" b="1" dirty="0" smtClean="0">
                <a:solidFill>
                  <a:schemeClr val="tx1"/>
                </a:solidFill>
              </a:rPr>
              <a:t>On your table there are 6 “bricks”, </a:t>
            </a:r>
            <a:r>
              <a:rPr lang="en-GB" altLang="en-US" sz="2800" b="1" dirty="0" smtClean="0">
                <a:solidFill>
                  <a:schemeClr val="tx1"/>
                </a:solidFill>
              </a:rPr>
              <a:t>write the name of each of your group’s factors on each of the 3 (blank) “bricks”</a:t>
            </a: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B2BB1E"/>
              </a:buClr>
            </a:pPr>
            <a:endParaRPr lang="en-GB" altLang="en-US" sz="2800" b="1" dirty="0" smtClean="0"/>
          </a:p>
          <a:p>
            <a:pPr marL="0" indent="0">
              <a:buClr>
                <a:srgbClr val="B2BB1E"/>
              </a:buClr>
            </a:pPr>
            <a:endParaRPr lang="en-GB" altLang="en-US" sz="2800" b="1" dirty="0" smtClean="0"/>
          </a:p>
          <a:p>
            <a:pPr marL="0" indent="0">
              <a:buClr>
                <a:srgbClr val="B2BB1E"/>
              </a:buClr>
            </a:pPr>
            <a:endParaRPr lang="en-GB" sz="2800" dirty="0" smtClean="0"/>
          </a:p>
          <a:p>
            <a:pPr marL="0" indent="0">
              <a:buClr>
                <a:srgbClr val="B2BB1E"/>
              </a:buClr>
            </a:pPr>
            <a:endParaRPr lang="en-GB" altLang="en-US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214" y="2326510"/>
            <a:ext cx="1535731" cy="1643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278366"/>
            <a:ext cx="1538725" cy="1643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0962" y="2240320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B2BB1E"/>
              </a:buClr>
            </a:pPr>
            <a:r>
              <a:rPr lang="en-GB" altLang="en-US" sz="2800" b="1" dirty="0"/>
              <a:t>In your groups think of </a:t>
            </a:r>
            <a:r>
              <a:rPr lang="en-GB" altLang="en-US" sz="2800" b="1" dirty="0">
                <a:solidFill>
                  <a:srgbClr val="FF0000"/>
                </a:solidFill>
              </a:rPr>
              <a:t>three</a:t>
            </a:r>
            <a:r>
              <a:rPr lang="en-GB" altLang="en-US" sz="2800" b="1" dirty="0"/>
              <a:t> additional factors that might have an effect upon student motivation in a work based learning course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MUM\Teaching Course\Learning set  2013\Pictures\untitled bri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6706">
            <a:off x="402030" y="3944321"/>
            <a:ext cx="1872208" cy="2813427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836712"/>
            <a:ext cx="6912768" cy="685800"/>
          </a:xfrm>
        </p:spPr>
        <p:txBody>
          <a:bodyPr/>
          <a:lstStyle/>
          <a:p>
            <a:pPr marL="457200" indent="-457200" algn="ctr">
              <a:lnSpc>
                <a:spcPct val="80000"/>
              </a:lnSpc>
              <a:defRPr/>
            </a:pPr>
            <a:r>
              <a:rPr lang="en-GB" dirty="0" smtClean="0">
                <a:ea typeface="ＭＳ Ｐゴシック" charset="0"/>
              </a:rPr>
              <a:t>Prioritising motivation factors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5656" y="1700213"/>
            <a:ext cx="6120680" cy="302493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altLang="en-US" sz="1800" b="1" dirty="0" smtClean="0">
              <a:solidFill>
                <a:schemeClr val="tx1"/>
              </a:solidFill>
            </a:endParaRPr>
          </a:p>
          <a:p>
            <a:endParaRPr lang="en-GB" altLang="en-US" sz="1000" dirty="0" smtClean="0"/>
          </a:p>
          <a:p>
            <a:endParaRPr lang="en-GB" altLang="en-US" sz="2000" dirty="0" smtClean="0"/>
          </a:p>
          <a:p>
            <a:r>
              <a:rPr lang="en-US" altLang="en-US" sz="2800" b="1" dirty="0" smtClean="0"/>
              <a:t>	In each of your groups create a tower in order of priority for the group so that the highest “brick” represents the top priority factor to consider. </a:t>
            </a:r>
            <a:endParaRPr lang="en-US" altLang="en-US" sz="2800" b="1" dirty="0"/>
          </a:p>
          <a:p>
            <a:r>
              <a:rPr lang="en-US" altLang="en-US" sz="2800" b="1" dirty="0" smtClean="0"/>
              <a:t>		You can be creative!</a:t>
            </a:r>
            <a:endParaRPr lang="en-GB" alt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altLang="en-US" sz="1800" dirty="0" smtClean="0"/>
          </a:p>
        </p:txBody>
      </p:sp>
      <p:pic>
        <p:nvPicPr>
          <p:cNvPr id="12293" name="Picture 5" descr="C:\MUM\Teaching Course\Learning set  2013\Pictures\imagesH4C631W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441" y="4550934"/>
            <a:ext cx="2857500" cy="1600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38616" y="2276872"/>
            <a:ext cx="1536325" cy="1639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237" y="2276872"/>
            <a:ext cx="1536325" cy="163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xfordBrookes_slide2">
  <a:themeElements>
    <a:clrScheme name="OxfordBrookes_slid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xfordBrookes_slide2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OxfordBrookes_slid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xfordBrookes_slid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xfordBrookes_slid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Design:OXFORD BROOKES:STAGE 03:Powerpoint templates:Templates:OxfordBrookes_slide1a.pot</Template>
  <TotalTime>1379</TotalTime>
  <Words>828</Words>
  <Application>Microsoft Macintosh PowerPoint</Application>
  <PresentationFormat>On-screen Show (4:3)</PresentationFormat>
  <Paragraphs>149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OxfordBrookes_slide2</vt:lpstr>
      <vt:lpstr>Motivation in Workbased Learning</vt:lpstr>
      <vt:lpstr>Learning Outcome</vt:lpstr>
      <vt:lpstr>PowerPoint Presentation</vt:lpstr>
      <vt:lpstr>PowerPoint Presentation</vt:lpstr>
      <vt:lpstr>Barriers and Enablers to motivation</vt:lpstr>
      <vt:lpstr>Motivation theories</vt:lpstr>
      <vt:lpstr>Motivational factors (Helle et al. 2007)</vt:lpstr>
      <vt:lpstr>Brainstorming additional factors</vt:lpstr>
      <vt:lpstr>Prioritising motivation factors</vt:lpstr>
      <vt:lpstr>Summary</vt:lpstr>
      <vt:lpstr>Feedback</vt:lpstr>
      <vt:lpstr>PowerPoint Presentation</vt:lpstr>
      <vt:lpstr>Further information on Work-based Learning</vt:lpstr>
      <vt:lpstr>References/Bibliography</vt:lpstr>
      <vt:lpstr>PowerPoint Presentation</vt:lpstr>
    </vt:vector>
  </TitlesOfParts>
  <Company>RADFORD WALLIS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Office 2004 Test Drive User</dc:creator>
  <cp:lastModifiedBy>Claudia Filsinger-Mohun</cp:lastModifiedBy>
  <cp:revision>127</cp:revision>
  <dcterms:created xsi:type="dcterms:W3CDTF">2011-07-14T13:56:01Z</dcterms:created>
  <dcterms:modified xsi:type="dcterms:W3CDTF">2014-03-19T08:23:52Z</dcterms:modified>
</cp:coreProperties>
</file>