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1"/>
  </p:sldMasterIdLst>
  <p:notesMasterIdLst>
    <p:notesMasterId r:id="rId9"/>
  </p:notesMasterIdLst>
  <p:handoutMasterIdLst>
    <p:handoutMasterId r:id="rId10"/>
  </p:handoutMasterIdLst>
  <p:sldIdLst>
    <p:sldId id="256" r:id="rId2"/>
    <p:sldId id="259" r:id="rId3"/>
    <p:sldId id="262" r:id="rId4"/>
    <p:sldId id="263" r:id="rId5"/>
    <p:sldId id="265" r:id="rId6"/>
    <p:sldId id="266" r:id="rId7"/>
    <p:sldId id="267"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5pPr>
    <a:lvl6pPr marL="2286000" algn="l" defTabSz="914400" rtl="0" eaLnBrk="1" latinLnBrk="0" hangingPunct="1">
      <a:defRPr sz="2400" kern="1200">
        <a:solidFill>
          <a:schemeClr val="tx1"/>
        </a:solidFill>
        <a:latin typeface="Arial" charset="0"/>
        <a:ea typeface="ＭＳ Ｐゴシック" pitchFamily="124" charset="-128"/>
        <a:cs typeface="+mn-cs"/>
      </a:defRPr>
    </a:lvl6pPr>
    <a:lvl7pPr marL="2743200" algn="l" defTabSz="914400" rtl="0" eaLnBrk="1" latinLnBrk="0" hangingPunct="1">
      <a:defRPr sz="2400" kern="1200">
        <a:solidFill>
          <a:schemeClr val="tx1"/>
        </a:solidFill>
        <a:latin typeface="Arial" charset="0"/>
        <a:ea typeface="ＭＳ Ｐゴシック" pitchFamily="124" charset="-128"/>
        <a:cs typeface="+mn-cs"/>
      </a:defRPr>
    </a:lvl7pPr>
    <a:lvl8pPr marL="3200400" algn="l" defTabSz="914400" rtl="0" eaLnBrk="1" latinLnBrk="0" hangingPunct="1">
      <a:defRPr sz="2400" kern="1200">
        <a:solidFill>
          <a:schemeClr val="tx1"/>
        </a:solidFill>
        <a:latin typeface="Arial" charset="0"/>
        <a:ea typeface="ＭＳ Ｐゴシック" pitchFamily="124" charset="-128"/>
        <a:cs typeface="+mn-cs"/>
      </a:defRPr>
    </a:lvl8pPr>
    <a:lvl9pPr marL="3657600" algn="l" defTabSz="914400" rtl="0" eaLnBrk="1" latinLnBrk="0" hangingPunct="1">
      <a:defRPr sz="2400" kern="1200">
        <a:solidFill>
          <a:schemeClr val="tx1"/>
        </a:solidFill>
        <a:latin typeface="Arial" charset="0"/>
        <a:ea typeface="ＭＳ Ｐゴシック" pitchFamily="12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clrMru>
    <a:srgbClr val="455560"/>
    <a:srgbClr val="4D4D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61" autoAdjust="0"/>
    <p:restoredTop sz="73579" autoAdjust="0"/>
  </p:normalViewPr>
  <p:slideViewPr>
    <p:cSldViewPr showGuides="1">
      <p:cViewPr varScale="1">
        <p:scale>
          <a:sx n="89" d="100"/>
          <a:sy n="89" d="100"/>
        </p:scale>
        <p:origin x="-2080" y="-112"/>
      </p:cViewPr>
      <p:guideLst>
        <p:guide orient="horz" pos="197"/>
        <p:guide orient="horz" pos="572"/>
        <p:guide orient="horz" pos="1389"/>
        <p:guide orient="horz" pos="1525"/>
        <p:guide orient="horz" pos="799"/>
        <p:guide orient="horz" pos="4123"/>
        <p:guide pos="657"/>
        <p:guide pos="5239"/>
        <p:guide pos="195"/>
        <p:guide pos="29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3" d="100"/>
          <a:sy n="83" d="100"/>
        </p:scale>
        <p:origin x="-382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CA6619C-9F65-4277-9ACE-0D62D1860763}" type="datetimeFigureOut">
              <a:rPr lang="en-US"/>
              <a:pPr>
                <a:defRPr/>
              </a:pPr>
              <a:t>26/01/2015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73F3D7E-3153-4F38-891B-6AE8360C76DD}" type="slidenum">
              <a:rPr lang="en-GB"/>
              <a:pPr>
                <a:defRPr/>
              </a:pPr>
              <a:t>‹#›</a:t>
            </a:fld>
            <a:endParaRPr lang="en-GB"/>
          </a:p>
        </p:txBody>
      </p:sp>
    </p:spTree>
    <p:extLst>
      <p:ext uri="{BB962C8B-B14F-4D97-AF65-F5344CB8AC3E}">
        <p14:creationId xmlns:p14="http://schemas.microsoft.com/office/powerpoint/2010/main" val="2051245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556A7B1A-1364-4FF3-A30F-89F3569427D6}" type="slidenum">
              <a:rPr lang="en-US"/>
              <a:pPr>
                <a:defRPr/>
              </a:pPr>
              <a:t>‹#›</a:t>
            </a:fld>
            <a:endParaRPr lang="en-US"/>
          </a:p>
        </p:txBody>
      </p:sp>
    </p:spTree>
    <p:extLst>
      <p:ext uri="{BB962C8B-B14F-4D97-AF65-F5344CB8AC3E}">
        <p14:creationId xmlns:p14="http://schemas.microsoft.com/office/powerpoint/2010/main" val="4020494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05B077A1-F603-4932-BD61-DE20420BE13F}" type="slidenum">
              <a:rPr lang="en-US" smtClean="0"/>
              <a:pPr/>
              <a:t>1</a:t>
            </a:fld>
            <a:endParaRPr 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r>
              <a:rPr lang="en-GB" sz="1200" kern="1200" dirty="0" smtClean="0">
                <a:solidFill>
                  <a:schemeClr val="tx1"/>
                </a:solidFill>
                <a:effectLst/>
                <a:latin typeface="Arial" charset="0"/>
                <a:ea typeface="ＭＳ Ｐゴシック" pitchFamily="124" charset="-128"/>
                <a:cs typeface="+mn-cs"/>
              </a:rPr>
              <a:t>Hello Everyone.</a:t>
            </a:r>
          </a:p>
          <a:p>
            <a:r>
              <a:rPr lang="en-GB" sz="1200" kern="1200" dirty="0" smtClean="0">
                <a:solidFill>
                  <a:schemeClr val="tx1"/>
                </a:solidFill>
                <a:effectLst/>
                <a:latin typeface="Arial" charset="0"/>
                <a:ea typeface="ＭＳ Ｐゴシック" pitchFamily="124" charset="-128"/>
                <a:cs typeface="+mn-cs"/>
              </a:rPr>
              <a:t>Welcome to the First Steps </a:t>
            </a:r>
            <a:r>
              <a:rPr lang="en-GB" sz="1200" kern="1200" dirty="0" smtClean="0">
                <a:solidFill>
                  <a:schemeClr val="tx1"/>
                </a:solidFill>
                <a:effectLst/>
                <a:latin typeface="Arial" charset="0"/>
                <a:ea typeface="ＭＳ Ｐゴシック" pitchFamily="124" charset="-128"/>
                <a:cs typeface="+mn-cs"/>
              </a:rPr>
              <a:t>in </a:t>
            </a:r>
            <a:r>
              <a:rPr lang="en-GB" sz="1200" kern="1200" dirty="0" smtClean="0">
                <a:solidFill>
                  <a:schemeClr val="tx1"/>
                </a:solidFill>
                <a:effectLst/>
                <a:latin typeface="Arial" charset="0"/>
                <a:ea typeface="ＭＳ Ｐゴシック" pitchFamily="124" charset="-128"/>
                <a:cs typeface="+mn-cs"/>
              </a:rPr>
              <a:t>Learning and Teaching in Higher Education Open Online Course. We’re all looking forward to working with you.</a:t>
            </a:r>
          </a:p>
          <a:p>
            <a:r>
              <a:rPr lang="en-GB" sz="1200" kern="1200" dirty="0" smtClean="0">
                <a:solidFill>
                  <a:schemeClr val="tx1"/>
                </a:solidFill>
                <a:effectLst/>
                <a:latin typeface="Arial" charset="0"/>
                <a:ea typeface="ＭＳ Ｐゴシック" pitchFamily="124" charset="-128"/>
                <a:cs typeface="+mn-cs"/>
              </a:rPr>
              <a:t>In this brief presentation, I’d like to show you the sites that we’ve set up for this course and explain how and where we might interact with each other.</a:t>
            </a:r>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ＭＳ Ｐゴシック" pitchFamily="124" charset="-128"/>
                <a:cs typeface="+mn-cs"/>
              </a:rPr>
              <a:t>We’ve deliberately designed the course so that you can choose your own spaces and locations to work in. It doesn’t have to be one of the sites that we’ve set up – so if you do that you might like to tag your posts with the tag - #</a:t>
            </a:r>
            <a:r>
              <a:rPr lang="en-GB" sz="1200" kern="1200" dirty="0" smtClean="0">
                <a:solidFill>
                  <a:schemeClr val="tx1"/>
                </a:solidFill>
                <a:effectLst/>
                <a:latin typeface="Arial" charset="0"/>
                <a:ea typeface="ＭＳ Ｐゴシック" pitchFamily="124" charset="-128"/>
                <a:cs typeface="+mn-cs"/>
              </a:rPr>
              <a:t>fslt15, </a:t>
            </a:r>
            <a:r>
              <a:rPr lang="en-GB" sz="1200" kern="1200" dirty="0" smtClean="0">
                <a:solidFill>
                  <a:schemeClr val="tx1"/>
                </a:solidFill>
                <a:effectLst/>
                <a:latin typeface="Arial" charset="0"/>
                <a:ea typeface="ＭＳ Ｐゴシック" pitchFamily="124" charset="-128"/>
                <a:cs typeface="+mn-cs"/>
              </a:rPr>
              <a:t>so that we can find you, or provide us with a URL as a link to your site, and then we know where you are – that is if you want us to know where you are.</a:t>
            </a:r>
          </a:p>
          <a:p>
            <a:r>
              <a:rPr lang="en-GB" sz="1200" kern="1200" dirty="0" smtClean="0">
                <a:solidFill>
                  <a:schemeClr val="tx1"/>
                </a:solidFill>
                <a:effectLst/>
                <a:latin typeface="Arial" charset="0"/>
                <a:ea typeface="ＭＳ Ｐゴシック" pitchFamily="124" charset="-128"/>
                <a:cs typeface="+mn-cs"/>
              </a:rPr>
              <a:t> </a:t>
            </a:r>
          </a:p>
          <a:p>
            <a:r>
              <a:rPr lang="en-GB" sz="1200" kern="1200" dirty="0" smtClean="0">
                <a:solidFill>
                  <a:schemeClr val="tx1"/>
                </a:solidFill>
                <a:effectLst/>
                <a:latin typeface="Arial" charset="0"/>
                <a:ea typeface="ＭＳ Ｐゴシック" pitchFamily="124" charset="-128"/>
                <a:cs typeface="+mn-cs"/>
              </a:rPr>
              <a:t>In addition to your own spaces we have set up two areas for interaction.</a:t>
            </a:r>
            <a:endParaRPr lang="en-GB" sz="1200" kern="1200" dirty="0">
              <a:solidFill>
                <a:schemeClr val="tx1"/>
              </a:solidFill>
              <a:effectLst/>
              <a:latin typeface="Arial" charset="0"/>
              <a:ea typeface="ＭＳ Ｐゴシック" pitchFamily="124" charset="-128"/>
              <a:cs typeface="+mn-cs"/>
            </a:endParaRPr>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2</a:t>
            </a:fld>
            <a:endParaRPr lang="en-US"/>
          </a:p>
        </p:txBody>
      </p:sp>
    </p:spTree>
    <p:extLst>
      <p:ext uri="{BB962C8B-B14F-4D97-AF65-F5344CB8AC3E}">
        <p14:creationId xmlns:p14="http://schemas.microsoft.com/office/powerpoint/2010/main" val="896974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ＭＳ Ｐゴシック" pitchFamily="124" charset="-128"/>
                <a:cs typeface="+mn-cs"/>
              </a:rPr>
              <a:t>Adobe Connect is </a:t>
            </a:r>
            <a:r>
              <a:rPr lang="en-GB" sz="1200" kern="1200" dirty="0" smtClean="0">
                <a:solidFill>
                  <a:schemeClr val="tx1"/>
                </a:solidFill>
                <a:effectLst/>
                <a:latin typeface="Arial" charset="0"/>
                <a:ea typeface="ＭＳ Ｐゴシック" pitchFamily="124" charset="-128"/>
                <a:cs typeface="+mn-cs"/>
              </a:rPr>
              <a:t>the synchronous meeting site, where the live sessions will happen and where we’ll hear our guest </a:t>
            </a:r>
            <a:r>
              <a:rPr lang="en-GB" sz="1200" kern="1200" dirty="0" smtClean="0">
                <a:solidFill>
                  <a:schemeClr val="tx1"/>
                </a:solidFill>
                <a:effectLst/>
                <a:latin typeface="Arial" charset="0"/>
                <a:ea typeface="ＭＳ Ｐゴシック" pitchFamily="124" charset="-128"/>
                <a:cs typeface="+mn-cs"/>
              </a:rPr>
              <a:t>speakers. The site is open. You should enter as a “Guest” and type the name you want to be recognised as in the “Name” box.</a:t>
            </a:r>
            <a:r>
              <a:rPr lang="en-GB" sz="1200" kern="1200" baseline="0" dirty="0" smtClean="0">
                <a:solidFill>
                  <a:schemeClr val="tx1"/>
                </a:solidFill>
                <a:effectLst/>
                <a:latin typeface="Arial" charset="0"/>
                <a:ea typeface="ＭＳ Ｐゴシック" pitchFamily="124" charset="-128"/>
                <a:cs typeface="+mn-cs"/>
              </a:rPr>
              <a:t> Only presenters need to log in </a:t>
            </a:r>
            <a:endParaRPr lang="en-GB" sz="1200" kern="1200" dirty="0" smtClean="0">
              <a:solidFill>
                <a:schemeClr val="tx1"/>
              </a:solidFill>
              <a:effectLst/>
              <a:latin typeface="Arial" charset="0"/>
              <a:ea typeface="ＭＳ Ｐゴシック" pitchFamily="124"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ＭＳ Ｐゴシック" pitchFamily="124" charset="-128"/>
              <a:cs typeface="+mn-cs"/>
            </a:endParaRPr>
          </a:p>
          <a:p>
            <a:endParaRPr lang="en-US"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3</a:t>
            </a:fld>
            <a:endParaRPr lang="en-US"/>
          </a:p>
        </p:txBody>
      </p:sp>
    </p:spTree>
    <p:extLst>
      <p:ext uri="{BB962C8B-B14F-4D97-AF65-F5344CB8AC3E}">
        <p14:creationId xmlns:p14="http://schemas.microsoft.com/office/powerpoint/2010/main" val="1762295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ＭＳ Ｐゴシック" pitchFamily="124" charset="-128"/>
                <a:cs typeface="+mn-cs"/>
              </a:rPr>
              <a:t>The Moodle site</a:t>
            </a:r>
            <a:r>
              <a:rPr lang="en-GB" sz="1200" kern="1200" baseline="0" dirty="0" smtClean="0">
                <a:solidFill>
                  <a:schemeClr val="tx1"/>
                </a:solidFill>
                <a:effectLst/>
                <a:latin typeface="Arial" charset="0"/>
                <a:ea typeface="ＭＳ Ｐゴシック" pitchFamily="124" charset="-128"/>
                <a:cs typeface="+mn-cs"/>
              </a:rPr>
              <a:t> </a:t>
            </a:r>
            <a:r>
              <a:rPr lang="en-GB" sz="1200" kern="1200" dirty="0" smtClean="0">
                <a:solidFill>
                  <a:schemeClr val="tx1"/>
                </a:solidFill>
                <a:effectLst/>
                <a:latin typeface="Arial" charset="0"/>
                <a:ea typeface="ＭＳ Ｐゴシック" pitchFamily="124" charset="-128"/>
                <a:cs typeface="+mn-cs"/>
              </a:rPr>
              <a:t>is </a:t>
            </a:r>
            <a:r>
              <a:rPr lang="en-GB" sz="1200" kern="1200" dirty="0" smtClean="0">
                <a:solidFill>
                  <a:schemeClr val="tx1"/>
                </a:solidFill>
                <a:effectLst/>
                <a:latin typeface="Arial" charset="0"/>
                <a:ea typeface="ＭＳ Ｐゴシック" pitchFamily="124" charset="-128"/>
                <a:cs typeface="+mn-cs"/>
              </a:rPr>
              <a:t>where the discussion forums are and also where the main course content </a:t>
            </a:r>
            <a:r>
              <a:rPr lang="en-GB" sz="1200" kern="1200" dirty="0" smtClean="0">
                <a:solidFill>
                  <a:schemeClr val="tx1"/>
                </a:solidFill>
                <a:effectLst/>
                <a:latin typeface="Arial" charset="0"/>
                <a:ea typeface="ＭＳ Ｐゴシック" pitchFamily="124" charset="-128"/>
                <a:cs typeface="+mn-cs"/>
              </a:rPr>
              <a:t>is.</a:t>
            </a:r>
            <a:r>
              <a:rPr lang="en-GB" sz="1200" kern="1200" baseline="0" dirty="0" smtClean="0">
                <a:solidFill>
                  <a:schemeClr val="tx1"/>
                </a:solidFill>
                <a:effectLst/>
                <a:latin typeface="Arial" charset="0"/>
                <a:ea typeface="ＭＳ Ｐゴシック" pitchFamily="124" charset="-128"/>
                <a:cs typeface="+mn-cs"/>
              </a:rPr>
              <a:t> http://</a:t>
            </a:r>
            <a:r>
              <a:rPr lang="en-GB" sz="1200" kern="1200" baseline="0" dirty="0" err="1" smtClean="0">
                <a:solidFill>
                  <a:schemeClr val="tx1"/>
                </a:solidFill>
                <a:effectLst/>
                <a:latin typeface="Arial" charset="0"/>
                <a:ea typeface="ＭＳ Ｐゴシック" pitchFamily="124" charset="-128"/>
                <a:cs typeface="+mn-cs"/>
              </a:rPr>
              <a:t>www.moodle.openbrookes.net</a:t>
            </a:r>
            <a:r>
              <a:rPr lang="en-GB" sz="1200" kern="1200" baseline="0" dirty="0" smtClean="0">
                <a:solidFill>
                  <a:schemeClr val="tx1"/>
                </a:solidFill>
                <a:effectLst/>
                <a:latin typeface="Arial" charset="0"/>
                <a:ea typeface="ＭＳ Ｐゴシック" pitchFamily="124" charset="-128"/>
                <a:cs typeface="+mn-cs"/>
              </a:rPr>
              <a:t> </a:t>
            </a:r>
            <a:endParaRPr lang="en-GB" sz="1200" kern="1200" dirty="0" smtClean="0">
              <a:solidFill>
                <a:schemeClr val="tx1"/>
              </a:solidFill>
              <a:effectLst/>
              <a:latin typeface="Arial" charset="0"/>
              <a:ea typeface="ＭＳ Ｐゴシック" pitchFamily="124" charset="-128"/>
              <a:cs typeface="+mn-cs"/>
            </a:endParaRPr>
          </a:p>
          <a:p>
            <a:r>
              <a:rPr lang="en-GB" sz="1200" kern="1200" dirty="0" smtClean="0">
                <a:solidFill>
                  <a:schemeClr val="tx1"/>
                </a:solidFill>
                <a:effectLst/>
                <a:latin typeface="Arial" charset="0"/>
                <a:ea typeface="ＭＳ Ｐゴシック" pitchFamily="124" charset="-128"/>
                <a:cs typeface="+mn-cs"/>
              </a:rPr>
              <a:t>Moodle is the main teaching and learning space.</a:t>
            </a:r>
          </a:p>
          <a:p>
            <a:r>
              <a:rPr lang="en-GB" sz="1200" kern="1200" dirty="0" smtClean="0">
                <a:solidFill>
                  <a:schemeClr val="tx1"/>
                </a:solidFill>
                <a:effectLst/>
                <a:latin typeface="Arial" charset="0"/>
                <a:ea typeface="ＭＳ Ｐゴシック" pitchFamily="124" charset="-128"/>
                <a:cs typeface="+mn-cs"/>
              </a:rPr>
              <a:t> </a:t>
            </a:r>
          </a:p>
          <a:p>
            <a:r>
              <a:rPr lang="en-GB" sz="1200" kern="1200" dirty="0" smtClean="0">
                <a:solidFill>
                  <a:schemeClr val="tx1"/>
                </a:solidFill>
                <a:effectLst/>
                <a:latin typeface="Arial" charset="0"/>
                <a:ea typeface="ＭＳ Ｐゴシック" pitchFamily="124" charset="-128"/>
                <a:cs typeface="+mn-cs"/>
              </a:rPr>
              <a:t>So if you are going to join us on this course and in these areas, what might you need to do?</a:t>
            </a:r>
          </a:p>
          <a:p>
            <a:endParaRPr lang="en-US"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4</a:t>
            </a:fld>
            <a:endParaRPr lang="en-US"/>
          </a:p>
        </p:txBody>
      </p:sp>
    </p:spTree>
    <p:extLst>
      <p:ext uri="{BB962C8B-B14F-4D97-AF65-F5344CB8AC3E}">
        <p14:creationId xmlns:p14="http://schemas.microsoft.com/office/powerpoint/2010/main" val="645047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ＭＳ Ｐゴシック" pitchFamily="124" charset="-128"/>
                <a:cs typeface="+mn-cs"/>
              </a:rPr>
              <a:t>If you are going to join us in the Moodle forums on the Moodle site and access the content on the Moodle site, you need to follow the instructions for enrolling to the course on the Moodle page on the </a:t>
            </a:r>
            <a:r>
              <a:rPr lang="en-GB" sz="1200" kern="1200" dirty="0" err="1" smtClean="0">
                <a:solidFill>
                  <a:schemeClr val="tx1"/>
                </a:solidFill>
                <a:effectLst/>
                <a:latin typeface="Arial" charset="0"/>
                <a:ea typeface="ＭＳ Ｐゴシック" pitchFamily="124" charset="-128"/>
                <a:cs typeface="+mn-cs"/>
              </a:rPr>
              <a:t>Wordpress</a:t>
            </a:r>
            <a:r>
              <a:rPr lang="en-GB" sz="1200" kern="1200" dirty="0" smtClean="0">
                <a:solidFill>
                  <a:schemeClr val="tx1"/>
                </a:solidFill>
                <a:effectLst/>
                <a:latin typeface="Arial" charset="0"/>
                <a:ea typeface="ＭＳ Ｐゴシック" pitchFamily="124" charset="-128"/>
                <a:cs typeface="+mn-cs"/>
              </a:rPr>
              <a:t> site. You do need to enrol in the Moodle course if you want to post to the discussion forums. If you would prefer to use your blog rather that the discussions, you can paste a link to a post in your blog into the discussion forums</a:t>
            </a:r>
            <a:r>
              <a:rPr lang="en-GB" sz="1200" kern="1200" baseline="0" dirty="0" smtClean="0">
                <a:solidFill>
                  <a:schemeClr val="tx1"/>
                </a:solidFill>
                <a:effectLst/>
                <a:latin typeface="Arial" charset="0"/>
                <a:ea typeface="ＭＳ Ｐゴシック" pitchFamily="124" charset="-128"/>
                <a:cs typeface="+mn-cs"/>
              </a:rPr>
              <a:t> or tweet it with the #fslt14 so others can find it.</a:t>
            </a:r>
            <a:endParaRPr lang="en-US"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5</a:t>
            </a:fld>
            <a:endParaRPr lang="en-US"/>
          </a:p>
        </p:txBody>
      </p:sp>
    </p:spTree>
    <p:extLst>
      <p:ext uri="{BB962C8B-B14F-4D97-AF65-F5344CB8AC3E}">
        <p14:creationId xmlns:p14="http://schemas.microsoft.com/office/powerpoint/2010/main" val="170952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ＭＳ Ｐゴシック" pitchFamily="124" charset="-128"/>
                <a:cs typeface="+mn-cs"/>
              </a:rPr>
              <a:t>And once you get into Moodle you might want to Edit your Profile, so that you get your settings just how you want them to be. The two areas I think are important are – the ‘Email digest type’. I only get a digest once a day, but by using the drop down box you can choose the setting of your preference – and the other important one is ‘Forum tracking’ – I always choose ‘Yes –highlight new posts for me’, so that I can see when new posts come in. But if you play around with those drop down boxes, you’ll get your settings to be just how you want them.</a:t>
            </a:r>
          </a:p>
          <a:p>
            <a:r>
              <a:rPr lang="en-GB" sz="1200" kern="1200" dirty="0" smtClean="0">
                <a:solidFill>
                  <a:schemeClr val="tx1"/>
                </a:solidFill>
                <a:effectLst/>
                <a:latin typeface="Arial" charset="0"/>
                <a:ea typeface="ＭＳ Ｐゴシック" pitchFamily="124" charset="-128"/>
                <a:cs typeface="+mn-cs"/>
              </a:rPr>
              <a:t> </a:t>
            </a:r>
          </a:p>
          <a:p>
            <a:r>
              <a:rPr lang="en-GB" sz="1200" kern="1200" dirty="0" smtClean="0">
                <a:solidFill>
                  <a:schemeClr val="tx1"/>
                </a:solidFill>
                <a:effectLst/>
                <a:latin typeface="Arial" charset="0"/>
                <a:ea typeface="ＭＳ Ｐゴシック" pitchFamily="124" charset="-128"/>
                <a:cs typeface="+mn-cs"/>
              </a:rPr>
              <a:t>Finally – if you are going to join us in Moodle, you might like to start by posting a message in the ‘Arrivals Forum’, which is on the ‘Welcome to First Steps’ page – you can find this tab along the top of the Moodle page.</a:t>
            </a:r>
          </a:p>
          <a:p>
            <a:r>
              <a:rPr lang="en-GB" sz="1200" kern="1200" dirty="0" smtClean="0">
                <a:solidFill>
                  <a:schemeClr val="tx1"/>
                </a:solidFill>
                <a:effectLst/>
                <a:latin typeface="Arial" charset="0"/>
                <a:ea typeface="ＭＳ Ｐゴシック" pitchFamily="124" charset="-128"/>
                <a:cs typeface="+mn-cs"/>
              </a:rPr>
              <a:t> </a:t>
            </a:r>
          </a:p>
          <a:p>
            <a:r>
              <a:rPr lang="en-GB" sz="1200" kern="1200" dirty="0" smtClean="0">
                <a:solidFill>
                  <a:schemeClr val="tx1"/>
                </a:solidFill>
                <a:effectLst/>
                <a:latin typeface="Arial" charset="0"/>
                <a:ea typeface="ＭＳ Ｐゴシック" pitchFamily="124" charset="-128"/>
                <a:cs typeface="+mn-cs"/>
              </a:rPr>
              <a:t>We’re very much looking forward to working with you and I hope that you’ve found this brief presentation helpful.</a:t>
            </a:r>
          </a:p>
          <a:p>
            <a:endParaRPr lang="en-US"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6</a:t>
            </a:fld>
            <a:endParaRPr lang="en-US"/>
          </a:p>
        </p:txBody>
      </p:sp>
    </p:spTree>
    <p:extLst>
      <p:ext uri="{BB962C8B-B14F-4D97-AF65-F5344CB8AC3E}">
        <p14:creationId xmlns:p14="http://schemas.microsoft.com/office/powerpoint/2010/main" val="3645811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7</a:t>
            </a:fld>
            <a:endParaRPr lang="en-US"/>
          </a:p>
        </p:txBody>
      </p:sp>
    </p:spTree>
    <p:extLst>
      <p:ext uri="{BB962C8B-B14F-4D97-AF65-F5344CB8AC3E}">
        <p14:creationId xmlns:p14="http://schemas.microsoft.com/office/powerpoint/2010/main" val="645047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4" descr="OB PPT banner white 150"/>
          <p:cNvPicPr>
            <a:picLocks noChangeAspect="1" noChangeArrowheads="1"/>
          </p:cNvPicPr>
          <p:nvPr userDrawn="1"/>
        </p:nvPicPr>
        <p:blipFill>
          <a:blip r:embed="rId2" cstate="print"/>
          <a:srcRect/>
          <a:stretch>
            <a:fillRect/>
          </a:stretch>
        </p:blipFill>
        <p:spPr bwMode="auto">
          <a:xfrm>
            <a:off x="311150" y="304800"/>
            <a:ext cx="8528050" cy="1536700"/>
          </a:xfrm>
          <a:prstGeom prst="rect">
            <a:avLst/>
          </a:prstGeom>
          <a:noFill/>
          <a:ln w="9525">
            <a:noFill/>
            <a:miter lim="800000"/>
            <a:headEnd/>
            <a:tailEnd/>
          </a:ln>
        </p:spPr>
      </p:pic>
      <p:sp>
        <p:nvSpPr>
          <p:cNvPr id="3" name="Subtitle 2"/>
          <p:cNvSpPr>
            <a:spLocks noGrp="1"/>
          </p:cNvSpPr>
          <p:nvPr>
            <p:ph type="subTitle" idx="1"/>
          </p:nvPr>
        </p:nvSpPr>
        <p:spPr>
          <a:xfrm>
            <a:off x="1042987" y="2071678"/>
            <a:ext cx="7813675" cy="4473585"/>
          </a:xfrm>
        </p:spPr>
        <p:txBody>
          <a:bodyPr/>
          <a:lstStyle>
            <a:lvl1pPr marL="0" indent="0" algn="l">
              <a:buNone/>
              <a:defRPr b="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8" name="Title 1"/>
          <p:cNvSpPr>
            <a:spLocks noGrp="1"/>
          </p:cNvSpPr>
          <p:nvPr>
            <p:ph type="ctrTitle"/>
          </p:nvPr>
        </p:nvSpPr>
        <p:spPr>
          <a:xfrm>
            <a:off x="1038880" y="312738"/>
            <a:ext cx="7772400" cy="1526948"/>
          </a:xfrm>
        </p:spPr>
        <p:txBody>
          <a:bodyPr>
            <a:normAutofit/>
          </a:bodyPr>
          <a:lstStyle>
            <a:lvl1pPr>
              <a:defRPr sz="3200">
                <a:solidFill>
                  <a:schemeClr val="bg1"/>
                </a:solidFill>
                <a:latin typeface="+mj-lt"/>
              </a:defRPr>
            </a:lvl1pPr>
          </a:lstStyle>
          <a:p>
            <a:r>
              <a:rPr lang="en-US" dirty="0"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55560"/>
        </a:solidFill>
        <a:effectLst/>
      </p:bgPr>
    </p:bg>
    <p:spTree>
      <p:nvGrpSpPr>
        <p:cNvPr id="1" name=""/>
        <p:cNvGrpSpPr/>
        <p:nvPr/>
      </p:nvGrpSpPr>
      <p:grpSpPr>
        <a:xfrm>
          <a:off x="0" y="0"/>
          <a:ext cx="0" cy="0"/>
          <a:chOff x="0" y="0"/>
          <a:chExt cx="0" cy="0"/>
        </a:xfrm>
      </p:grpSpPr>
      <p:pic>
        <p:nvPicPr>
          <p:cNvPr id="3" name="Picture 10" descr="OB PPT banner 150"/>
          <p:cNvPicPr>
            <a:picLocks noChangeAspect="1" noChangeArrowheads="1"/>
          </p:cNvPicPr>
          <p:nvPr userDrawn="1"/>
        </p:nvPicPr>
        <p:blipFill>
          <a:blip r:embed="rId2" cstate="print"/>
          <a:srcRect/>
          <a:stretch>
            <a:fillRect/>
          </a:stretch>
        </p:blipFill>
        <p:spPr bwMode="auto">
          <a:xfrm>
            <a:off x="304800" y="303213"/>
            <a:ext cx="8534400" cy="1539875"/>
          </a:xfrm>
          <a:prstGeom prst="rect">
            <a:avLst/>
          </a:prstGeom>
          <a:noFill/>
          <a:ln w="9525">
            <a:noFill/>
            <a:miter lim="800000"/>
            <a:headEnd/>
            <a:tailEnd/>
          </a:ln>
        </p:spPr>
      </p:pic>
      <p:sp>
        <p:nvSpPr>
          <p:cNvPr id="8" name="Title 1"/>
          <p:cNvSpPr>
            <a:spLocks noGrp="1"/>
          </p:cNvSpPr>
          <p:nvPr>
            <p:ph type="ctrTitle"/>
          </p:nvPr>
        </p:nvSpPr>
        <p:spPr>
          <a:xfrm>
            <a:off x="1038880" y="312738"/>
            <a:ext cx="7772400" cy="1526948"/>
          </a:xfrm>
        </p:spPr>
        <p:txBody>
          <a:bodyPr>
            <a:normAutofit/>
          </a:bodyPr>
          <a:lstStyle>
            <a:lvl1pPr>
              <a:defRPr sz="3200">
                <a:solidFill>
                  <a:schemeClr val="bg1"/>
                </a:solidFill>
                <a:latin typeface="+mj-lt"/>
              </a:defRPr>
            </a:lvl1pPr>
          </a:lstStyle>
          <a:p>
            <a:r>
              <a:rPr lang="en-US" dirty="0" smtClean="0"/>
              <a:t>Click to edit Master title style</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751113" y="2071678"/>
            <a:ext cx="8105549" cy="4054485"/>
          </a:xfrm>
        </p:spPr>
        <p:txBody>
          <a:bodyPr/>
          <a:lstStyle>
            <a:lvl1pPr marL="180975" indent="-180975">
              <a:spcBef>
                <a:spcPts val="1500"/>
              </a:spcBef>
              <a:defRPr b="0"/>
            </a:lvl1pPr>
            <a:lvl2pPr marL="449263" indent="-177800">
              <a:spcBef>
                <a:spcPts val="300"/>
              </a:spcBef>
              <a:defRPr sz="1600"/>
            </a:lvl2pPr>
            <a:lvl3pPr marL="715963" indent="-182563">
              <a:spcBef>
                <a:spcPts val="300"/>
              </a:spcBef>
              <a:defRPr sz="1600"/>
            </a:lvl3pPr>
            <a:lvl4pPr marL="982663" indent="-177800">
              <a:spcBef>
                <a:spcPts val="300"/>
              </a:spcBef>
              <a:defRPr sz="1600"/>
            </a:lvl4pPr>
            <a:lvl5pPr marL="1258888" indent="-180975">
              <a:spcBef>
                <a:spcPts val="300"/>
              </a:spcBef>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1042987" y="1959429"/>
            <a:ext cx="3622675" cy="4166734"/>
          </a:xfrm>
        </p:spPr>
        <p:txBody>
          <a:bodyPr>
            <a:normAutofit/>
          </a:bodyPr>
          <a:lstStyle>
            <a:lvl1pPr marL="0" indent="0">
              <a:buNone/>
              <a:defRPr sz="1600" b="1"/>
            </a:lvl1pPr>
            <a:lvl2pPr marL="271463" indent="-271463">
              <a:defRPr sz="1600"/>
            </a:lvl2pPr>
            <a:lvl3pPr marL="533400" indent="-261938">
              <a:defRPr sz="1600"/>
            </a:lvl3pPr>
            <a:lvl4pPr marL="804863" indent="-271463">
              <a:defRPr sz="1600"/>
            </a:lvl4pPr>
            <a:lvl5pPr marL="1077913" indent="-273050">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753656" y="1959429"/>
            <a:ext cx="3622675" cy="4166734"/>
          </a:xfrm>
        </p:spPr>
        <p:txBody>
          <a:bodyPr>
            <a:normAutofit/>
          </a:bodyPr>
          <a:lstStyle>
            <a:lvl1pPr marL="0" indent="0">
              <a:buNone/>
              <a:defRPr sz="1600" b="1"/>
            </a:lvl1pPr>
            <a:lvl2pPr marL="271463" indent="-271463">
              <a:defRPr sz="1600"/>
            </a:lvl2pPr>
            <a:lvl3pPr marL="533400" indent="-261938">
              <a:defRPr sz="1600"/>
            </a:lvl3pPr>
            <a:lvl4pPr marL="804863" indent="-271463">
              <a:defRPr sz="1600"/>
            </a:lvl4pPr>
            <a:lvl5pPr marL="1077913" indent="-273050">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30" descr="OB PPT logo white 150"/>
          <p:cNvPicPr>
            <a:picLocks noChangeAspect="1" noChangeArrowheads="1"/>
          </p:cNvPicPr>
          <p:nvPr userDrawn="1"/>
        </p:nvPicPr>
        <p:blipFill>
          <a:blip r:embed="rId8" cstate="print"/>
          <a:srcRect/>
          <a:stretch>
            <a:fillRect/>
          </a:stretch>
        </p:blipFill>
        <p:spPr bwMode="auto">
          <a:xfrm>
            <a:off x="304800" y="304800"/>
            <a:ext cx="8528050" cy="1536700"/>
          </a:xfrm>
          <a:prstGeom prst="rect">
            <a:avLst/>
          </a:prstGeom>
          <a:noFill/>
          <a:ln w="9525">
            <a:noFill/>
            <a:miter lim="800000"/>
            <a:headEnd/>
            <a:tailEnd/>
          </a:ln>
        </p:spPr>
      </p:pic>
      <p:sp>
        <p:nvSpPr>
          <p:cNvPr id="2" name="Title Placeholder 1"/>
          <p:cNvSpPr>
            <a:spLocks noGrp="1"/>
          </p:cNvSpPr>
          <p:nvPr>
            <p:ph type="title"/>
          </p:nvPr>
        </p:nvSpPr>
        <p:spPr>
          <a:xfrm>
            <a:off x="1028700" y="338138"/>
            <a:ext cx="7827963" cy="947737"/>
          </a:xfrm>
          <a:prstGeom prst="rect">
            <a:avLst/>
          </a:prstGeom>
        </p:spPr>
        <p:txBody>
          <a:bodyPr vert="horz" lIns="0" tIns="45720" rIns="91440" bIns="45720" rtlCol="0" anchor="ctr">
            <a:normAutofit/>
          </a:bodyPr>
          <a:lstStyle/>
          <a:p>
            <a:r>
              <a:rPr lang="en-US" dirty="0" smtClean="0"/>
              <a:t>Click to edit Master title style</a:t>
            </a:r>
            <a:endParaRPr lang="en-GB" dirty="0"/>
          </a:p>
        </p:txBody>
      </p:sp>
      <p:sp>
        <p:nvSpPr>
          <p:cNvPr id="1028" name="Text Placeholder 2"/>
          <p:cNvSpPr>
            <a:spLocks noGrp="1"/>
          </p:cNvSpPr>
          <p:nvPr>
            <p:ph type="body" idx="1"/>
          </p:nvPr>
        </p:nvSpPr>
        <p:spPr bwMode="auto">
          <a:xfrm>
            <a:off x="857250" y="2071688"/>
            <a:ext cx="7829550" cy="40544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48" r:id="rId3"/>
    <p:sldLayoutId id="2147483749" r:id="rId4"/>
    <p:sldLayoutId id="2147483750" r:id="rId5"/>
    <p:sldLayoutId id="2147483751" r:id="rId6"/>
  </p:sldLayoutIdLst>
  <p:txStyles>
    <p:titleStyle>
      <a:lvl1pPr algn="l" rtl="0" fontAlgn="base">
        <a:spcBef>
          <a:spcPct val="0"/>
        </a:spcBef>
        <a:spcAft>
          <a:spcPct val="0"/>
        </a:spcAft>
        <a:defRPr sz="2800" b="1" kern="1200" cap="all">
          <a:solidFill>
            <a:schemeClr val="tx1"/>
          </a:solidFill>
          <a:latin typeface="Arial" pitchFamily="34" charset="0"/>
          <a:ea typeface="+mj-ea"/>
          <a:cs typeface="Arial" pitchFamily="34" charset="0"/>
        </a:defRPr>
      </a:lvl1pPr>
      <a:lvl2pPr algn="l" rtl="0" fontAlgn="base">
        <a:spcBef>
          <a:spcPct val="0"/>
        </a:spcBef>
        <a:spcAft>
          <a:spcPct val="0"/>
        </a:spcAft>
        <a:defRPr sz="2000" b="1">
          <a:solidFill>
            <a:schemeClr val="tx1"/>
          </a:solidFill>
          <a:latin typeface="Arial" charset="0"/>
          <a:ea typeface="ＭＳ Ｐゴシック" pitchFamily="124" charset="-128"/>
        </a:defRPr>
      </a:lvl2pPr>
      <a:lvl3pPr algn="l" rtl="0" fontAlgn="base">
        <a:spcBef>
          <a:spcPct val="0"/>
        </a:spcBef>
        <a:spcAft>
          <a:spcPct val="0"/>
        </a:spcAft>
        <a:defRPr sz="2000" b="1">
          <a:solidFill>
            <a:schemeClr val="tx1"/>
          </a:solidFill>
          <a:latin typeface="Arial" charset="0"/>
          <a:ea typeface="ＭＳ Ｐゴシック" pitchFamily="124" charset="-128"/>
        </a:defRPr>
      </a:lvl3pPr>
      <a:lvl4pPr algn="l" rtl="0" fontAlgn="base">
        <a:spcBef>
          <a:spcPct val="0"/>
        </a:spcBef>
        <a:spcAft>
          <a:spcPct val="0"/>
        </a:spcAft>
        <a:defRPr sz="2000" b="1">
          <a:solidFill>
            <a:schemeClr val="tx1"/>
          </a:solidFill>
          <a:latin typeface="Arial" charset="0"/>
          <a:ea typeface="ＭＳ Ｐゴシック" pitchFamily="124" charset="-128"/>
        </a:defRPr>
      </a:lvl4pPr>
      <a:lvl5pPr algn="l" rtl="0" fontAlgn="base">
        <a:spcBef>
          <a:spcPct val="0"/>
        </a:spcBef>
        <a:spcAft>
          <a:spcPct val="0"/>
        </a:spcAft>
        <a:defRPr sz="2000" b="1">
          <a:solidFill>
            <a:schemeClr val="tx1"/>
          </a:solidFill>
          <a:latin typeface="Arial" charset="0"/>
          <a:ea typeface="ＭＳ Ｐゴシック" pitchFamily="124" charset="-128"/>
        </a:defRPr>
      </a:lvl5pPr>
      <a:lvl6pPr marL="457200" algn="l" rtl="0" fontAlgn="base">
        <a:spcBef>
          <a:spcPct val="0"/>
        </a:spcBef>
        <a:spcAft>
          <a:spcPct val="0"/>
        </a:spcAft>
        <a:defRPr sz="2000" b="1">
          <a:solidFill>
            <a:schemeClr val="tx1"/>
          </a:solidFill>
          <a:latin typeface="Arial" charset="0"/>
          <a:ea typeface="ＭＳ Ｐゴシック" pitchFamily="124" charset="-128"/>
        </a:defRPr>
      </a:lvl6pPr>
      <a:lvl7pPr marL="914400" algn="l" rtl="0" fontAlgn="base">
        <a:spcBef>
          <a:spcPct val="0"/>
        </a:spcBef>
        <a:spcAft>
          <a:spcPct val="0"/>
        </a:spcAft>
        <a:defRPr sz="2000" b="1">
          <a:solidFill>
            <a:schemeClr val="tx1"/>
          </a:solidFill>
          <a:latin typeface="Arial" charset="0"/>
          <a:ea typeface="ＭＳ Ｐゴシック" pitchFamily="124" charset="-128"/>
        </a:defRPr>
      </a:lvl7pPr>
      <a:lvl8pPr marL="1371600" algn="l" rtl="0" fontAlgn="base">
        <a:spcBef>
          <a:spcPct val="0"/>
        </a:spcBef>
        <a:spcAft>
          <a:spcPct val="0"/>
        </a:spcAft>
        <a:defRPr sz="2000" b="1">
          <a:solidFill>
            <a:schemeClr val="tx1"/>
          </a:solidFill>
          <a:latin typeface="Arial" charset="0"/>
          <a:ea typeface="ＭＳ Ｐゴシック" pitchFamily="124" charset="-128"/>
        </a:defRPr>
      </a:lvl8pPr>
      <a:lvl9pPr marL="1828800" algn="l" rtl="0" fontAlgn="base">
        <a:spcBef>
          <a:spcPct val="0"/>
        </a:spcBef>
        <a:spcAft>
          <a:spcPct val="0"/>
        </a:spcAft>
        <a:defRPr sz="2000" b="1">
          <a:solidFill>
            <a:schemeClr val="tx1"/>
          </a:solidFill>
          <a:latin typeface="Arial" charset="0"/>
          <a:ea typeface="ＭＳ Ｐゴシック" pitchFamily="124" charset="-128"/>
        </a:defRPr>
      </a:lvl9pPr>
    </p:titleStyle>
    <p:bodyStyle>
      <a:lvl1pPr marL="180975" indent="-180975"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1pPr>
      <a:lvl2pPr marL="630238" indent="-173038"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2pPr>
      <a:lvl3pPr marL="1077913" indent="-163513"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3pPr>
      <a:lvl4pPr marL="1527175" indent="-155575"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4pPr>
      <a:lvl5pPr marL="1974850" indent="-146050"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www.moodle.openbrookes.net/mod/equella/view.php?id=650" TargetMode="External"/><Relationship Id="rId4" Type="http://schemas.openxmlformats.org/officeDocument/2006/relationships/hyperlink" Target="http://vle.openbrookes.net/" TargetMode="External"/><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55560"/>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38225" y="312738"/>
            <a:ext cx="7772400" cy="1527175"/>
          </a:xfrm>
        </p:spPr>
        <p:txBody>
          <a:bodyPr/>
          <a:lstStyle/>
          <a:p>
            <a:pPr fontAlgn="auto">
              <a:spcAft>
                <a:spcPts val="0"/>
              </a:spcAft>
              <a:defRPr/>
            </a:pPr>
            <a:r>
              <a:rPr lang="en-US" dirty="0" smtClean="0"/>
              <a:t>First Steps </a:t>
            </a:r>
            <a:r>
              <a:rPr lang="en-US" dirty="0" smtClean="0"/>
              <a:t>in </a:t>
            </a:r>
            <a:r>
              <a:rPr lang="en-US" dirty="0" smtClean="0"/>
              <a:t>Learning and Teaching in Higher Education</a:t>
            </a:r>
          </a:p>
        </p:txBody>
      </p:sp>
      <p:sp>
        <p:nvSpPr>
          <p:cNvPr id="2" name="TextBox 1"/>
          <p:cNvSpPr txBox="1"/>
          <p:nvPr/>
        </p:nvSpPr>
        <p:spPr>
          <a:xfrm>
            <a:off x="683568" y="2564904"/>
            <a:ext cx="7632848" cy="2431435"/>
          </a:xfrm>
          <a:prstGeom prst="rect">
            <a:avLst/>
          </a:prstGeom>
          <a:noFill/>
        </p:spPr>
        <p:txBody>
          <a:bodyPr wrap="square" rtlCol="0">
            <a:spAutoFit/>
          </a:bodyPr>
          <a:lstStyle/>
          <a:p>
            <a:pPr algn="ctr"/>
            <a:r>
              <a:rPr lang="en-US" sz="7200" dirty="0" smtClean="0"/>
              <a:t>#</a:t>
            </a:r>
            <a:r>
              <a:rPr lang="en-US" sz="7200" dirty="0" smtClean="0"/>
              <a:t>fslt15</a:t>
            </a:r>
            <a:endParaRPr lang="en-US" sz="7200" dirty="0" smtClean="0"/>
          </a:p>
          <a:p>
            <a:pPr algn="ctr"/>
            <a:endParaRPr lang="en-US" sz="4400" dirty="0" smtClean="0"/>
          </a:p>
          <a:p>
            <a:r>
              <a:rPr lang="en-US" sz="3600" dirty="0"/>
              <a:t>http:/</a:t>
            </a:r>
            <a:r>
              <a:rPr lang="en-US" sz="3600" dirty="0" smtClean="0"/>
              <a:t>/</a:t>
            </a:r>
            <a:r>
              <a:rPr lang="en-US" sz="3600" dirty="0" err="1" smtClean="0"/>
              <a:t>www.moodle</a:t>
            </a:r>
            <a:r>
              <a:rPr lang="en-US" sz="3600" dirty="0" err="1" smtClean="0"/>
              <a:t>.openbrookes.net</a:t>
            </a:r>
            <a:r>
              <a:rPr lang="en-US" sz="3600" dirty="0" smtClean="0"/>
              <a:t>/</a:t>
            </a: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8138"/>
            <a:ext cx="8245103" cy="947737"/>
          </a:xfrm>
        </p:spPr>
        <p:txBody>
          <a:bodyPr/>
          <a:lstStyle/>
          <a:p>
            <a:r>
              <a:rPr lang="en-US" dirty="0" smtClean="0"/>
              <a:t>Learning Spaces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0461327"/>
              </p:ext>
            </p:extLst>
          </p:nvPr>
        </p:nvGraphicFramePr>
        <p:xfrm>
          <a:off x="395536" y="1412776"/>
          <a:ext cx="8136904" cy="4886399"/>
        </p:xfrm>
        <a:graphic>
          <a:graphicData uri="http://schemas.openxmlformats.org/drawingml/2006/table">
            <a:tbl>
              <a:tblPr firstRow="1" bandRow="1">
                <a:tableStyleId>{7DF18680-E054-41AD-8BC1-D1AEF772440D}</a:tableStyleId>
              </a:tblPr>
              <a:tblGrid>
                <a:gridCol w="3384376"/>
                <a:gridCol w="4752528"/>
              </a:tblGrid>
              <a:tr h="2591136">
                <a:tc>
                  <a:txBody>
                    <a:bodyPr/>
                    <a:lstStyle/>
                    <a:p>
                      <a:pPr algn="ctr"/>
                      <a:r>
                        <a:rPr lang="en-US" sz="3600" dirty="0" smtClean="0"/>
                        <a:t>Your Own Spaces</a:t>
                      </a:r>
                    </a:p>
                    <a:p>
                      <a:pPr algn="ctr"/>
                      <a:endParaRPr lang="en-US" sz="2800" dirty="0" smtClean="0"/>
                    </a:p>
                    <a:p>
                      <a:pPr algn="ctr"/>
                      <a:r>
                        <a:rPr lang="en-US" sz="2800" dirty="0" smtClean="0"/>
                        <a:t>Tag with #</a:t>
                      </a:r>
                      <a:r>
                        <a:rPr lang="en-US" sz="2800" dirty="0" smtClean="0"/>
                        <a:t>fslt15</a:t>
                      </a:r>
                      <a:endParaRPr lang="en-US" sz="2800" dirty="0"/>
                    </a:p>
                  </a:txBody>
                  <a:tcPr/>
                </a:tc>
                <a:tc>
                  <a:txBody>
                    <a:bodyPr/>
                    <a:lstStyle/>
                    <a:p>
                      <a:pPr algn="ctr"/>
                      <a:r>
                        <a:rPr lang="en-US" sz="3600" dirty="0" smtClean="0"/>
                        <a:t>Adobe</a:t>
                      </a:r>
                      <a:br>
                        <a:rPr lang="en-US" sz="3600" dirty="0" smtClean="0"/>
                      </a:br>
                      <a:r>
                        <a:rPr lang="en-US" sz="3600" dirty="0" smtClean="0"/>
                        <a:t>Connect</a:t>
                      </a:r>
                    </a:p>
                    <a:p>
                      <a:pPr algn="ctr"/>
                      <a:r>
                        <a:rPr lang="en-US" sz="2400" b="0" dirty="0" smtClean="0"/>
                        <a:t>[</a:t>
                      </a:r>
                      <a:r>
                        <a:rPr lang="en-US" sz="2400" b="0" dirty="0" smtClean="0">
                          <a:hlinkClick r:id="rId3" tooltip="Adobe Connect"/>
                        </a:rPr>
                        <a:t>Link</a:t>
                      </a:r>
                      <a:r>
                        <a:rPr lang="en-US" sz="2400" b="0" dirty="0" smtClean="0"/>
                        <a:t>]</a:t>
                      </a:r>
                    </a:p>
                    <a:p>
                      <a:pPr algn="ctr"/>
                      <a:r>
                        <a:rPr lang="en-US" sz="2000" dirty="0" smtClean="0">
                          <a:hlinkClick r:id="rId3" tooltip="Adobe connect"/>
                        </a:rPr>
                        <a:t>http://</a:t>
                      </a:r>
                      <a:r>
                        <a:rPr lang="en-US" sz="2000" dirty="0" err="1" smtClean="0">
                          <a:hlinkClick r:id="rId3" tooltip="Adobe connect"/>
                        </a:rPr>
                        <a:t>www.moodle.openbrookes.net</a:t>
                      </a:r>
                      <a:r>
                        <a:rPr lang="en-US" sz="2000" dirty="0" smtClean="0">
                          <a:hlinkClick r:id="rId3" tooltip="Adobe connect"/>
                        </a:rPr>
                        <a:t>/mod/</a:t>
                      </a:r>
                      <a:r>
                        <a:rPr lang="en-US" sz="2000" dirty="0" err="1" smtClean="0">
                          <a:hlinkClick r:id="rId3" tooltip="Adobe connect"/>
                        </a:rPr>
                        <a:t>equella</a:t>
                      </a:r>
                      <a:r>
                        <a:rPr lang="en-US" sz="2000" dirty="0" smtClean="0">
                          <a:hlinkClick r:id="rId3" tooltip="Adobe connect"/>
                        </a:rPr>
                        <a:t>/</a:t>
                      </a:r>
                      <a:r>
                        <a:rPr lang="en-US" sz="2000" dirty="0" err="1" smtClean="0">
                          <a:hlinkClick r:id="rId3" tooltip="Adobe connect"/>
                        </a:rPr>
                        <a:t>view.php?id</a:t>
                      </a:r>
                      <a:r>
                        <a:rPr lang="en-US" sz="2000" dirty="0" smtClean="0">
                          <a:hlinkClick r:id="rId3" tooltip="Adobe connect"/>
                        </a:rPr>
                        <a:t>=650</a:t>
                      </a:r>
                      <a:endParaRPr lang="en-US" sz="2000" dirty="0" smtClean="0"/>
                    </a:p>
                    <a:p>
                      <a:pPr algn="ctr"/>
                      <a:endParaRPr lang="en-US" sz="2800" dirty="0"/>
                    </a:p>
                  </a:txBody>
                  <a:tcPr/>
                </a:tc>
              </a:tr>
              <a:tr h="2295263">
                <a:tc gridSpan="2">
                  <a:txBody>
                    <a:bodyPr/>
                    <a:lstStyle/>
                    <a:p>
                      <a:pPr algn="ctr"/>
                      <a:r>
                        <a:rPr lang="en-US" sz="3600" dirty="0" smtClean="0">
                          <a:solidFill>
                            <a:schemeClr val="tx2"/>
                          </a:solidFill>
                        </a:rPr>
                        <a:t>Moodle</a:t>
                      </a:r>
                    </a:p>
                    <a:p>
                      <a:pPr algn="ctr"/>
                      <a:r>
                        <a:rPr lang="en-US" sz="2400" dirty="0" smtClean="0">
                          <a:solidFill>
                            <a:srgbClr val="000000"/>
                          </a:solidFill>
                          <a:hlinkClick r:id="rId4"/>
                        </a:rPr>
                        <a:t>http:/</a:t>
                      </a:r>
                      <a:r>
                        <a:rPr lang="en-US" sz="2400" dirty="0" smtClean="0">
                          <a:solidFill>
                            <a:srgbClr val="000000"/>
                          </a:solidFill>
                          <a:hlinkClick r:id="rId4"/>
                        </a:rPr>
                        <a:t>/www.moodle.openbrookes.net</a:t>
                      </a:r>
                      <a:r>
                        <a:rPr lang="en-US" sz="2400" dirty="0" smtClean="0">
                          <a:solidFill>
                            <a:srgbClr val="000000"/>
                          </a:solidFill>
                          <a:hlinkClick r:id="rId4"/>
                        </a:rPr>
                        <a:t>/</a:t>
                      </a:r>
                      <a:r>
                        <a:rPr lang="en-US" sz="2400" dirty="0" smtClean="0">
                          <a:solidFill>
                            <a:srgbClr val="000000"/>
                          </a:solidFill>
                        </a:rPr>
                        <a:t> </a:t>
                      </a:r>
                      <a:endParaRPr lang="en-US" sz="2400" dirty="0">
                        <a:solidFill>
                          <a:srgbClr val="000000"/>
                        </a:solidFill>
                      </a:endParaRPr>
                    </a:p>
                  </a:txBody>
                  <a:tcPr/>
                </a:tc>
                <a:tc hMerge="1">
                  <a:txBody>
                    <a:bodyPr/>
                    <a:lstStyle/>
                    <a:p>
                      <a:pPr algn="ctr"/>
                      <a:endParaRPr lang="en-US" sz="2400" dirty="0">
                        <a:solidFill>
                          <a:srgbClr val="000000"/>
                        </a:solidFill>
                      </a:endParaRPr>
                    </a:p>
                  </a:txBody>
                  <a:tcPr/>
                </a:tc>
              </a:tr>
            </a:tbl>
          </a:graphicData>
        </a:graphic>
      </p:graphicFrame>
    </p:spTree>
    <p:extLst>
      <p:ext uri="{BB962C8B-B14F-4D97-AF65-F5344CB8AC3E}">
        <p14:creationId xmlns:p14="http://schemas.microsoft.com/office/powerpoint/2010/main" val="7156866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827963" cy="947737"/>
          </a:xfrm>
        </p:spPr>
        <p:txBody>
          <a:bodyPr/>
          <a:lstStyle/>
          <a:p>
            <a:r>
              <a:rPr lang="en-US" dirty="0" smtClean="0"/>
              <a:t>Adobe Connect</a:t>
            </a:r>
            <a:endParaRPr lang="en-US" dirty="0"/>
          </a:p>
        </p:txBody>
      </p:sp>
      <p:pic>
        <p:nvPicPr>
          <p:cNvPr id="5" name="Picture 4" descr="connectClip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1628800"/>
            <a:ext cx="8052196" cy="3390398"/>
          </a:xfrm>
          <a:prstGeom prst="rect">
            <a:avLst/>
          </a:prstGeom>
        </p:spPr>
      </p:pic>
    </p:spTree>
    <p:extLst>
      <p:ext uri="{BB962C8B-B14F-4D97-AF65-F5344CB8AC3E}">
        <p14:creationId xmlns:p14="http://schemas.microsoft.com/office/powerpoint/2010/main" val="5373658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Moodle</a:t>
            </a:r>
            <a:endParaRPr lang="en-US" dirty="0"/>
          </a:p>
        </p:txBody>
      </p:sp>
      <p:pic>
        <p:nvPicPr>
          <p:cNvPr id="4" name="Picture 3" descr="NavClip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484784"/>
            <a:ext cx="8701053" cy="4383809"/>
          </a:xfrm>
          <a:prstGeom prst="rect">
            <a:avLst/>
          </a:prstGeom>
        </p:spPr>
      </p:pic>
    </p:spTree>
    <p:extLst>
      <p:ext uri="{BB962C8B-B14F-4D97-AF65-F5344CB8AC3E}">
        <p14:creationId xmlns:p14="http://schemas.microsoft.com/office/powerpoint/2010/main" val="11156883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 on Moodle</a:t>
            </a:r>
            <a:endParaRPr lang="en-US" dirty="0"/>
          </a:p>
        </p:txBody>
      </p:sp>
      <p:pic>
        <p:nvPicPr>
          <p:cNvPr id="4" name="Content Placeholder 3" descr="Moodle new account.tiff"/>
          <p:cNvPicPr>
            <a:picLocks noGrp="1" noChangeAspect="1"/>
          </p:cNvPicPr>
          <p:nvPr>
            <p:ph idx="1"/>
          </p:nvPr>
        </p:nvPicPr>
        <p:blipFill>
          <a:blip r:embed="rId3">
            <a:extLst>
              <a:ext uri="{28A0092B-C50C-407E-A947-70E740481C1C}">
                <a14:useLocalDpi xmlns:a14="http://schemas.microsoft.com/office/drawing/2010/main" val="0"/>
              </a:ext>
            </a:extLst>
          </a:blip>
          <a:srcRect l="-72718" r="-72718"/>
          <a:stretch>
            <a:fillRect/>
          </a:stretch>
        </p:blipFill>
        <p:spPr>
          <a:xfrm>
            <a:off x="-1220204" y="1340768"/>
            <a:ext cx="10076867" cy="5040560"/>
          </a:xfrm>
        </p:spPr>
      </p:pic>
    </p:spTree>
    <p:extLst>
      <p:ext uri="{BB962C8B-B14F-4D97-AF65-F5344CB8AC3E}">
        <p14:creationId xmlns:p14="http://schemas.microsoft.com/office/powerpoint/2010/main" val="17308240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Moodle Profile Settings</a:t>
            </a:r>
            <a:endParaRPr lang="en-US" dirty="0"/>
          </a:p>
        </p:txBody>
      </p:sp>
      <p:pic>
        <p:nvPicPr>
          <p:cNvPr id="4" name="Content Placeholder 3" descr="moodle settings.tiff"/>
          <p:cNvPicPr>
            <a:picLocks noGrp="1" noChangeAspect="1"/>
          </p:cNvPicPr>
          <p:nvPr>
            <p:ph idx="1"/>
          </p:nvPr>
        </p:nvPicPr>
        <p:blipFill>
          <a:blip r:embed="rId3">
            <a:extLst>
              <a:ext uri="{28A0092B-C50C-407E-A947-70E740481C1C}">
                <a14:useLocalDpi xmlns:a14="http://schemas.microsoft.com/office/drawing/2010/main" val="0"/>
              </a:ext>
            </a:extLst>
          </a:blip>
          <a:srcRect l="-10096" r="-10096"/>
          <a:stretch>
            <a:fillRect/>
          </a:stretch>
        </p:blipFill>
        <p:spPr>
          <a:xfrm>
            <a:off x="-566135" y="1412776"/>
            <a:ext cx="9422797" cy="4713387"/>
          </a:xfrm>
        </p:spPr>
      </p:pic>
    </p:spTree>
    <p:extLst>
      <p:ext uri="{BB962C8B-B14F-4D97-AF65-F5344CB8AC3E}">
        <p14:creationId xmlns:p14="http://schemas.microsoft.com/office/powerpoint/2010/main" val="13163433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Moodle</a:t>
            </a:r>
            <a:endParaRPr lang="en-US" dirty="0"/>
          </a:p>
        </p:txBody>
      </p:sp>
      <p:pic>
        <p:nvPicPr>
          <p:cNvPr id="4" name="Picture 3" descr="NavClip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484784"/>
            <a:ext cx="8701053" cy="4383809"/>
          </a:xfrm>
          <a:prstGeom prst="rect">
            <a:avLst/>
          </a:prstGeom>
        </p:spPr>
      </p:pic>
    </p:spTree>
    <p:extLst>
      <p:ext uri="{BB962C8B-B14F-4D97-AF65-F5344CB8AC3E}">
        <p14:creationId xmlns:p14="http://schemas.microsoft.com/office/powerpoint/2010/main" val="38675237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ustom Design">
  <a:themeElements>
    <a:clrScheme name="Custom 18">
      <a:dk1>
        <a:srgbClr val="A2AD00"/>
      </a:dk1>
      <a:lt1>
        <a:srgbClr val="FFFFFF"/>
      </a:lt1>
      <a:dk2>
        <a:srgbClr val="000000"/>
      </a:dk2>
      <a:lt2>
        <a:srgbClr val="36424A"/>
      </a:lt2>
      <a:accent1>
        <a:srgbClr val="A2AD00"/>
      </a:accent1>
      <a:accent2>
        <a:srgbClr val="970074"/>
      </a:accent2>
      <a:accent3>
        <a:srgbClr val="C90044"/>
      </a:accent3>
      <a:accent4>
        <a:srgbClr val="EDB700"/>
      </a:accent4>
      <a:accent5>
        <a:srgbClr val="00338E"/>
      </a:accent5>
      <a:accent6>
        <a:srgbClr val="00693E"/>
      </a:accent6>
      <a:hlink>
        <a:srgbClr val="A2AD00"/>
      </a:hlink>
      <a:folHlink>
        <a:srgbClr val="36424A"/>
      </a:folHlink>
    </a:clrScheme>
    <a:fontScheme name="Custom 6">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7807</TotalTime>
  <Words>523</Words>
  <Application>Microsoft Macintosh PowerPoint</Application>
  <PresentationFormat>On-screen Show (4:3)</PresentationFormat>
  <Paragraphs>42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Custom Design</vt:lpstr>
      <vt:lpstr>First Steps in Learning and Teaching in Higher Education</vt:lpstr>
      <vt:lpstr>Learning Spaces</vt:lpstr>
      <vt:lpstr>Adobe Connect</vt:lpstr>
      <vt:lpstr>Moodle</vt:lpstr>
      <vt:lpstr>Enrol on Moodle</vt:lpstr>
      <vt:lpstr>Moodle Profile Settings</vt:lpstr>
      <vt:lpstr>Moodle</vt:lpstr>
    </vt:vector>
  </TitlesOfParts>
  <Company>RADFORD WALLIS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OBU Template</dc:title>
  <dc:creator>Lana</dc:creator>
  <dc:description>Eyeful Presentations</dc:description>
  <cp:lastModifiedBy>George Roberts</cp:lastModifiedBy>
  <cp:revision>102</cp:revision>
  <cp:lastPrinted>2013-04-04T08:47:05Z</cp:lastPrinted>
  <dcterms:created xsi:type="dcterms:W3CDTF">2011-07-14T13:56:01Z</dcterms:created>
  <dcterms:modified xsi:type="dcterms:W3CDTF">2015-01-26T15:39:11Z</dcterms:modified>
</cp:coreProperties>
</file>