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23"/>
  </p:notesMasterIdLst>
  <p:handoutMasterIdLst>
    <p:handoutMasterId r:id="rId24"/>
  </p:handoutMasterIdLst>
  <p:sldIdLst>
    <p:sldId id="256" r:id="rId2"/>
    <p:sldId id="257" r:id="rId3"/>
    <p:sldId id="264" r:id="rId4"/>
    <p:sldId id="276" r:id="rId5"/>
    <p:sldId id="267" r:id="rId6"/>
    <p:sldId id="299" r:id="rId7"/>
    <p:sldId id="278" r:id="rId8"/>
    <p:sldId id="298" r:id="rId9"/>
    <p:sldId id="272" r:id="rId10"/>
    <p:sldId id="297" r:id="rId11"/>
    <p:sldId id="291" r:id="rId12"/>
    <p:sldId id="293" r:id="rId13"/>
    <p:sldId id="294" r:id="rId14"/>
    <p:sldId id="292" r:id="rId15"/>
    <p:sldId id="274" r:id="rId16"/>
    <p:sldId id="285" r:id="rId17"/>
    <p:sldId id="287" r:id="rId18"/>
    <p:sldId id="284" r:id="rId19"/>
    <p:sldId id="286" r:id="rId20"/>
    <p:sldId id="289" r:id="rId21"/>
    <p:sldId id="290"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4D4D4F"/>
    <a:srgbClr val="8D9F00"/>
    <a:srgbClr val="D00072"/>
    <a:srgbClr val="008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1" autoAdjust="0"/>
    <p:restoredTop sz="82788" autoAdjust="0"/>
  </p:normalViewPr>
  <p:slideViewPr>
    <p:cSldViewPr showGuides="1">
      <p:cViewPr varScale="1">
        <p:scale>
          <a:sx n="90" d="100"/>
          <a:sy n="90" d="100"/>
        </p:scale>
        <p:origin x="-666" y="-114"/>
      </p:cViewPr>
      <p:guideLst>
        <p:guide orient="horz" pos="197"/>
        <p:guide orient="horz" pos="572"/>
        <p:guide orient="horz" pos="1389"/>
        <p:guide orient="horz" pos="1525"/>
        <p:guide orient="horz" pos="799"/>
        <p:guide orient="horz" pos="4123"/>
        <p:guide pos="657"/>
        <p:guide pos="5239"/>
        <p:guide pos="195"/>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A6619C-9F65-4277-9ACE-0D62D1860763}" type="datetimeFigureOut">
              <a:rPr lang="en-US"/>
              <a:pPr>
                <a:defRPr/>
              </a:pPr>
              <a:t>5/22/2013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73F3D7E-3153-4F38-891B-6AE8360C76DD}" type="slidenum">
              <a:rPr lang="en-GB"/>
              <a:pPr>
                <a:defRPr/>
              </a:pPr>
              <a:t>‹#›</a:t>
            </a:fld>
            <a:endParaRPr lang="en-GB" dirty="0"/>
          </a:p>
        </p:txBody>
      </p:sp>
    </p:spTree>
    <p:extLst>
      <p:ext uri="{BB962C8B-B14F-4D97-AF65-F5344CB8AC3E}">
        <p14:creationId xmlns:p14="http://schemas.microsoft.com/office/powerpoint/2010/main" val="205124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56A7B1A-1364-4FF3-A30F-89F3569427D6}" type="slidenum">
              <a:rPr lang="en-US"/>
              <a:pPr>
                <a:defRPr/>
              </a:pPr>
              <a:t>‹#›</a:t>
            </a:fld>
            <a:endParaRPr lang="en-US" dirty="0"/>
          </a:p>
        </p:txBody>
      </p:sp>
    </p:spTree>
    <p:extLst>
      <p:ext uri="{BB962C8B-B14F-4D97-AF65-F5344CB8AC3E}">
        <p14:creationId xmlns:p14="http://schemas.microsoft.com/office/powerpoint/2010/main" val="402049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5B077A1-F603-4932-BD61-DE20420BE13F}" type="slidenum">
              <a:rPr lang="en-US" smtClean="0"/>
              <a:pPr/>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 development</a:t>
            </a:r>
            <a:r>
              <a:rPr lang="en-GB" baseline="0" dirty="0" smtClean="0"/>
              <a:t> wheel explains in the broad context how…..</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10</a:t>
            </a:fld>
            <a:endParaRPr lang="en-US" dirty="0"/>
          </a:p>
        </p:txBody>
      </p:sp>
    </p:spTree>
    <p:extLst>
      <p:ext uri="{BB962C8B-B14F-4D97-AF65-F5344CB8AC3E}">
        <p14:creationId xmlns:p14="http://schemas.microsoft.com/office/powerpoint/2010/main" val="414610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do</a:t>
            </a:r>
            <a:r>
              <a:rPr lang="en-GB" baseline="0" dirty="0" smtClean="0"/>
              <a:t> lecturers get involved in the partnership?</a:t>
            </a:r>
            <a:br>
              <a:rPr lang="en-GB" baseline="0" dirty="0" smtClean="0"/>
            </a:br>
            <a:r>
              <a:rPr lang="en-GB" baseline="0" dirty="0" smtClean="0"/>
              <a:t>Well, say there was a lecturer, he’s working in his office, he’s got lots going on, a big pile of old coursework outside his door.. </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11</a:t>
            </a:fld>
            <a:endParaRPr lang="en-US" dirty="0"/>
          </a:p>
        </p:txBody>
      </p:sp>
    </p:spTree>
    <p:extLst>
      <p:ext uri="{BB962C8B-B14F-4D97-AF65-F5344CB8AC3E}">
        <p14:creationId xmlns:p14="http://schemas.microsoft.com/office/powerpoint/2010/main" val="414610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doesn’t know how to get it organised, got a frown on his face…</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12</a:t>
            </a:fld>
            <a:endParaRPr lang="en-US" dirty="0"/>
          </a:p>
        </p:txBody>
      </p:sp>
    </p:spTree>
    <p:extLst>
      <p:ext uri="{BB962C8B-B14F-4D97-AF65-F5344CB8AC3E}">
        <p14:creationId xmlns:p14="http://schemas.microsoft.com/office/powerpoint/2010/main" val="414610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…until he gets an idea…</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13</a:t>
            </a:fld>
            <a:endParaRPr lang="en-US" dirty="0"/>
          </a:p>
        </p:txBody>
      </p:sp>
    </p:spTree>
    <p:extLst>
      <p:ext uri="{BB962C8B-B14F-4D97-AF65-F5344CB8AC3E}">
        <p14:creationId xmlns:p14="http://schemas.microsoft.com/office/powerpoint/2010/main" val="414610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 can raise a</a:t>
            </a:r>
            <a:r>
              <a:rPr lang="en-GB" baseline="0" dirty="0" smtClean="0"/>
              <a:t> commission, via e-mail, which then becomes a commission spec,…</a:t>
            </a:r>
          </a:p>
          <a:p>
            <a:endParaRPr lang="en-GB" baseline="0" dirty="0" smtClean="0"/>
          </a:p>
          <a:p>
            <a:r>
              <a:rPr lang="en-GB" baseline="0" dirty="0" smtClean="0"/>
              <a:t>The e-pioneers see the spec and volunteer to take it on. Still in the 3-way apprentice partnership, the e-pioneer forms a partnership with the lecturer as part of the working activity.</a:t>
            </a:r>
          </a:p>
          <a:p>
            <a:endParaRPr lang="en-GB" dirty="0" smtClean="0"/>
          </a:p>
          <a:p>
            <a:r>
              <a:rPr lang="en-GB" dirty="0" smtClean="0"/>
              <a:t>There is now </a:t>
            </a:r>
            <a:r>
              <a:rPr lang="en-GB" i="1" dirty="0" smtClean="0"/>
              <a:t>another</a:t>
            </a:r>
            <a:r>
              <a:rPr lang="en-GB" dirty="0" smtClean="0"/>
              <a:t>, </a:t>
            </a:r>
            <a:r>
              <a:rPr lang="en-GB" i="0" dirty="0" smtClean="0"/>
              <a:t>distinct type of partnership created;</a:t>
            </a:r>
            <a:r>
              <a:rPr lang="en-GB" i="0" baseline="0" dirty="0" smtClean="0"/>
              <a:t> in addition to the partnership defined in the three-way contract, between e-pioneer, partnership lead and development lead; a two-way partnership between an e-pioneer and a member of academic staff is created.</a:t>
            </a:r>
            <a:br>
              <a:rPr lang="en-GB" i="0" baseline="0" dirty="0" smtClean="0"/>
            </a:br>
            <a:r>
              <a:rPr lang="en-GB" i="0" baseline="0" dirty="0" smtClean="0"/>
              <a:t>The </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14</a:t>
            </a:fld>
            <a:endParaRPr lang="en-US" dirty="0"/>
          </a:p>
        </p:txBody>
      </p:sp>
    </p:spTree>
    <p:extLst>
      <p:ext uri="{BB962C8B-B14F-4D97-AF65-F5344CB8AC3E}">
        <p14:creationId xmlns:p14="http://schemas.microsoft.com/office/powerpoint/2010/main" val="414610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17</a:t>
            </a:fld>
            <a:endParaRPr lang="en-US" dirty="0"/>
          </a:p>
        </p:txBody>
      </p:sp>
    </p:spTree>
    <p:extLst>
      <p:ext uri="{BB962C8B-B14F-4D97-AF65-F5344CB8AC3E}">
        <p14:creationId xmlns:p14="http://schemas.microsoft.com/office/powerpoint/2010/main" val="23793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2A7EFDCF-2D6F-4D04-A17A-D9125C8CD19B}" type="slidenum">
              <a:rPr lang="en-US" smtClean="0"/>
              <a:pPr/>
              <a:t>2</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smtClean="0"/>
              <a:t>Institutional student e-pioneer partnerships is the name of the project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InStePP</a:t>
            </a:r>
            <a:r>
              <a:rPr lang="en-GB" dirty="0" smtClean="0"/>
              <a:t> project creates several distinct</a:t>
            </a:r>
            <a:r>
              <a:rPr lang="en-GB" baseline="0" dirty="0" smtClean="0"/>
              <a:t> types of engagement opportunities between students and members of staff university-wide</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3</a:t>
            </a:fld>
            <a:endParaRPr lang="en-US" dirty="0"/>
          </a:p>
        </p:txBody>
      </p:sp>
    </p:spTree>
    <p:extLst>
      <p:ext uri="{BB962C8B-B14F-4D97-AF65-F5344CB8AC3E}">
        <p14:creationId xmlns:p14="http://schemas.microsoft.com/office/powerpoint/2010/main" val="368792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goals of designing and enhancing…</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4</a:t>
            </a:fld>
            <a:endParaRPr lang="en-US" dirty="0"/>
          </a:p>
        </p:txBody>
      </p:sp>
    </p:spTree>
    <p:extLst>
      <p:ext uri="{BB962C8B-B14F-4D97-AF65-F5344CB8AC3E}">
        <p14:creationId xmlns:p14="http://schemas.microsoft.com/office/powerpoint/2010/main" val="175539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PARTNERSHIPS as method of developing digital literacy in the academic curriculum, which as we know is a desired graduate attribute.</a:t>
            </a:r>
          </a:p>
          <a:p>
            <a:endParaRPr lang="en-GB" dirty="0" smtClean="0"/>
          </a:p>
          <a:p>
            <a:r>
              <a:rPr lang="en-GB" dirty="0" smtClean="0"/>
              <a:t> Different digital literacies CONTEXTUALISED for different disciplines.</a:t>
            </a:r>
          </a:p>
          <a:p>
            <a:endParaRPr lang="en-GB" dirty="0" smtClean="0"/>
          </a:p>
          <a:p>
            <a:r>
              <a:rPr lang="en-GB" dirty="0" smtClean="0"/>
              <a:t>STUDENT  ROLES AND ACTIVITIES to support STAFF DIGITAL LITERACIES.</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5</a:t>
            </a:fld>
            <a:endParaRPr lang="en-US" dirty="0"/>
          </a:p>
        </p:txBody>
      </p:sp>
    </p:spTree>
    <p:extLst>
      <p:ext uri="{BB962C8B-B14F-4D97-AF65-F5344CB8AC3E}">
        <p14:creationId xmlns:p14="http://schemas.microsoft.com/office/powerpoint/2010/main" val="307859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ＭＳ Ｐゴシック" pitchFamily="124" charset="-128"/>
                <a:cs typeface="+mn-cs"/>
              </a:rPr>
              <a:t>Looking at how student ‘</a:t>
            </a:r>
            <a:r>
              <a:rPr lang="en-GB" sz="1200" b="0" i="0" u="none" strike="noStrike" kern="1200" baseline="0" dirty="0" err="1" smtClean="0">
                <a:solidFill>
                  <a:schemeClr val="tx1"/>
                </a:solidFill>
                <a:latin typeface="Arial" charset="0"/>
                <a:ea typeface="ＭＳ Ｐゴシック" pitchFamily="124" charset="-128"/>
                <a:cs typeface="+mn-cs"/>
              </a:rPr>
              <a:t>ePioneers</a:t>
            </a:r>
            <a:r>
              <a:rPr lang="en-GB" sz="1200" b="0" i="0" u="none" strike="noStrike" kern="1200" baseline="0" dirty="0" smtClean="0">
                <a:solidFill>
                  <a:schemeClr val="tx1"/>
                </a:solidFill>
                <a:latin typeface="Arial" charset="0"/>
                <a:ea typeface="ＭＳ Ｐゴシック" pitchFamily="124" charset="-128"/>
                <a:cs typeface="+mn-cs"/>
              </a:rPr>
              <a:t>’ can work as agents of change in active, mutually beneficial partnerships with staff to: </a:t>
            </a:r>
          </a:p>
          <a:p>
            <a:r>
              <a:rPr lang="en-GB" sz="1200" b="0" i="0" u="none" strike="noStrike" kern="1200" baseline="0" dirty="0" smtClean="0">
                <a:solidFill>
                  <a:schemeClr val="tx1"/>
                </a:solidFill>
                <a:latin typeface="Arial" charset="0"/>
                <a:ea typeface="ＭＳ Ｐゴシック" pitchFamily="124" charset="-128"/>
                <a:cs typeface="+mn-cs"/>
              </a:rPr>
              <a:t>• develop the digital literacies of staff and students across the University, within faculties and across programmes and courses </a:t>
            </a:r>
          </a:p>
          <a:p>
            <a:r>
              <a:rPr lang="en-GB" sz="1200" b="0" i="0" u="none" strike="noStrike" kern="1200" baseline="0" dirty="0" smtClean="0">
                <a:solidFill>
                  <a:schemeClr val="tx1"/>
                </a:solidFill>
                <a:latin typeface="Arial" charset="0"/>
                <a:ea typeface="ＭＳ Ｐゴシック" pitchFamily="124" charset="-128"/>
                <a:cs typeface="+mn-cs"/>
              </a:rPr>
              <a:t>• embed digital literacy as a graduate attribute within programmes </a:t>
            </a:r>
          </a:p>
          <a:p>
            <a:r>
              <a:rPr lang="en-GB" sz="1200" b="0" i="0" u="none" strike="noStrike" kern="1200" baseline="0" dirty="0" smtClean="0">
                <a:solidFill>
                  <a:schemeClr val="tx1"/>
                </a:solidFill>
                <a:latin typeface="Arial" charset="0"/>
                <a:ea typeface="ＭＳ Ｐゴシック" pitchFamily="124" charset="-128"/>
                <a:cs typeface="+mn-cs"/>
              </a:rPr>
              <a:t>• develop and enhance their personal and leadership attributes for employability. </a:t>
            </a:r>
          </a:p>
          <a:p>
            <a:endParaRPr lang="en-GB" sz="1200" b="0" i="0" u="none" strike="noStrike" kern="1200" baseline="0" dirty="0" smtClean="0">
              <a:solidFill>
                <a:schemeClr val="tx1"/>
              </a:solidFill>
              <a:latin typeface="Arial" charset="0"/>
              <a:ea typeface="ＭＳ Ｐゴシック" pitchFamily="124" charset="-128"/>
              <a:cs typeface="+mn-cs"/>
            </a:endParaRPr>
          </a:p>
          <a:p>
            <a:r>
              <a:rPr lang="en-GB" sz="1200" b="0" i="0" u="none" strike="noStrike" kern="1200" baseline="0" dirty="0" smtClean="0">
                <a:solidFill>
                  <a:schemeClr val="tx1"/>
                </a:solidFill>
                <a:latin typeface="Arial" charset="0"/>
                <a:ea typeface="ＭＳ Ｐゴシック" pitchFamily="124" charset="-128"/>
                <a:cs typeface="+mn-cs"/>
              </a:rPr>
              <a:t>Recognition pathways will include a) an ILM-endorsed programme of support, an </a:t>
            </a:r>
            <a:r>
              <a:rPr lang="en-GB" sz="1200" b="0" i="0" u="none" strike="noStrike" kern="1200" baseline="0" dirty="0" err="1" smtClean="0">
                <a:solidFill>
                  <a:schemeClr val="tx1"/>
                </a:solidFill>
                <a:latin typeface="Arial" charset="0"/>
                <a:ea typeface="ＭＳ Ｐゴシック" pitchFamily="124" charset="-128"/>
                <a:cs typeface="+mn-cs"/>
              </a:rPr>
              <a:t>ePioneer</a:t>
            </a:r>
            <a:r>
              <a:rPr lang="en-GB" sz="1200" b="0" i="0" u="none" strike="noStrike" kern="1200" baseline="0" dirty="0" smtClean="0">
                <a:solidFill>
                  <a:schemeClr val="tx1"/>
                </a:solidFill>
                <a:latin typeface="Arial" charset="0"/>
                <a:ea typeface="ＭＳ Ｐゴシック" pitchFamily="124" charset="-128"/>
                <a:cs typeface="+mn-cs"/>
              </a:rPr>
              <a:t> </a:t>
            </a:r>
            <a:r>
              <a:rPr lang="en-GB" sz="1200" b="0" i="0" u="none" strike="noStrike" kern="1200" baseline="0" dirty="0" err="1" smtClean="0">
                <a:solidFill>
                  <a:schemeClr val="tx1"/>
                </a:solidFill>
                <a:latin typeface="Arial" charset="0"/>
                <a:ea typeface="ＭＳ Ｐゴシック" pitchFamily="124" charset="-128"/>
                <a:cs typeface="+mn-cs"/>
              </a:rPr>
              <a:t>eportfolio</a:t>
            </a:r>
            <a:r>
              <a:rPr lang="en-GB" sz="1200" b="0" i="0" u="none" strike="noStrike" kern="1200" baseline="0" dirty="0" smtClean="0">
                <a:solidFill>
                  <a:schemeClr val="tx1"/>
                </a:solidFill>
                <a:latin typeface="Arial" charset="0"/>
                <a:ea typeface="ＭＳ Ｐゴシック" pitchFamily="124" charset="-128"/>
                <a:cs typeface="+mn-cs"/>
              </a:rPr>
              <a:t>, adapted from the CMALT portfolio framework, that aligns with ILM course requirements and a work and community learning related Independent Study Module.</a:t>
            </a:r>
            <a:br>
              <a:rPr lang="en-GB" sz="1200" b="0" i="0" u="none" strike="noStrike" kern="1200" baseline="0" dirty="0" smtClean="0">
                <a:solidFill>
                  <a:schemeClr val="tx1"/>
                </a:solidFill>
                <a:latin typeface="Arial" charset="0"/>
                <a:ea typeface="ＭＳ Ｐゴシック" pitchFamily="124" charset="-128"/>
                <a:cs typeface="+mn-cs"/>
              </a:rPr>
            </a:br>
            <a:endParaRPr lang="en-GB" sz="1200" b="0" i="0" u="none" strike="noStrike" kern="1200" baseline="0" dirty="0" smtClean="0">
              <a:solidFill>
                <a:schemeClr val="tx1"/>
              </a:solidFill>
              <a:latin typeface="Arial" charset="0"/>
              <a:ea typeface="ＭＳ Ｐゴシック" pitchFamily="124" charset="-128"/>
              <a:cs typeface="+mn-cs"/>
            </a:endParaRPr>
          </a:p>
          <a:p>
            <a:r>
              <a:rPr lang="en-GB" sz="1200" b="0" i="0" u="none" strike="noStrike" kern="1200" baseline="0" dirty="0" smtClean="0">
                <a:solidFill>
                  <a:schemeClr val="tx1"/>
                </a:solidFill>
                <a:latin typeface="Arial" charset="0"/>
                <a:ea typeface="ＭＳ Ｐゴシック" pitchFamily="124" charset="-128"/>
                <a:cs typeface="+mn-cs"/>
              </a:rPr>
              <a:t>I think that atop the professional recognition the academic recognition is perhaps more valuable to students; that e-pioneers can use their work in the project as an Independent Study Module, shows that their engagement is creditable and of importance.</a:t>
            </a:r>
          </a:p>
          <a:p>
            <a:endParaRPr lang="en-GB" sz="1200" b="0" i="0" u="none" strike="noStrike" kern="1200" baseline="0" dirty="0" smtClean="0">
              <a:solidFill>
                <a:schemeClr val="tx1"/>
              </a:solidFill>
              <a:latin typeface="Arial" charset="0"/>
              <a:ea typeface="ＭＳ Ｐゴシック" pitchFamily="12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So the first part of the project</a:t>
            </a:r>
            <a:r>
              <a:rPr lang="en-GB" baseline="0" dirty="0" smtClean="0"/>
              <a:t> is recruiting students to engage with the institution as e-pioneers…</a:t>
            </a:r>
            <a:endParaRPr lang="en-GB" dirty="0" smtClean="0"/>
          </a:p>
          <a:p>
            <a:endParaRPr lang="en-GB" i="0" baseline="0" dirty="0" smtClean="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6</a:t>
            </a:fld>
            <a:endParaRPr lang="en-US" dirty="0"/>
          </a:p>
        </p:txBody>
      </p:sp>
    </p:spTree>
    <p:extLst>
      <p:ext uri="{BB962C8B-B14F-4D97-AF65-F5344CB8AC3E}">
        <p14:creationId xmlns:p14="http://schemas.microsoft.com/office/powerpoint/2010/main" val="244175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marketing of the project has mostly been by email, with a brief description of the benefits to students being sent out to all the students.</a:t>
            </a:r>
          </a:p>
          <a:p>
            <a:r>
              <a:rPr lang="en-GB" baseline="0" dirty="0" smtClean="0"/>
              <a:t/>
            </a:r>
            <a:br>
              <a:rPr lang="en-GB" baseline="0" dirty="0" smtClean="0"/>
            </a:br>
            <a:r>
              <a:rPr lang="en-GB" baseline="0" dirty="0" smtClean="0"/>
              <a:t>When students volunteer to become e-pioneers, much like I did, they are briefed with their responsibilities, and asked to sign the three-way contract, which summarises the initial partnership.</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7</a:t>
            </a:fld>
            <a:endParaRPr lang="en-US" dirty="0"/>
          </a:p>
        </p:txBody>
      </p:sp>
    </p:spTree>
    <p:extLst>
      <p:ext uri="{BB962C8B-B14F-4D97-AF65-F5344CB8AC3E}">
        <p14:creationId xmlns:p14="http://schemas.microsoft.com/office/powerpoint/2010/main" val="244175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In the project, </a:t>
            </a:r>
            <a:r>
              <a:rPr lang="en-GB" dirty="0" err="1" smtClean="0"/>
              <a:t>InStePP</a:t>
            </a:r>
            <a:r>
              <a:rPr lang="en-GB" baseline="0" dirty="0" smtClean="0"/>
              <a:t> staff will provide opportunities for student e-pioneers to engage with members of academic staff across each faculty. This is done by enabling digital literacy-related </a:t>
            </a:r>
            <a:r>
              <a:rPr lang="en-GB" i="1" baseline="0" dirty="0" smtClean="0"/>
              <a:t>commissions</a:t>
            </a:r>
            <a:r>
              <a:rPr lang="en-GB" i="0" baseline="0" dirty="0" smtClean="0"/>
              <a:t>  to be raised by staff, where e-pioneers can work with that member of staff to solve the commission.</a:t>
            </a:r>
          </a:p>
          <a:p>
            <a:r>
              <a:rPr lang="en-GB" i="0" baseline="0" dirty="0" smtClean="0"/>
              <a:t>There are five e-pioneer roles and all commissions should take the form of one of these roles. Each role is based on a digital literacy-context.</a:t>
            </a:r>
            <a:br>
              <a:rPr lang="en-GB" i="0" baseline="0" dirty="0" smtClean="0"/>
            </a:br>
            <a:endParaRPr lang="en-GB" i="0" baseline="0" dirty="0" smtClean="0"/>
          </a:p>
          <a:p>
            <a:endParaRPr lang="en-GB" i="0" baseline="0" dirty="0" smtClean="0"/>
          </a:p>
          <a:p>
            <a:r>
              <a:rPr lang="en-GB" i="0" baseline="0" dirty="0" smtClean="0"/>
              <a:t>Something…</a:t>
            </a:r>
          </a:p>
          <a:p>
            <a:endParaRPr lang="en-GB" i="0" baseline="0" dirty="0" smtClean="0"/>
          </a:p>
          <a:p>
            <a:r>
              <a:rPr lang="en-GB" dirty="0" smtClean="0"/>
              <a:t>Move on to the 3wc…</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8</a:t>
            </a:fld>
            <a:endParaRPr lang="en-US" dirty="0"/>
          </a:p>
        </p:txBody>
      </p:sp>
    </p:spTree>
    <p:extLst>
      <p:ext uri="{BB962C8B-B14F-4D97-AF65-F5344CB8AC3E}">
        <p14:creationId xmlns:p14="http://schemas.microsoft.com/office/powerpoint/2010/main" val="244175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E-pioneers act as consultants in digital technology use for teaching staff at Brookes and agree the </a:t>
            </a:r>
            <a:r>
              <a:rPr lang="en-GB" sz="1200" b="1" dirty="0" smtClean="0"/>
              <a:t>3-way Contract </a:t>
            </a:r>
            <a:r>
              <a:rPr lang="en-GB" sz="1200" dirty="0" smtClean="0"/>
              <a:t>at initial interview. The contract describes the key relationships in the partnerships – </a:t>
            </a:r>
            <a:r>
              <a:rPr lang="en-GB" sz="1200" b="1" dirty="0" smtClean="0"/>
              <a:t>e-pioneer</a:t>
            </a:r>
            <a:r>
              <a:rPr lang="en-GB" sz="1200" dirty="0" smtClean="0"/>
              <a:t>, </a:t>
            </a:r>
            <a:r>
              <a:rPr lang="en-GB" sz="1200" b="1" dirty="0" smtClean="0"/>
              <a:t>Partnership Lead </a:t>
            </a:r>
            <a:r>
              <a:rPr lang="en-GB" sz="1200" dirty="0" smtClean="0"/>
              <a:t>and </a:t>
            </a:r>
            <a:r>
              <a:rPr lang="en-GB" sz="1200" b="1" dirty="0" smtClean="0"/>
              <a:t>Development Lead</a:t>
            </a:r>
            <a:r>
              <a:rPr lang="en-GB" sz="1200" b="0" dirty="0" smtClean="0"/>
              <a:t>.</a:t>
            </a:r>
          </a:p>
          <a:p>
            <a:pPr marL="0" indent="0">
              <a:buNone/>
            </a:pPr>
            <a:r>
              <a:rPr lang="en-GB" sz="1200" dirty="0" smtClean="0"/>
              <a:t>The Contract reflects that of the National Apprenticeship Scheme. Line management of an apprentice is discrete from formal learning provision and assessment, so an apprentice becomes the focus of two discrete role-holders: the </a:t>
            </a:r>
            <a:r>
              <a:rPr lang="en-GB" sz="1200" b="1" dirty="0" smtClean="0"/>
              <a:t>Learning Provider </a:t>
            </a:r>
            <a:r>
              <a:rPr lang="en-GB" sz="1200" dirty="0" smtClean="0"/>
              <a:t>(college), and the </a:t>
            </a:r>
            <a:r>
              <a:rPr lang="en-GB" sz="1200" b="1" dirty="0" smtClean="0"/>
              <a:t>Employer </a:t>
            </a:r>
            <a:r>
              <a:rPr lang="en-GB" sz="1200" dirty="0" smtClean="0"/>
              <a:t>(organisation).</a:t>
            </a:r>
          </a:p>
          <a:p>
            <a:pPr marL="0" indent="0">
              <a:buNone/>
            </a:pPr>
            <a:r>
              <a:rPr lang="en-GB" sz="1200" dirty="0" smtClean="0"/>
              <a:t>In the resulting 3–way relationship, each party is a partner, as the outputs of </a:t>
            </a:r>
            <a:r>
              <a:rPr lang="en-GB" sz="1200" b="1" dirty="0" smtClean="0"/>
              <a:t>the Apprentice </a:t>
            </a:r>
            <a:r>
              <a:rPr lang="en-GB" sz="1200" dirty="0" smtClean="0"/>
              <a:t>are considered of equal value to the inputs of the Learning Provider and the Employer. Each party adds value in the mentoring, managing and enablement process that results in the recognition of the Apprentice as a developed and skilled worker in the chosen occupational area. </a:t>
            </a:r>
          </a:p>
          <a:p>
            <a:pPr marL="0" indent="0">
              <a:buNone/>
            </a:pPr>
            <a:r>
              <a:rPr lang="en-GB" sz="1200" dirty="0" smtClean="0"/>
              <a:t>In the 3-way Contract, </a:t>
            </a:r>
            <a:r>
              <a:rPr lang="en-GB" sz="1200" b="1" dirty="0" smtClean="0"/>
              <a:t>e-Pioneer </a:t>
            </a:r>
            <a:r>
              <a:rPr lang="en-GB" sz="1200" dirty="0" smtClean="0"/>
              <a:t>substitutes Apprentice, with the e-Pioneer becoming the focus for development in both workplace-based skills, and relationship-building skills.</a:t>
            </a:r>
          </a:p>
          <a:p>
            <a:pPr marL="0" indent="0">
              <a:buNone/>
            </a:pPr>
            <a:r>
              <a:rPr lang="en-GB" sz="1200" b="1" dirty="0" smtClean="0"/>
              <a:t>Partnership Lead Role (PLSE’s and </a:t>
            </a:r>
            <a:r>
              <a:rPr lang="en-GB" sz="1200" b="1" dirty="0" err="1" smtClean="0"/>
              <a:t>DMeLD’s</a:t>
            </a:r>
            <a:r>
              <a:rPr lang="en-GB" sz="1200" b="1" dirty="0" smtClean="0"/>
              <a:t>) </a:t>
            </a:r>
            <a:r>
              <a:rPr lang="en-GB" sz="1200" dirty="0" smtClean="0"/>
              <a:t>substitutes the Employer role, with the Partnership Lead taking responsibility to line-manage the </a:t>
            </a:r>
            <a:r>
              <a:rPr lang="en-GB" sz="1200" dirty="0" err="1" smtClean="0"/>
              <a:t>epioneer</a:t>
            </a:r>
            <a:r>
              <a:rPr lang="en-GB" sz="1200" dirty="0" smtClean="0"/>
              <a:t> in a work setting, introduce the e-pioneer to the values, policies and practices of the work environment, ensure their safely and compliance with workplace rules and help them with the practicalities of contacts, space to work and appropriate tools for the job.</a:t>
            </a:r>
          </a:p>
          <a:p>
            <a:pPr marL="0" indent="0">
              <a:buNone/>
            </a:pPr>
            <a:r>
              <a:rPr lang="en-GB" sz="1200" dirty="0" smtClean="0"/>
              <a:t>The </a:t>
            </a:r>
            <a:r>
              <a:rPr lang="en-GB" sz="1200" b="1" dirty="0" smtClean="0"/>
              <a:t>Development Lead Role (reps in careers, OCSLD, Media Workshop </a:t>
            </a:r>
            <a:r>
              <a:rPr lang="en-GB" sz="1200" b="1" dirty="0" err="1" smtClean="0"/>
              <a:t>etc</a:t>
            </a:r>
            <a:r>
              <a:rPr lang="en-GB" sz="1200" b="1" dirty="0" smtClean="0"/>
              <a:t>) </a:t>
            </a:r>
            <a:r>
              <a:rPr lang="en-GB" sz="1200" dirty="0" smtClean="0"/>
              <a:t>substitutes the Learning Provider, and takes responsibility for directing a learning process for the e-Pioneer that includes opportunity to use and enhance digital skills as well s a range of relationship focused skills and self awareness enhancement, to enable the effective delivery of the help they can offer to the staff at Brookes  who will commission them as e-Pioneers.</a:t>
            </a:r>
          </a:p>
          <a:p>
            <a:pPr marL="0" indent="0">
              <a:buNone/>
            </a:pPr>
            <a:r>
              <a:rPr lang="en-GB" sz="1200" dirty="0" smtClean="0"/>
              <a:t>The </a:t>
            </a:r>
            <a:r>
              <a:rPr lang="en-GB" sz="1200" b="1" dirty="0" smtClean="0"/>
              <a:t>e-Pioneer </a:t>
            </a:r>
            <a:r>
              <a:rPr lang="en-GB" sz="1200" dirty="0" smtClean="0"/>
              <a:t>enters into the contract to work with, rather than for, the persons who commission them: establishing the appropriate boundaries as partner and collaborator – as opposed to service provider, or “employee” - is a crucial learning element for the Development Role-holder to support. It is expected that the 3 parties fully understand the terms and conditions of the 3-way Contract before agreeing membership to the project: a representative of each of the 3 parties signs the agreement to ensure that that understanding is in place.</a:t>
            </a:r>
          </a:p>
          <a:p>
            <a:endParaRPr lang="en-GB" dirty="0" smtClean="0"/>
          </a:p>
          <a:p>
            <a:r>
              <a:rPr lang="en-GB" dirty="0" smtClean="0"/>
              <a:t>Student e-pioneer</a:t>
            </a:r>
          </a:p>
          <a:p>
            <a:r>
              <a:rPr lang="en-GB" dirty="0" smtClean="0"/>
              <a:t/>
            </a:r>
            <a:br>
              <a:rPr lang="en-GB" dirty="0" smtClean="0"/>
            </a:br>
            <a:r>
              <a:rPr lang="en-GB" sz="1200" b="0" i="0" u="none" strike="noStrike" kern="1200" baseline="0" dirty="0" smtClean="0">
                <a:solidFill>
                  <a:schemeClr val="tx1"/>
                </a:solidFill>
                <a:latin typeface="Arial" charset="0"/>
                <a:ea typeface="ＭＳ Ｐゴシック" pitchFamily="124" charset="-128"/>
                <a:cs typeface="+mn-cs"/>
              </a:rPr>
              <a:t>• Carry out role description as agreed within the digital literacy partnership setting</a:t>
            </a:r>
          </a:p>
          <a:p>
            <a:r>
              <a:rPr lang="en-GB" sz="1200" b="0" i="0" u="none" strike="noStrike" kern="1200" baseline="0" dirty="0" smtClean="0">
                <a:solidFill>
                  <a:schemeClr val="tx1"/>
                </a:solidFill>
                <a:latin typeface="Arial" charset="0"/>
                <a:ea typeface="ＭＳ Ｐゴシック" pitchFamily="124" charset="-128"/>
                <a:cs typeface="+mn-cs"/>
              </a:rPr>
              <a:t>• Abide by University procedures and requirements in a responsible way</a:t>
            </a:r>
          </a:p>
          <a:p>
            <a:r>
              <a:rPr lang="en-GB" sz="1200" b="0" i="0" u="none" strike="noStrike" kern="1200" baseline="0" dirty="0" smtClean="0">
                <a:solidFill>
                  <a:schemeClr val="tx1"/>
                </a:solidFill>
                <a:latin typeface="Arial" charset="0"/>
                <a:ea typeface="ＭＳ Ｐゴシック" pitchFamily="124" charset="-128"/>
                <a:cs typeface="+mn-cs"/>
              </a:rPr>
              <a:t>• Participate in local induction and workplace activities as defined by your Partnership Lead</a:t>
            </a:r>
          </a:p>
          <a:p>
            <a:r>
              <a:rPr lang="en-GB" sz="1200" b="0" i="0" u="none" strike="noStrike" kern="1200" baseline="0" dirty="0" smtClean="0">
                <a:solidFill>
                  <a:schemeClr val="tx1"/>
                </a:solidFill>
                <a:latin typeface="Arial" charset="0"/>
                <a:ea typeface="ＭＳ Ｐゴシック" pitchFamily="124" charset="-128"/>
                <a:cs typeface="+mn-cs"/>
              </a:rPr>
              <a:t>• Work as part of a team in a proactive way</a:t>
            </a:r>
          </a:p>
          <a:p>
            <a:r>
              <a:rPr lang="en-GB" sz="1200" b="0" i="0" u="none" strike="noStrike" kern="1200" baseline="0" dirty="0" smtClean="0">
                <a:solidFill>
                  <a:schemeClr val="tx1"/>
                </a:solidFill>
                <a:latin typeface="Arial" charset="0"/>
                <a:ea typeface="ＭＳ Ｐゴシック" pitchFamily="124" charset="-128"/>
                <a:cs typeface="+mn-cs"/>
              </a:rPr>
              <a:t>• Take responsibility for recording and reflecting on personal, team and professional activity and development</a:t>
            </a:r>
          </a:p>
          <a:p>
            <a:r>
              <a:rPr lang="en-GB" sz="1200" b="0" i="0" u="none" strike="noStrike" kern="1200" baseline="0" dirty="0" smtClean="0">
                <a:solidFill>
                  <a:schemeClr val="tx1"/>
                </a:solidFill>
                <a:latin typeface="Arial" charset="0"/>
                <a:ea typeface="ＭＳ Ｐゴシック" pitchFamily="124" charset="-128"/>
                <a:cs typeface="+mn-cs"/>
              </a:rPr>
              <a:t>• Participate in opportunities provided by Development Lead role for the duration of the partnership</a:t>
            </a:r>
          </a:p>
          <a:p>
            <a:r>
              <a:rPr lang="en-GB" sz="1200" b="0" i="0" u="none" strike="noStrike" kern="1200" baseline="0" dirty="0" smtClean="0">
                <a:solidFill>
                  <a:schemeClr val="tx1"/>
                </a:solidFill>
                <a:latin typeface="Arial" charset="0"/>
                <a:ea typeface="ＭＳ Ｐゴシック" pitchFamily="124" charset="-128"/>
                <a:cs typeface="+mn-cs"/>
              </a:rPr>
              <a:t>• Contribute to </a:t>
            </a:r>
            <a:r>
              <a:rPr lang="en-GB" sz="1200" b="0" i="0" u="none" strike="noStrike" kern="1200" baseline="0" dirty="0" err="1" smtClean="0">
                <a:solidFill>
                  <a:schemeClr val="tx1"/>
                </a:solidFill>
                <a:latin typeface="Arial" charset="0"/>
                <a:ea typeface="ＭＳ Ｐゴシック" pitchFamily="124" charset="-128"/>
                <a:cs typeface="+mn-cs"/>
              </a:rPr>
              <a:t>InStePP</a:t>
            </a:r>
            <a:r>
              <a:rPr lang="en-GB" sz="1200" b="0" i="0" u="none" strike="noStrike" kern="1200" baseline="0" dirty="0" smtClean="0">
                <a:solidFill>
                  <a:schemeClr val="tx1"/>
                </a:solidFill>
                <a:latin typeface="Arial" charset="0"/>
                <a:ea typeface="ＭＳ Ｐゴシック" pitchFamily="124" charset="-128"/>
                <a:cs typeface="+mn-cs"/>
              </a:rPr>
              <a:t> dissemination activities (e.g. presentations, conference posters, faculty meetings and events etc.)</a:t>
            </a:r>
          </a:p>
          <a:p>
            <a:endParaRPr lang="en-GB" sz="1200" b="0" i="0" u="none" strike="noStrike" kern="1200" baseline="0" dirty="0" smtClean="0">
              <a:solidFill>
                <a:schemeClr val="tx1"/>
              </a:solidFill>
              <a:latin typeface="Arial" charset="0"/>
              <a:ea typeface="ＭＳ Ｐゴシック" pitchFamily="124" charset="-128"/>
              <a:cs typeface="+mn-cs"/>
            </a:endParaRPr>
          </a:p>
          <a:p>
            <a:r>
              <a:rPr lang="en-GB" sz="1200" b="0" i="0" u="none" strike="noStrike" kern="1200" baseline="0" dirty="0" smtClean="0">
                <a:solidFill>
                  <a:schemeClr val="tx1"/>
                </a:solidFill>
                <a:latin typeface="Arial" charset="0"/>
                <a:ea typeface="ＭＳ Ｐゴシック" pitchFamily="124" charset="-128"/>
                <a:cs typeface="+mn-cs"/>
              </a:rPr>
              <a:t>Partnership Lead</a:t>
            </a:r>
          </a:p>
          <a:p>
            <a:endParaRPr lang="en-GB" sz="1200" b="0" i="0" u="none" strike="noStrike" kern="1200" baseline="0" dirty="0" smtClean="0">
              <a:solidFill>
                <a:schemeClr val="tx1"/>
              </a:solidFill>
              <a:latin typeface="Arial" charset="0"/>
              <a:ea typeface="ＭＳ Ｐゴシック" pitchFamily="124" charset="-128"/>
              <a:cs typeface="+mn-cs"/>
            </a:endParaRPr>
          </a:p>
          <a:p>
            <a:r>
              <a:rPr lang="en-GB" sz="1200" b="0" i="0" u="none" strike="noStrike" kern="1200" baseline="0" dirty="0" smtClean="0">
                <a:solidFill>
                  <a:schemeClr val="tx1"/>
                </a:solidFill>
                <a:latin typeface="Arial" charset="0"/>
                <a:ea typeface="ＭＳ Ｐゴシック" pitchFamily="124" charset="-128"/>
                <a:cs typeface="+mn-cs"/>
              </a:rPr>
              <a:t>• Agree hours and conditions of work (e.g. location,</a:t>
            </a:r>
          </a:p>
          <a:p>
            <a:r>
              <a:rPr lang="en-GB" sz="1200" b="0" i="0" u="none" strike="noStrike" kern="1200" baseline="0" dirty="0" smtClean="0">
                <a:solidFill>
                  <a:schemeClr val="tx1"/>
                </a:solidFill>
                <a:latin typeface="Arial" charset="0"/>
                <a:ea typeface="ＭＳ Ｐゴシック" pitchFamily="124" charset="-128"/>
                <a:cs typeface="+mn-cs"/>
              </a:rPr>
              <a:t>frequency of attendance etc.)</a:t>
            </a:r>
          </a:p>
          <a:p>
            <a:r>
              <a:rPr lang="en-GB" sz="1200" b="0" i="0" u="none" strike="noStrike" kern="1200" baseline="0" dirty="0" smtClean="0">
                <a:solidFill>
                  <a:schemeClr val="tx1"/>
                </a:solidFill>
                <a:latin typeface="Arial" charset="0"/>
                <a:ea typeface="ＭＳ Ｐゴシック" pitchFamily="124" charset="-128"/>
                <a:cs typeface="+mn-cs"/>
              </a:rPr>
              <a:t>• Run an open and fair recruitment and selection process</a:t>
            </a:r>
          </a:p>
          <a:p>
            <a:r>
              <a:rPr lang="en-GB" sz="1200" b="0" i="0" u="none" strike="noStrike" kern="1200" baseline="0" dirty="0" smtClean="0">
                <a:solidFill>
                  <a:schemeClr val="tx1"/>
                </a:solidFill>
                <a:latin typeface="Arial" charset="0"/>
                <a:ea typeface="ＭＳ Ｐゴシック" pitchFamily="124" charset="-128"/>
                <a:cs typeface="+mn-cs"/>
              </a:rPr>
              <a:t>(i.e. role description)</a:t>
            </a:r>
          </a:p>
          <a:p>
            <a:r>
              <a:rPr lang="en-GB" sz="1200" b="0" i="0" u="none" strike="noStrike" kern="1200" baseline="0" dirty="0" smtClean="0">
                <a:solidFill>
                  <a:schemeClr val="tx1"/>
                </a:solidFill>
                <a:latin typeface="Arial" charset="0"/>
                <a:ea typeface="ＭＳ Ｐゴシック" pitchFamily="124" charset="-128"/>
                <a:cs typeface="+mn-cs"/>
              </a:rPr>
              <a:t>• Do workplace induction (e.g. health and safety, data</a:t>
            </a:r>
          </a:p>
          <a:p>
            <a:r>
              <a:rPr lang="en-GB" sz="1200" b="0" i="0" u="none" strike="noStrike" kern="1200" baseline="0" dirty="0" smtClean="0">
                <a:solidFill>
                  <a:schemeClr val="tx1"/>
                </a:solidFill>
                <a:latin typeface="Arial" charset="0"/>
                <a:ea typeface="ＭＳ Ｐゴシック" pitchFamily="124" charset="-128"/>
                <a:cs typeface="+mn-cs"/>
              </a:rPr>
              <a:t>protection)</a:t>
            </a:r>
          </a:p>
          <a:p>
            <a:r>
              <a:rPr lang="en-GB" sz="1200" b="0" i="0" u="none" strike="noStrike" kern="1200" baseline="0" dirty="0" smtClean="0">
                <a:solidFill>
                  <a:schemeClr val="tx1"/>
                </a:solidFill>
                <a:latin typeface="Arial" charset="0"/>
                <a:ea typeface="ＭＳ Ｐゴシック" pitchFamily="124" charset="-128"/>
                <a:cs typeface="+mn-cs"/>
              </a:rPr>
              <a:t>• Provide every opportunity for student to carry out the role</a:t>
            </a:r>
          </a:p>
          <a:p>
            <a:r>
              <a:rPr lang="en-GB" sz="1200" b="0" i="0" u="none" strike="noStrike" kern="1200" baseline="0" dirty="0" smtClean="0">
                <a:solidFill>
                  <a:schemeClr val="tx1"/>
                </a:solidFill>
                <a:latin typeface="Arial" charset="0"/>
                <a:ea typeface="ＭＳ Ｐゴシック" pitchFamily="124" charset="-128"/>
                <a:cs typeface="+mn-cs"/>
              </a:rPr>
              <a:t>allocated and develop team relationships</a:t>
            </a:r>
          </a:p>
          <a:p>
            <a:r>
              <a:rPr lang="en-GB" sz="1200" b="0" i="0" u="none" strike="noStrike" kern="1200" baseline="0" dirty="0" smtClean="0">
                <a:solidFill>
                  <a:schemeClr val="tx1"/>
                </a:solidFill>
                <a:latin typeface="Arial" charset="0"/>
                <a:ea typeface="ＭＳ Ｐゴシック" pitchFamily="124" charset="-128"/>
                <a:cs typeface="+mn-cs"/>
              </a:rPr>
              <a:t>• Set up relevant training and development in own systems</a:t>
            </a:r>
          </a:p>
          <a:p>
            <a:r>
              <a:rPr lang="en-GB" sz="1200" b="0" i="0" u="none" strike="noStrike" kern="1200" baseline="0" dirty="0" smtClean="0">
                <a:solidFill>
                  <a:schemeClr val="tx1"/>
                </a:solidFill>
                <a:latin typeface="Arial" charset="0"/>
                <a:ea typeface="ＭＳ Ｐゴシック" pitchFamily="124" charset="-128"/>
                <a:cs typeface="+mn-cs"/>
              </a:rPr>
              <a:t>and practices</a:t>
            </a:r>
          </a:p>
          <a:p>
            <a:r>
              <a:rPr lang="en-GB" sz="1200" b="0" i="0" u="none" strike="noStrike" kern="1200" baseline="0" dirty="0" smtClean="0">
                <a:solidFill>
                  <a:schemeClr val="tx1"/>
                </a:solidFill>
                <a:latin typeface="Arial" charset="0"/>
                <a:ea typeface="ＭＳ Ｐゴシック" pitchFamily="124" charset="-128"/>
                <a:cs typeface="+mn-cs"/>
              </a:rPr>
              <a:t>• Ensure a healthy and safe work environment in line with</a:t>
            </a:r>
          </a:p>
          <a:p>
            <a:r>
              <a:rPr lang="en-GB" sz="1200" b="0" i="0" u="none" strike="noStrike" kern="1200" baseline="0" dirty="0" smtClean="0">
                <a:solidFill>
                  <a:schemeClr val="tx1"/>
                </a:solidFill>
                <a:latin typeface="Arial" charset="0"/>
                <a:ea typeface="ＭＳ Ｐゴシック" pitchFamily="124" charset="-128"/>
                <a:cs typeface="+mn-cs"/>
              </a:rPr>
              <a:t>University procedures / requirements</a:t>
            </a:r>
          </a:p>
          <a:p>
            <a:r>
              <a:rPr lang="en-GB" sz="1200" b="0" i="0" u="none" strike="noStrike" kern="1200" baseline="0" dirty="0" smtClean="0">
                <a:solidFill>
                  <a:schemeClr val="tx1"/>
                </a:solidFill>
                <a:latin typeface="Arial" charset="0"/>
                <a:ea typeface="ＭＳ Ｐゴシック" pitchFamily="124" charset="-128"/>
                <a:cs typeface="+mn-cs"/>
              </a:rPr>
              <a:t>• Review progress against role requirements on a regular</a:t>
            </a:r>
          </a:p>
          <a:p>
            <a:r>
              <a:rPr lang="en-GB" sz="1200" b="0" i="0" u="none" strike="noStrike" kern="1200" baseline="0" dirty="0" smtClean="0">
                <a:solidFill>
                  <a:schemeClr val="tx1"/>
                </a:solidFill>
                <a:latin typeface="Arial" charset="0"/>
                <a:ea typeface="ＭＳ Ｐゴシック" pitchFamily="124" charset="-128"/>
                <a:cs typeface="+mn-cs"/>
              </a:rPr>
              <a:t>basis and offer guidance and support</a:t>
            </a:r>
          </a:p>
          <a:p>
            <a:r>
              <a:rPr lang="en-GB" sz="1200" b="0" i="0" u="none" strike="noStrike" kern="1200" baseline="0" dirty="0" smtClean="0">
                <a:solidFill>
                  <a:schemeClr val="tx1"/>
                </a:solidFill>
                <a:latin typeface="Arial" charset="0"/>
                <a:ea typeface="ＭＳ Ｐゴシック" pitchFamily="124" charset="-128"/>
                <a:cs typeface="+mn-cs"/>
              </a:rPr>
              <a:t>• Encourage and support inclusion into the wider team</a:t>
            </a:r>
          </a:p>
          <a:p>
            <a:r>
              <a:rPr lang="en-GB" sz="1200" b="0" i="0" u="none" strike="noStrike" kern="1200" baseline="0" dirty="0" smtClean="0">
                <a:solidFill>
                  <a:schemeClr val="tx1"/>
                </a:solidFill>
                <a:latin typeface="Arial" charset="0"/>
                <a:ea typeface="ＭＳ Ｐゴシック" pitchFamily="124" charset="-128"/>
                <a:cs typeface="+mn-cs"/>
              </a:rPr>
              <a:t>• Liaise with Development Lead Role holder for review,</a:t>
            </a:r>
          </a:p>
          <a:p>
            <a:r>
              <a:rPr lang="en-GB" sz="1200" b="0" i="0" u="none" strike="noStrike" kern="1200" baseline="0" dirty="0" smtClean="0">
                <a:solidFill>
                  <a:schemeClr val="tx1"/>
                </a:solidFill>
                <a:latin typeface="Arial" charset="0"/>
                <a:ea typeface="ＭＳ Ｐゴシック" pitchFamily="124" charset="-128"/>
                <a:cs typeface="+mn-cs"/>
              </a:rPr>
              <a:t>evaluation and development purposes</a:t>
            </a:r>
          </a:p>
          <a:p>
            <a:endParaRPr lang="en-GB" sz="1200" b="0" i="0" u="none" strike="noStrike" kern="1200" baseline="0" dirty="0" smtClean="0">
              <a:solidFill>
                <a:schemeClr val="tx1"/>
              </a:solidFill>
              <a:latin typeface="Arial" charset="0"/>
              <a:ea typeface="ＭＳ Ｐゴシック" pitchFamily="124" charset="-128"/>
              <a:cs typeface="+mn-cs"/>
            </a:endParaRPr>
          </a:p>
          <a:p>
            <a:r>
              <a:rPr lang="en-GB" sz="1200" b="0" i="0" u="none" strike="noStrike" kern="1200" baseline="0" dirty="0" smtClean="0">
                <a:solidFill>
                  <a:schemeClr val="tx1"/>
                </a:solidFill>
                <a:latin typeface="Arial" charset="0"/>
                <a:ea typeface="ＭＳ Ｐゴシック" pitchFamily="124" charset="-128"/>
                <a:cs typeface="+mn-cs"/>
              </a:rPr>
              <a:t>Development Lead</a:t>
            </a:r>
          </a:p>
          <a:p>
            <a:endParaRPr lang="en-GB" sz="1200" b="0" i="0" u="none" strike="noStrike" kern="1200" baseline="0" dirty="0" smtClean="0">
              <a:solidFill>
                <a:schemeClr val="tx1"/>
              </a:solidFill>
              <a:latin typeface="Arial" charset="0"/>
              <a:ea typeface="ＭＳ Ｐゴシック" pitchFamily="124" charset="-128"/>
              <a:cs typeface="+mn-cs"/>
            </a:endParaRPr>
          </a:p>
          <a:p>
            <a:r>
              <a:rPr lang="en-GB" sz="1200" b="0" i="0" u="none" strike="noStrike" kern="1200" baseline="0" dirty="0" smtClean="0">
                <a:solidFill>
                  <a:schemeClr val="tx1"/>
                </a:solidFill>
                <a:latin typeface="Arial" charset="0"/>
                <a:ea typeface="ＭＳ Ｐゴシック" pitchFamily="124" charset="-128"/>
                <a:cs typeface="+mn-cs"/>
              </a:rPr>
              <a:t>• Provide learning and support opportunities to enable</a:t>
            </a:r>
          </a:p>
          <a:p>
            <a:r>
              <a:rPr lang="en-GB" sz="1200" b="0" i="0" u="none" strike="noStrike" kern="1200" baseline="0" dirty="0" smtClean="0">
                <a:solidFill>
                  <a:schemeClr val="tx1"/>
                </a:solidFill>
                <a:latin typeface="Arial" charset="0"/>
                <a:ea typeface="ＭＳ Ｐゴシック" pitchFamily="124" charset="-128"/>
                <a:cs typeface="+mn-cs"/>
              </a:rPr>
              <a:t>‣ critical self-awareness</a:t>
            </a:r>
          </a:p>
          <a:p>
            <a:r>
              <a:rPr lang="en-GB" sz="1200" b="0" i="0" u="none" strike="noStrike" kern="1200" baseline="0" dirty="0" smtClean="0">
                <a:solidFill>
                  <a:schemeClr val="tx1"/>
                </a:solidFill>
                <a:latin typeface="Arial" charset="0"/>
                <a:ea typeface="ＭＳ Ｐゴシック" pitchFamily="124" charset="-128"/>
                <a:cs typeface="+mn-cs"/>
              </a:rPr>
              <a:t>‣ team leadership</a:t>
            </a:r>
          </a:p>
          <a:p>
            <a:r>
              <a:rPr lang="en-GB" sz="1200" b="0" i="0" u="none" strike="noStrike" kern="1200" baseline="0" dirty="0" smtClean="0">
                <a:solidFill>
                  <a:schemeClr val="tx1"/>
                </a:solidFill>
                <a:latin typeface="Arial" charset="0"/>
                <a:ea typeface="ＭＳ Ｐゴシック" pitchFamily="124" charset="-128"/>
                <a:cs typeface="+mn-cs"/>
              </a:rPr>
              <a:t>‣ effective communication</a:t>
            </a:r>
          </a:p>
          <a:p>
            <a:r>
              <a:rPr lang="en-GB" sz="1200" b="0" i="0" u="none" strike="noStrike" kern="1200" baseline="0" dirty="0" smtClean="0">
                <a:solidFill>
                  <a:schemeClr val="tx1"/>
                </a:solidFill>
                <a:latin typeface="Arial" charset="0"/>
                <a:ea typeface="ＭＳ Ｐゴシック" pitchFamily="124" charset="-128"/>
                <a:cs typeface="+mn-cs"/>
              </a:rPr>
              <a:t>‣ project planning and focus</a:t>
            </a:r>
          </a:p>
          <a:p>
            <a:r>
              <a:rPr lang="en-GB" sz="1200" b="0" i="0" u="none" strike="noStrike" kern="1200" baseline="0" dirty="0" smtClean="0">
                <a:solidFill>
                  <a:schemeClr val="tx1"/>
                </a:solidFill>
                <a:latin typeface="Arial" charset="0"/>
                <a:ea typeface="ＭＳ Ｐゴシック" pitchFamily="124" charset="-128"/>
                <a:cs typeface="+mn-cs"/>
              </a:rPr>
              <a:t>‣ mentoring and guiding of others</a:t>
            </a:r>
          </a:p>
          <a:p>
            <a:r>
              <a:rPr lang="en-GB" sz="1200" b="0" i="0" u="none" strike="noStrike" kern="1200" baseline="0" dirty="0" smtClean="0">
                <a:solidFill>
                  <a:schemeClr val="tx1"/>
                </a:solidFill>
                <a:latin typeface="Arial" charset="0"/>
                <a:ea typeface="ＭＳ Ｐゴシック" pitchFamily="124" charset="-128"/>
                <a:cs typeface="+mn-cs"/>
              </a:rPr>
              <a:t>‣ innovation and creativity</a:t>
            </a:r>
          </a:p>
          <a:p>
            <a:r>
              <a:rPr lang="en-GB" sz="1200" b="0" i="0" u="none" strike="noStrike" kern="1200" baseline="0" dirty="0" smtClean="0">
                <a:solidFill>
                  <a:schemeClr val="tx1"/>
                </a:solidFill>
                <a:latin typeface="Arial" charset="0"/>
                <a:ea typeface="ＭＳ Ｐゴシック" pitchFamily="124" charset="-128"/>
                <a:cs typeface="+mn-cs"/>
              </a:rPr>
              <a:t>through interventions like Future Leaders, ILM-endorsed programmes, ALT core skills framework etc.</a:t>
            </a:r>
          </a:p>
          <a:p>
            <a:r>
              <a:rPr lang="en-GB" sz="1200" b="0" i="0" u="none" strike="noStrike" kern="1200" baseline="0" dirty="0" smtClean="0">
                <a:solidFill>
                  <a:schemeClr val="tx1"/>
                </a:solidFill>
                <a:latin typeface="Arial" charset="0"/>
                <a:ea typeface="ＭＳ Ｐゴシック" pitchFamily="124" charset="-128"/>
                <a:cs typeface="+mn-cs"/>
              </a:rPr>
              <a:t>• Support reflective activity and feedback processes</a:t>
            </a:r>
          </a:p>
          <a:p>
            <a:r>
              <a:rPr lang="en-GB" sz="1200" b="0" i="0" u="none" strike="noStrike" kern="1200" baseline="0" dirty="0" smtClean="0">
                <a:solidFill>
                  <a:schemeClr val="tx1"/>
                </a:solidFill>
                <a:latin typeface="Arial" charset="0"/>
                <a:ea typeface="ＭＳ Ｐゴシック" pitchFamily="124" charset="-128"/>
                <a:cs typeface="+mn-cs"/>
              </a:rPr>
              <a:t>• Develop and communicate recognition pathways and career development opportunities</a:t>
            </a:r>
          </a:p>
          <a:p>
            <a:r>
              <a:rPr lang="en-GB" sz="1200" b="0" i="0" u="none" strike="noStrike" kern="1200" baseline="0" dirty="0" smtClean="0">
                <a:solidFill>
                  <a:schemeClr val="tx1"/>
                </a:solidFill>
                <a:latin typeface="Arial" charset="0"/>
                <a:ea typeface="ＭＳ Ｐゴシック" pitchFamily="124" charset="-128"/>
                <a:cs typeface="+mn-cs"/>
              </a:rPr>
              <a:t>• Encourage and support tracking of progress and own record keeping</a:t>
            </a:r>
          </a:p>
          <a:p>
            <a:r>
              <a:rPr lang="en-GB" sz="1200" b="0" i="0" u="none" strike="noStrike" kern="1200" baseline="0" dirty="0" smtClean="0">
                <a:solidFill>
                  <a:schemeClr val="tx1"/>
                </a:solidFill>
                <a:latin typeface="Arial" charset="0"/>
                <a:ea typeface="ＭＳ Ｐゴシック" pitchFamily="124" charset="-128"/>
                <a:cs typeface="+mn-cs"/>
              </a:rPr>
              <a:t>• Liaise with Partnership Lead Role holder for review, evaluation and development purposes</a:t>
            </a:r>
          </a:p>
          <a:p>
            <a:r>
              <a:rPr lang="en-GB" sz="1200" b="0" i="0" u="none" strike="noStrike" kern="1200" baseline="0" dirty="0" smtClean="0">
                <a:solidFill>
                  <a:schemeClr val="tx1"/>
                </a:solidFill>
                <a:latin typeface="Arial" charset="0"/>
                <a:ea typeface="ＭＳ Ｐゴシック" pitchFamily="124" charset="-128"/>
                <a:cs typeface="+mn-cs"/>
              </a:rPr>
              <a:t>• Explore academic credit and professional body recognition opportunities</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9</a:t>
            </a:fld>
            <a:endParaRPr lang="en-US" dirty="0"/>
          </a:p>
        </p:txBody>
      </p:sp>
    </p:spTree>
    <p:extLst>
      <p:ext uri="{BB962C8B-B14F-4D97-AF65-F5344CB8AC3E}">
        <p14:creationId xmlns:p14="http://schemas.microsoft.com/office/powerpoint/2010/main" val="414610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OB PPT banner white 150"/>
          <p:cNvPicPr>
            <a:picLocks noChangeAspect="1" noChangeArrowheads="1"/>
          </p:cNvPicPr>
          <p:nvPr userDrawn="1"/>
        </p:nvPicPr>
        <p:blipFill>
          <a:blip r:embed="rId2" cstate="print"/>
          <a:srcRect/>
          <a:stretch>
            <a:fillRect/>
          </a:stretch>
        </p:blipFill>
        <p:spPr bwMode="auto">
          <a:xfrm>
            <a:off x="311150" y="304800"/>
            <a:ext cx="8528050" cy="1536700"/>
          </a:xfrm>
          <a:prstGeom prst="rect">
            <a:avLst/>
          </a:prstGeom>
          <a:noFill/>
          <a:ln w="9525">
            <a:noFill/>
            <a:miter lim="800000"/>
            <a:headEnd/>
            <a:tailEnd/>
          </a:ln>
        </p:spPr>
      </p:pic>
      <p:sp>
        <p:nvSpPr>
          <p:cNvPr id="3" name="Subtitle 2"/>
          <p:cNvSpPr>
            <a:spLocks noGrp="1"/>
          </p:cNvSpPr>
          <p:nvPr>
            <p:ph type="subTitle" idx="1"/>
          </p:nvPr>
        </p:nvSpPr>
        <p:spPr>
          <a:xfrm>
            <a:off x="1042987" y="2071678"/>
            <a:ext cx="7813675" cy="4473585"/>
          </a:xfrm>
        </p:spPr>
        <p:txBody>
          <a:bodyPr/>
          <a:lstStyle>
            <a:lvl1pPr marL="0" indent="0" algn="l">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55560"/>
        </a:solidFill>
        <a:effectLst/>
      </p:bgPr>
    </p:bg>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1113" y="2071678"/>
            <a:ext cx="8105549" cy="4054485"/>
          </a:xfrm>
        </p:spPr>
        <p:txBody>
          <a:bodyPr/>
          <a:lstStyle>
            <a:lvl1pPr marL="180975" indent="-180975">
              <a:spcBef>
                <a:spcPts val="1500"/>
              </a:spcBef>
              <a:defRPr b="0"/>
            </a:lvl1pPr>
            <a:lvl2pPr marL="449263" indent="-177800">
              <a:spcBef>
                <a:spcPts val="300"/>
              </a:spcBef>
              <a:defRPr sz="1600"/>
            </a:lvl2pPr>
            <a:lvl3pPr marL="715963" indent="-182563">
              <a:spcBef>
                <a:spcPts val="300"/>
              </a:spcBef>
              <a:defRPr sz="1600"/>
            </a:lvl3pPr>
            <a:lvl4pPr marL="982663" indent="-177800">
              <a:spcBef>
                <a:spcPts val="300"/>
              </a:spcBef>
              <a:defRPr sz="1600"/>
            </a:lvl4pPr>
            <a:lvl5pPr marL="1258888" indent="-180975">
              <a:spcBef>
                <a:spcPts val="3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42987"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53656"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30" descr="OB PPT logo white 150"/>
          <p:cNvPicPr>
            <a:picLocks noChangeAspect="1" noChangeArrowheads="1"/>
          </p:cNvPicPr>
          <p:nvPr userDrawn="1"/>
        </p:nvPicPr>
        <p:blipFill>
          <a:blip r:embed="rId8" cstate="print"/>
          <a:srcRect/>
          <a:stretch>
            <a:fillRect/>
          </a:stretch>
        </p:blipFill>
        <p:spPr bwMode="auto">
          <a:xfrm>
            <a:off x="304800" y="304800"/>
            <a:ext cx="8528050" cy="1536700"/>
          </a:xfrm>
          <a:prstGeom prst="rect">
            <a:avLst/>
          </a:prstGeom>
          <a:noFill/>
          <a:ln w="9525">
            <a:noFill/>
            <a:miter lim="800000"/>
            <a:headEnd/>
            <a:tailEnd/>
          </a:ln>
        </p:spPr>
      </p:pic>
      <p:sp>
        <p:nvSpPr>
          <p:cNvPr id="2" name="Title Placeholder 1"/>
          <p:cNvSpPr>
            <a:spLocks noGrp="1"/>
          </p:cNvSpPr>
          <p:nvPr>
            <p:ph type="title"/>
          </p:nvPr>
        </p:nvSpPr>
        <p:spPr>
          <a:xfrm>
            <a:off x="1028700" y="338138"/>
            <a:ext cx="7827963" cy="947737"/>
          </a:xfrm>
          <a:prstGeom prst="rect">
            <a:avLst/>
          </a:prstGeom>
        </p:spPr>
        <p:txBody>
          <a:bodyPr vert="horz" lIns="0" tIns="45720" rIns="91440" bIns="45720" rtlCol="0" anchor="ctr">
            <a:norm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857250" y="2071688"/>
            <a:ext cx="7829550" cy="40544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8" r:id="rId3"/>
    <p:sldLayoutId id="2147483749" r:id="rId4"/>
    <p:sldLayoutId id="2147483750" r:id="rId5"/>
    <p:sldLayoutId id="2147483751" r:id="rId6"/>
  </p:sldLayoutIdLst>
  <p:txStyles>
    <p:title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p:titleStyle>
    <p:bodyStyle>
      <a:lvl1pPr marL="180975" indent="-1809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3pPr>
      <a:lvl4pPr marL="1527175" indent="-1555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4pPr>
      <a:lvl5pPr marL="1974850" indent="-146050"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iki.brookes.ac.uk/display/instepp/Development+Whee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gi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55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pic>
        <p:nvPicPr>
          <p:cNvPr id="4" name="logo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276871"/>
            <a:ext cx="5240324" cy="402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2276871"/>
            <a:ext cx="3240360" cy="2677656"/>
          </a:xfrm>
          <a:prstGeom prst="rect">
            <a:avLst/>
          </a:prstGeom>
          <a:noFill/>
        </p:spPr>
        <p:txBody>
          <a:bodyPr wrap="square" rtlCol="0">
            <a:spAutoFit/>
          </a:bodyPr>
          <a:lstStyle/>
          <a:p>
            <a:pPr marL="144000">
              <a:lnSpc>
                <a:spcPct val="150000"/>
              </a:lnSpc>
              <a:buClr>
                <a:srgbClr val="455560"/>
              </a:buClr>
            </a:pPr>
            <a:r>
              <a:rPr lang="en-GB" sz="2800" dirty="0" smtClean="0">
                <a:solidFill>
                  <a:schemeClr val="bg1"/>
                </a:solidFill>
              </a:rPr>
              <a:t>Intro</a:t>
            </a:r>
            <a:endParaRPr lang="en-GB" sz="2800" dirty="0">
              <a:solidFill>
                <a:schemeClr val="bg1"/>
              </a:solidFill>
            </a:endParaRPr>
          </a:p>
          <a:p>
            <a:pPr marL="144000">
              <a:lnSpc>
                <a:spcPct val="150000"/>
              </a:lnSpc>
              <a:buClr>
                <a:srgbClr val="455560"/>
              </a:buClr>
            </a:pPr>
            <a:r>
              <a:rPr lang="en-GB" sz="2800" i="1" dirty="0">
                <a:solidFill>
                  <a:schemeClr val="bg1"/>
                </a:solidFill>
              </a:rPr>
              <a:t>Educating Martha</a:t>
            </a:r>
          </a:p>
          <a:p>
            <a:pPr marL="144000">
              <a:lnSpc>
                <a:spcPct val="150000"/>
              </a:lnSpc>
              <a:buClr>
                <a:srgbClr val="455560"/>
              </a:buClr>
            </a:pPr>
            <a:r>
              <a:rPr lang="en-GB" sz="2800" dirty="0" smtClean="0">
                <a:solidFill>
                  <a:schemeClr val="bg1"/>
                </a:solidFill>
              </a:rPr>
              <a:t>Students’ Talks</a:t>
            </a:r>
          </a:p>
          <a:p>
            <a:pPr marL="144000">
              <a:lnSpc>
                <a:spcPct val="150000"/>
              </a:lnSpc>
              <a:buClr>
                <a:srgbClr val="455560"/>
              </a:buClr>
            </a:pPr>
            <a:r>
              <a:rPr lang="en-GB" sz="2800" dirty="0" smtClean="0">
                <a:solidFill>
                  <a:schemeClr val="bg1"/>
                </a:solidFill>
              </a:rPr>
              <a:t>Open Discussion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tudentText" hidden="1"/>
          <p:cNvSpPr/>
          <p:nvPr/>
        </p:nvSpPr>
        <p:spPr>
          <a:xfrm>
            <a:off x="1443844" y="2989447"/>
            <a:ext cx="6544344" cy="2449144"/>
          </a:xfrm>
          <a:prstGeom prst="roundRect">
            <a:avLst/>
          </a:prstGeom>
          <a:solidFill>
            <a:srgbClr val="0084A1">
              <a:alpha val="50196"/>
            </a:srgbClr>
          </a:solidFill>
          <a:ln>
            <a:solidFill>
              <a:srgbClr val="008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2"/>
              </a:solidFill>
            </a:endParaRPr>
          </a:p>
          <a:p>
            <a:r>
              <a:rPr lang="en-GB" dirty="0" smtClean="0">
                <a:solidFill>
                  <a:schemeClr val="tx2"/>
                </a:solidFill>
              </a:rPr>
              <a:t>• </a:t>
            </a:r>
            <a:r>
              <a:rPr lang="en-GB" dirty="0">
                <a:solidFill>
                  <a:schemeClr val="tx2"/>
                </a:solidFill>
              </a:rPr>
              <a:t>Carry out </a:t>
            </a:r>
            <a:r>
              <a:rPr lang="en-GB" dirty="0" smtClean="0">
                <a:solidFill>
                  <a:schemeClr val="tx2"/>
                </a:solidFill>
              </a:rPr>
              <a:t>partnership role.</a:t>
            </a:r>
            <a:endParaRPr lang="en-GB" dirty="0">
              <a:solidFill>
                <a:schemeClr val="tx2"/>
              </a:solidFill>
            </a:endParaRPr>
          </a:p>
          <a:p>
            <a:r>
              <a:rPr lang="en-GB" dirty="0">
                <a:solidFill>
                  <a:schemeClr val="tx2"/>
                </a:solidFill>
              </a:rPr>
              <a:t>• </a:t>
            </a:r>
            <a:r>
              <a:rPr lang="en-GB" dirty="0" smtClean="0">
                <a:solidFill>
                  <a:schemeClr val="tx2"/>
                </a:solidFill>
              </a:rPr>
              <a:t>University </a:t>
            </a:r>
            <a:r>
              <a:rPr lang="en-GB" dirty="0">
                <a:solidFill>
                  <a:schemeClr val="tx2"/>
                </a:solidFill>
              </a:rPr>
              <a:t>procedures and </a:t>
            </a:r>
            <a:r>
              <a:rPr lang="en-GB" dirty="0" smtClean="0">
                <a:solidFill>
                  <a:schemeClr val="tx2"/>
                </a:solidFill>
              </a:rPr>
              <a:t>requirements.</a:t>
            </a:r>
            <a:endParaRPr lang="en-GB" dirty="0">
              <a:solidFill>
                <a:schemeClr val="tx2"/>
              </a:solidFill>
            </a:endParaRPr>
          </a:p>
          <a:p>
            <a:r>
              <a:rPr lang="en-GB" dirty="0">
                <a:solidFill>
                  <a:schemeClr val="tx2"/>
                </a:solidFill>
              </a:rPr>
              <a:t>• </a:t>
            </a:r>
            <a:r>
              <a:rPr lang="en-GB" dirty="0" smtClean="0">
                <a:solidFill>
                  <a:schemeClr val="tx2"/>
                </a:solidFill>
              </a:rPr>
              <a:t>Induction and </a:t>
            </a:r>
            <a:r>
              <a:rPr lang="en-GB" dirty="0">
                <a:solidFill>
                  <a:schemeClr val="tx2"/>
                </a:solidFill>
              </a:rPr>
              <a:t>workplace </a:t>
            </a:r>
            <a:r>
              <a:rPr lang="en-GB" dirty="0" smtClean="0">
                <a:solidFill>
                  <a:schemeClr val="tx2"/>
                </a:solidFill>
              </a:rPr>
              <a:t>training.</a:t>
            </a:r>
            <a:endParaRPr lang="en-GB" dirty="0">
              <a:solidFill>
                <a:schemeClr val="tx2"/>
              </a:solidFill>
            </a:endParaRPr>
          </a:p>
          <a:p>
            <a:r>
              <a:rPr lang="en-GB" dirty="0">
                <a:solidFill>
                  <a:schemeClr val="tx2"/>
                </a:solidFill>
              </a:rPr>
              <a:t>• </a:t>
            </a:r>
            <a:r>
              <a:rPr lang="en-GB" dirty="0" smtClean="0">
                <a:solidFill>
                  <a:schemeClr val="tx2"/>
                </a:solidFill>
              </a:rPr>
              <a:t>Proactive teamwork.</a:t>
            </a:r>
          </a:p>
          <a:p>
            <a:r>
              <a:rPr lang="en-GB" dirty="0" smtClean="0">
                <a:solidFill>
                  <a:schemeClr val="tx2"/>
                </a:solidFill>
              </a:rPr>
              <a:t>• Records and reflections</a:t>
            </a:r>
          </a:p>
          <a:p>
            <a:r>
              <a:rPr lang="en-GB" dirty="0">
                <a:solidFill>
                  <a:schemeClr val="tx2"/>
                </a:solidFill>
              </a:rPr>
              <a:t>• </a:t>
            </a:r>
            <a:r>
              <a:rPr lang="en-GB" dirty="0" smtClean="0">
                <a:solidFill>
                  <a:schemeClr val="tx2"/>
                </a:solidFill>
              </a:rPr>
              <a:t>Personal </a:t>
            </a:r>
            <a:r>
              <a:rPr lang="en-GB" dirty="0">
                <a:solidFill>
                  <a:schemeClr val="tx2"/>
                </a:solidFill>
              </a:rPr>
              <a:t>and professional development.</a:t>
            </a:r>
          </a:p>
          <a:p>
            <a:endParaRPr lang="en-GB" sz="3200" dirty="0">
              <a:solidFill>
                <a:schemeClr val="tx2"/>
              </a:solidFill>
            </a:endParaRPr>
          </a:p>
        </p:txBody>
      </p:sp>
      <p:sp>
        <p:nvSpPr>
          <p:cNvPr id="31" name="PartnershipText" hidden="1"/>
          <p:cNvSpPr/>
          <p:nvPr/>
        </p:nvSpPr>
        <p:spPr>
          <a:xfrm>
            <a:off x="475928" y="3068960"/>
            <a:ext cx="6040288" cy="3725416"/>
          </a:xfrm>
          <a:prstGeom prst="roundRect">
            <a:avLst/>
          </a:prstGeom>
          <a:solidFill>
            <a:srgbClr val="D00072">
              <a:alpha val="50000"/>
            </a:srgbClr>
          </a:solidFill>
          <a:ln>
            <a:solidFill>
              <a:srgbClr val="D0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rPr>
              <a:t>• Fair recruitment process</a:t>
            </a:r>
          </a:p>
          <a:p>
            <a:r>
              <a:rPr lang="en-GB" dirty="0" smtClean="0">
                <a:solidFill>
                  <a:schemeClr val="tx2"/>
                </a:solidFill>
              </a:rPr>
              <a:t>• </a:t>
            </a:r>
            <a:r>
              <a:rPr lang="en-GB" dirty="0">
                <a:solidFill>
                  <a:schemeClr val="tx2"/>
                </a:solidFill>
              </a:rPr>
              <a:t>Agree hours and </a:t>
            </a:r>
            <a:r>
              <a:rPr lang="en-GB" dirty="0" smtClean="0">
                <a:solidFill>
                  <a:schemeClr val="tx2"/>
                </a:solidFill>
              </a:rPr>
              <a:t>conditions</a:t>
            </a:r>
            <a:endParaRPr lang="en-GB" dirty="0">
              <a:solidFill>
                <a:schemeClr val="tx2"/>
              </a:solidFill>
            </a:endParaRPr>
          </a:p>
          <a:p>
            <a:r>
              <a:rPr lang="en-GB" dirty="0" smtClean="0">
                <a:solidFill>
                  <a:schemeClr val="tx2"/>
                </a:solidFill>
              </a:rPr>
              <a:t>• Workplace induction</a:t>
            </a:r>
            <a:endParaRPr lang="en-GB" dirty="0">
              <a:solidFill>
                <a:schemeClr val="tx2"/>
              </a:solidFill>
            </a:endParaRPr>
          </a:p>
          <a:p>
            <a:r>
              <a:rPr lang="en-GB" dirty="0">
                <a:solidFill>
                  <a:schemeClr val="tx2"/>
                </a:solidFill>
              </a:rPr>
              <a:t>• Provide </a:t>
            </a:r>
            <a:r>
              <a:rPr lang="en-GB" dirty="0" smtClean="0">
                <a:solidFill>
                  <a:schemeClr val="tx2"/>
                </a:solidFill>
              </a:rPr>
              <a:t>opportunities</a:t>
            </a:r>
            <a:endParaRPr lang="en-GB" dirty="0">
              <a:solidFill>
                <a:schemeClr val="tx2"/>
              </a:solidFill>
            </a:endParaRPr>
          </a:p>
          <a:p>
            <a:r>
              <a:rPr lang="en-GB" dirty="0">
                <a:solidFill>
                  <a:schemeClr val="tx2"/>
                </a:solidFill>
              </a:rPr>
              <a:t>• </a:t>
            </a:r>
            <a:r>
              <a:rPr lang="en-GB" dirty="0" smtClean="0">
                <a:solidFill>
                  <a:schemeClr val="tx2"/>
                </a:solidFill>
              </a:rPr>
              <a:t>Training </a:t>
            </a:r>
            <a:r>
              <a:rPr lang="en-GB" dirty="0">
                <a:solidFill>
                  <a:schemeClr val="tx2"/>
                </a:solidFill>
              </a:rPr>
              <a:t>and </a:t>
            </a:r>
            <a:r>
              <a:rPr lang="en-GB" dirty="0" smtClean="0">
                <a:solidFill>
                  <a:schemeClr val="tx2"/>
                </a:solidFill>
              </a:rPr>
              <a:t>development</a:t>
            </a:r>
          </a:p>
          <a:p>
            <a:r>
              <a:rPr lang="en-GB" dirty="0" smtClean="0">
                <a:solidFill>
                  <a:schemeClr val="tx2"/>
                </a:solidFill>
              </a:rPr>
              <a:t>• Health </a:t>
            </a:r>
            <a:r>
              <a:rPr lang="en-GB" dirty="0">
                <a:solidFill>
                  <a:schemeClr val="tx2"/>
                </a:solidFill>
              </a:rPr>
              <a:t>and </a:t>
            </a:r>
            <a:r>
              <a:rPr lang="en-GB" dirty="0" smtClean="0">
                <a:solidFill>
                  <a:schemeClr val="tx2"/>
                </a:solidFill>
              </a:rPr>
              <a:t>safety, university </a:t>
            </a:r>
            <a:r>
              <a:rPr lang="en-GB" dirty="0">
                <a:solidFill>
                  <a:schemeClr val="tx2"/>
                </a:solidFill>
              </a:rPr>
              <a:t>procedures / </a:t>
            </a:r>
            <a:r>
              <a:rPr lang="en-GB" dirty="0" smtClean="0">
                <a:solidFill>
                  <a:schemeClr val="tx2"/>
                </a:solidFill>
              </a:rPr>
              <a:t>requirements</a:t>
            </a:r>
            <a:endParaRPr lang="en-GB" dirty="0">
              <a:solidFill>
                <a:schemeClr val="tx2"/>
              </a:solidFill>
            </a:endParaRPr>
          </a:p>
          <a:p>
            <a:r>
              <a:rPr lang="en-GB" dirty="0">
                <a:solidFill>
                  <a:schemeClr val="tx2"/>
                </a:solidFill>
              </a:rPr>
              <a:t>• Review progress </a:t>
            </a:r>
            <a:endParaRPr lang="en-GB" dirty="0" smtClean="0">
              <a:solidFill>
                <a:schemeClr val="tx2"/>
              </a:solidFill>
            </a:endParaRPr>
          </a:p>
          <a:p>
            <a:r>
              <a:rPr lang="en-GB" dirty="0">
                <a:solidFill>
                  <a:schemeClr val="tx2"/>
                </a:solidFill>
              </a:rPr>
              <a:t>• </a:t>
            </a:r>
            <a:r>
              <a:rPr lang="en-GB" dirty="0" smtClean="0">
                <a:solidFill>
                  <a:schemeClr val="tx2"/>
                </a:solidFill>
              </a:rPr>
              <a:t>Guidance </a:t>
            </a:r>
            <a:r>
              <a:rPr lang="en-GB" dirty="0">
                <a:solidFill>
                  <a:schemeClr val="tx2"/>
                </a:solidFill>
              </a:rPr>
              <a:t>and </a:t>
            </a:r>
            <a:r>
              <a:rPr lang="en-GB" dirty="0" smtClean="0">
                <a:solidFill>
                  <a:schemeClr val="tx2"/>
                </a:solidFill>
              </a:rPr>
              <a:t>support</a:t>
            </a:r>
            <a:endParaRPr lang="en-GB" dirty="0">
              <a:solidFill>
                <a:schemeClr val="tx2"/>
              </a:solidFill>
            </a:endParaRPr>
          </a:p>
          <a:p>
            <a:r>
              <a:rPr lang="en-GB" dirty="0" smtClean="0">
                <a:solidFill>
                  <a:schemeClr val="tx2"/>
                </a:solidFill>
              </a:rPr>
              <a:t>• </a:t>
            </a:r>
            <a:r>
              <a:rPr lang="en-GB" dirty="0">
                <a:solidFill>
                  <a:schemeClr val="tx2"/>
                </a:solidFill>
              </a:rPr>
              <a:t>Liaise with Development </a:t>
            </a:r>
            <a:r>
              <a:rPr lang="en-GB" dirty="0" smtClean="0">
                <a:solidFill>
                  <a:schemeClr val="tx2"/>
                </a:solidFill>
              </a:rPr>
              <a:t>Lead.</a:t>
            </a:r>
            <a:endParaRPr lang="en-GB" dirty="0">
              <a:solidFill>
                <a:schemeClr val="tx2"/>
              </a:solidFill>
            </a:endParaRPr>
          </a:p>
        </p:txBody>
      </p:sp>
      <p:sp>
        <p:nvSpPr>
          <p:cNvPr id="32" name="DevelopmentText" hidden="1"/>
          <p:cNvSpPr/>
          <p:nvPr/>
        </p:nvSpPr>
        <p:spPr>
          <a:xfrm>
            <a:off x="2627784" y="3653644"/>
            <a:ext cx="6120680" cy="3015716"/>
          </a:xfrm>
          <a:prstGeom prst="roundRect">
            <a:avLst/>
          </a:prstGeom>
          <a:solidFill>
            <a:srgbClr val="8D9F00">
              <a:alpha val="50000"/>
            </a:srgbClr>
          </a:solidFill>
          <a:ln>
            <a:solidFill>
              <a:srgbClr val="8D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rPr>
              <a:t>• ILM-endorsed programmes</a:t>
            </a:r>
            <a:endParaRPr lang="en-GB" dirty="0">
              <a:solidFill>
                <a:schemeClr val="tx2"/>
              </a:solidFill>
            </a:endParaRPr>
          </a:p>
          <a:p>
            <a:r>
              <a:rPr lang="en-GB" dirty="0" smtClean="0">
                <a:solidFill>
                  <a:schemeClr val="tx2"/>
                </a:solidFill>
              </a:rPr>
              <a:t>• ALT </a:t>
            </a:r>
            <a:r>
              <a:rPr lang="en-GB" dirty="0">
                <a:solidFill>
                  <a:schemeClr val="tx2"/>
                </a:solidFill>
              </a:rPr>
              <a:t>core skills </a:t>
            </a:r>
            <a:r>
              <a:rPr lang="en-GB" dirty="0" smtClean="0">
                <a:solidFill>
                  <a:schemeClr val="tx2"/>
                </a:solidFill>
              </a:rPr>
              <a:t>framework</a:t>
            </a:r>
            <a:endParaRPr lang="en-GB" dirty="0">
              <a:solidFill>
                <a:schemeClr val="tx2"/>
              </a:solidFill>
            </a:endParaRPr>
          </a:p>
          <a:p>
            <a:r>
              <a:rPr lang="en-GB" dirty="0">
                <a:solidFill>
                  <a:schemeClr val="tx2"/>
                </a:solidFill>
              </a:rPr>
              <a:t>• Support </a:t>
            </a:r>
            <a:r>
              <a:rPr lang="en-GB" dirty="0" smtClean="0">
                <a:solidFill>
                  <a:schemeClr val="tx2"/>
                </a:solidFill>
              </a:rPr>
              <a:t>reflections and feedback</a:t>
            </a:r>
            <a:endParaRPr lang="en-GB" dirty="0">
              <a:solidFill>
                <a:schemeClr val="tx2"/>
              </a:solidFill>
            </a:endParaRPr>
          </a:p>
          <a:p>
            <a:r>
              <a:rPr lang="en-GB" dirty="0">
                <a:solidFill>
                  <a:schemeClr val="tx2"/>
                </a:solidFill>
              </a:rPr>
              <a:t>• </a:t>
            </a:r>
            <a:r>
              <a:rPr lang="en-GB" dirty="0" smtClean="0">
                <a:solidFill>
                  <a:schemeClr val="tx2"/>
                </a:solidFill>
              </a:rPr>
              <a:t>Recognition </a:t>
            </a:r>
            <a:r>
              <a:rPr lang="en-GB" dirty="0">
                <a:solidFill>
                  <a:schemeClr val="tx2"/>
                </a:solidFill>
              </a:rPr>
              <a:t>pathways </a:t>
            </a:r>
            <a:r>
              <a:rPr lang="en-GB" dirty="0" smtClean="0">
                <a:solidFill>
                  <a:schemeClr val="tx2"/>
                </a:solidFill>
              </a:rPr>
              <a:t>and career </a:t>
            </a:r>
            <a:r>
              <a:rPr lang="en-GB" dirty="0">
                <a:solidFill>
                  <a:schemeClr val="tx2"/>
                </a:solidFill>
              </a:rPr>
              <a:t>development opportunities</a:t>
            </a:r>
          </a:p>
          <a:p>
            <a:r>
              <a:rPr lang="en-GB" dirty="0" smtClean="0">
                <a:solidFill>
                  <a:schemeClr val="tx2"/>
                </a:solidFill>
              </a:rPr>
              <a:t>• Academic </a:t>
            </a:r>
            <a:r>
              <a:rPr lang="en-GB" dirty="0">
                <a:solidFill>
                  <a:schemeClr val="tx2"/>
                </a:solidFill>
              </a:rPr>
              <a:t>credit and </a:t>
            </a:r>
            <a:r>
              <a:rPr lang="en-GB" dirty="0" smtClean="0">
                <a:solidFill>
                  <a:schemeClr val="tx2"/>
                </a:solidFill>
              </a:rPr>
              <a:t>opportunities</a:t>
            </a:r>
          </a:p>
          <a:p>
            <a:r>
              <a:rPr lang="en-GB" dirty="0">
                <a:solidFill>
                  <a:schemeClr val="tx2"/>
                </a:solidFill>
              </a:rPr>
              <a:t>• Progress and record keeping</a:t>
            </a:r>
          </a:p>
          <a:p>
            <a:r>
              <a:rPr lang="en-GB" dirty="0">
                <a:solidFill>
                  <a:schemeClr val="tx2"/>
                </a:solidFill>
              </a:rPr>
              <a:t>• Liaise with Partnership </a:t>
            </a:r>
            <a:r>
              <a:rPr lang="en-GB" dirty="0" smtClean="0">
                <a:solidFill>
                  <a:schemeClr val="tx2"/>
                </a:solidFill>
              </a:rPr>
              <a:t>Lead</a:t>
            </a:r>
            <a:endParaRPr lang="en-GB" dirty="0">
              <a:solidFill>
                <a:schemeClr val="tx2"/>
              </a:solidFill>
            </a:endParaRPr>
          </a:p>
        </p:txBody>
      </p:sp>
      <p:pic>
        <p:nvPicPr>
          <p:cNvPr id="1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61913"/>
            <a:ext cx="6753225"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2301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f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0" y="963509"/>
            <a:ext cx="3888432" cy="37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7957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p:cNvSpPr/>
          <p:nvPr/>
        </p:nvSpPr>
        <p:spPr>
          <a:xfrm>
            <a:off x="1855130" y="0"/>
            <a:ext cx="1800200" cy="749672"/>
          </a:xfrm>
          <a:prstGeom prst="cloudCallout">
            <a:avLst>
              <a:gd name="adj1" fmla="val -54775"/>
              <a:gd name="adj2" fmla="val 70120"/>
            </a:avLst>
          </a:prstGeom>
          <a:noFill/>
          <a:ln>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455560"/>
                </a:solidFill>
              </a:rPr>
              <a:t>???</a:t>
            </a:r>
            <a:endParaRPr lang="en-GB" dirty="0">
              <a:solidFill>
                <a:srgbClr val="455560"/>
              </a:solidFill>
            </a:endParaRPr>
          </a:p>
        </p:txBody>
      </p:sp>
      <p:pic>
        <p:nvPicPr>
          <p:cNvPr id="15" name="f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0" y="963509"/>
            <a:ext cx="3888432" cy="37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468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lightBulb" descr="C:\WINDOWS\TEMP\Temporary Internet Files\Content.IE5\H2RQNHAB\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506"/>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7" name="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0" y="964800"/>
            <a:ext cx="3888432" cy="37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9342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f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0" y="963509"/>
            <a:ext cx="3888432" cy="37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0" y="964800"/>
            <a:ext cx="3888432" cy="37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uterScreen"/>
          <p:cNvSpPr/>
          <p:nvPr/>
        </p:nvSpPr>
        <p:spPr>
          <a:xfrm>
            <a:off x="4004910" y="1651670"/>
            <a:ext cx="2253366" cy="1440160"/>
          </a:xfrm>
          <a:prstGeom prst="roundRect">
            <a:avLst/>
          </a:prstGeom>
          <a:ln>
            <a:solidFill>
              <a:srgbClr val="4D4D4F"/>
            </a:solidFill>
          </a:ln>
        </p:spPr>
        <p:style>
          <a:lnRef idx="2">
            <a:schemeClr val="accent6"/>
          </a:lnRef>
          <a:fillRef idx="1003">
            <a:schemeClr val="lt1"/>
          </a:fillRef>
          <a:effectRef idx="0">
            <a:schemeClr val="accent6"/>
          </a:effectRef>
          <a:fontRef idx="minor">
            <a:schemeClr val="dk1"/>
          </a:fontRef>
        </p:style>
        <p:txBody>
          <a:bodyPr rtlCol="0" anchor="ctr"/>
          <a:lstStyle/>
          <a:p>
            <a:pPr algn="ctr"/>
            <a:endParaRPr lang="en-GB"/>
          </a:p>
        </p:txBody>
      </p:sp>
      <p:sp>
        <p:nvSpPr>
          <p:cNvPr id="7" name="InnerScreen"/>
          <p:cNvSpPr/>
          <p:nvPr/>
        </p:nvSpPr>
        <p:spPr>
          <a:xfrm>
            <a:off x="4098035" y="1723678"/>
            <a:ext cx="2088232" cy="1296144"/>
          </a:xfrm>
          <a:prstGeom prst="roundRect">
            <a:avLst/>
          </a:prstGeom>
          <a:ln>
            <a:solidFill>
              <a:srgbClr val="4D4D4F"/>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dirty="0">
              <a:solidFill>
                <a:schemeClr val="tx2"/>
              </a:solidFill>
            </a:endParaRPr>
          </a:p>
        </p:txBody>
      </p:sp>
      <p:cxnSp>
        <p:nvCxnSpPr>
          <p:cNvPr id="8" name="Arrow1"/>
          <p:cNvCxnSpPr/>
          <p:nvPr/>
        </p:nvCxnSpPr>
        <p:spPr>
          <a:xfrm>
            <a:off x="3562723" y="2450420"/>
            <a:ext cx="465716" cy="0"/>
          </a:xfrm>
          <a:prstGeom prst="straightConnector1">
            <a:avLst/>
          </a:prstGeom>
          <a:ln w="38100">
            <a:solidFill>
              <a:srgbClr val="4D4D4F"/>
            </a:solidFill>
            <a:tailEnd type="arrow"/>
          </a:ln>
        </p:spPr>
        <p:style>
          <a:lnRef idx="1">
            <a:schemeClr val="accent1"/>
          </a:lnRef>
          <a:fillRef idx="0">
            <a:schemeClr val="accent1"/>
          </a:fillRef>
          <a:effectRef idx="0">
            <a:schemeClr val="accent1"/>
          </a:effectRef>
          <a:fontRef idx="minor">
            <a:schemeClr val="tx1"/>
          </a:fontRef>
        </p:style>
      </p:cxnSp>
      <p:sp>
        <p:nvSpPr>
          <p:cNvPr id="9" name="button"/>
          <p:cNvSpPr/>
          <p:nvPr/>
        </p:nvSpPr>
        <p:spPr>
          <a:xfrm>
            <a:off x="4448592" y="2083718"/>
            <a:ext cx="1449643" cy="733405"/>
          </a:xfrm>
          <a:prstGeom prst="rect">
            <a:avLst/>
          </a:prstGeom>
          <a:noFill/>
          <a:ln>
            <a:solidFill>
              <a:srgbClr val="455560"/>
            </a:solidFill>
          </a:ln>
        </p:spPr>
        <p:style>
          <a:lnRef idx="2">
            <a:schemeClr val="accent6"/>
          </a:lnRef>
          <a:fillRef idx="1001">
            <a:schemeClr val="lt1"/>
          </a:fillRef>
          <a:effectRef idx="0">
            <a:schemeClr val="accent6"/>
          </a:effectRef>
          <a:fontRef idx="minor">
            <a:schemeClr val="dk1"/>
          </a:fontRef>
        </p:style>
        <p:txBody>
          <a:bodyPr lIns="0" tIns="0" rIns="0" bIns="0" rtlCol="0" anchor="ctr"/>
          <a:lstStyle/>
          <a:p>
            <a:pPr algn="ctr"/>
            <a:endParaRPr lang="en-GB" dirty="0" smtClean="0">
              <a:solidFill>
                <a:schemeClr val="tx2"/>
              </a:solidFill>
            </a:endParaRPr>
          </a:p>
          <a:p>
            <a:pPr algn="ctr"/>
            <a:r>
              <a:rPr lang="en-GB" sz="1400" dirty="0" smtClean="0">
                <a:solidFill>
                  <a:srgbClr val="4D4D4F"/>
                </a:solidFill>
              </a:rPr>
              <a:t>Raise new </a:t>
            </a:r>
            <a:r>
              <a:rPr lang="en-GB" sz="1400" dirty="0" err="1" smtClean="0">
                <a:solidFill>
                  <a:srgbClr val="4D4D4F"/>
                </a:solidFill>
              </a:rPr>
              <a:t>InStePP</a:t>
            </a:r>
            <a:r>
              <a:rPr lang="en-GB" sz="1400" dirty="0" smtClean="0">
                <a:solidFill>
                  <a:srgbClr val="4D4D4F"/>
                </a:solidFill>
              </a:rPr>
              <a:t> </a:t>
            </a:r>
            <a:r>
              <a:rPr lang="en-GB" sz="1400" dirty="0">
                <a:solidFill>
                  <a:srgbClr val="4D4D4F"/>
                </a:solidFill>
              </a:rPr>
              <a:t>Commission</a:t>
            </a:r>
          </a:p>
          <a:p>
            <a:pPr algn="ctr"/>
            <a:endParaRPr lang="en-GB" dirty="0"/>
          </a:p>
        </p:txBody>
      </p:sp>
      <p:pic>
        <p:nvPicPr>
          <p:cNvPr id="10" name="gmail" descr="http://www.hudsonhorizons.com/pub/images/gmail_log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3023" y="1816072"/>
            <a:ext cx="648582" cy="267646"/>
          </a:xfrm>
          <a:prstGeom prst="rect">
            <a:avLst/>
          </a:prstGeom>
          <a:noFill/>
          <a:extLst>
            <a:ext uri="{909E8E84-426E-40DD-AFC4-6F175D3DCCD1}">
              <a14:hiddenFill xmlns:a14="http://schemas.microsoft.com/office/drawing/2010/main">
                <a:solidFill>
                  <a:srgbClr val="FFFFFF"/>
                </a:solidFill>
              </a14:hiddenFill>
            </a:ext>
          </a:extLst>
        </p:spPr>
      </p:pic>
      <p:sp>
        <p:nvSpPr>
          <p:cNvPr id="11" name="Commission"/>
          <p:cNvSpPr/>
          <p:nvPr/>
        </p:nvSpPr>
        <p:spPr>
          <a:xfrm>
            <a:off x="6681350" y="1418900"/>
            <a:ext cx="1513185" cy="1626845"/>
          </a:xfrm>
          <a:prstGeom prst="rect">
            <a:avLst/>
          </a:prstGeom>
          <a:ln>
            <a:solidFill>
              <a:srgbClr val="4D4D4F"/>
            </a:solidFill>
          </a:ln>
          <a:scene3d>
            <a:camera prst="orthographicFront"/>
            <a:lightRig rig="threePt" dir="t"/>
          </a:scene3d>
          <a:sp3d extrusionH="31750">
            <a:bevel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u="sng" dirty="0" smtClean="0">
                <a:solidFill>
                  <a:schemeClr val="tx2"/>
                </a:solidFill>
                <a:latin typeface="Garamond" pitchFamily="18" charset="0"/>
              </a:rPr>
              <a:t>Commission</a:t>
            </a:r>
          </a:p>
          <a:p>
            <a:pPr algn="ctr"/>
            <a:r>
              <a:rPr lang="en-GB" sz="1800" u="sng" dirty="0" smtClean="0">
                <a:solidFill>
                  <a:schemeClr val="tx2"/>
                </a:solidFill>
                <a:latin typeface="Garamond" pitchFamily="18" charset="0"/>
              </a:rPr>
              <a:t>Specification</a:t>
            </a:r>
          </a:p>
          <a:p>
            <a:pPr algn="ctr"/>
            <a:endParaRPr lang="en-GB" dirty="0">
              <a:latin typeface="Garamond" pitchFamily="18" charset="0"/>
            </a:endParaRPr>
          </a:p>
        </p:txBody>
      </p:sp>
      <p:cxnSp>
        <p:nvCxnSpPr>
          <p:cNvPr id="12" name="Arrow2"/>
          <p:cNvCxnSpPr/>
          <p:nvPr/>
        </p:nvCxnSpPr>
        <p:spPr>
          <a:xfrm>
            <a:off x="6258276" y="2450420"/>
            <a:ext cx="423074" cy="0"/>
          </a:xfrm>
          <a:prstGeom prst="straightConnector1">
            <a:avLst/>
          </a:prstGeom>
          <a:ln w="38100">
            <a:solidFill>
              <a:srgbClr val="4D4D4F"/>
            </a:solidFill>
            <a:tailEnd type="arrow"/>
          </a:ln>
        </p:spPr>
        <p:style>
          <a:lnRef idx="1">
            <a:schemeClr val="accent1"/>
          </a:lnRef>
          <a:fillRef idx="0">
            <a:schemeClr val="accent1"/>
          </a:fillRef>
          <a:effectRef idx="0">
            <a:schemeClr val="accent1"/>
          </a:effectRef>
          <a:fontRef idx="minor">
            <a:schemeClr val="tx1"/>
          </a:fontRef>
        </p:style>
      </p:cxnSp>
      <p:cxnSp>
        <p:nvCxnSpPr>
          <p:cNvPr id="13" name="Arrow3"/>
          <p:cNvCxnSpPr/>
          <p:nvPr/>
        </p:nvCxnSpPr>
        <p:spPr>
          <a:xfrm>
            <a:off x="7233925" y="3068960"/>
            <a:ext cx="0" cy="633835"/>
          </a:xfrm>
          <a:prstGeom prst="straightConnector1">
            <a:avLst/>
          </a:prstGeom>
          <a:ln w="38100">
            <a:solidFill>
              <a:srgbClr val="4D4D4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PartnershipTriangle"/>
          <p:cNvSpPr/>
          <p:nvPr/>
        </p:nvSpPr>
        <p:spPr>
          <a:xfrm>
            <a:off x="4190843" y="8435788"/>
            <a:ext cx="1766126" cy="1476164"/>
          </a:xfrm>
          <a:prstGeom prst="triangle">
            <a:avLst/>
          </a:prstGeom>
          <a:solidFill>
            <a:srgbClr val="D00072"/>
          </a:solidFill>
          <a:ln>
            <a:noFill/>
          </a:ln>
        </p:spPr>
        <p:style>
          <a:lnRef idx="2">
            <a:schemeClr val="dk1"/>
          </a:lnRef>
          <a:fillRef idx="1">
            <a:schemeClr val="lt1"/>
          </a:fillRef>
          <a:effectRef idx="0">
            <a:schemeClr val="dk1"/>
          </a:effectRef>
          <a:fontRef idx="minor">
            <a:schemeClr val="dk1"/>
          </a:fontRef>
        </p:style>
        <p:txBody>
          <a:bodyPr lIns="0" tIns="0" rIns="0" bIns="0" rtlCol="0" anchor="b" anchorCtr="1"/>
          <a:lstStyle/>
          <a:p>
            <a:pPr algn="ctr"/>
            <a:r>
              <a:rPr lang="en-GB" sz="1300" b="1" dirty="0" smtClean="0">
                <a:solidFill>
                  <a:schemeClr val="bg1"/>
                </a:solidFill>
                <a:latin typeface="Arial Narrow" pitchFamily="34" charset="0"/>
              </a:rPr>
              <a:t>Partnership Lead</a:t>
            </a:r>
            <a:endParaRPr lang="en-GB" sz="1300" b="1" dirty="0">
              <a:solidFill>
                <a:schemeClr val="bg1"/>
              </a:solidFill>
              <a:latin typeface="Arial Narrow" pitchFamily="34" charset="0"/>
            </a:endParaRPr>
          </a:p>
        </p:txBody>
      </p:sp>
      <p:sp>
        <p:nvSpPr>
          <p:cNvPr id="23" name="DevelopmentTriangle"/>
          <p:cNvSpPr/>
          <p:nvPr/>
        </p:nvSpPr>
        <p:spPr>
          <a:xfrm>
            <a:off x="2425735" y="8435788"/>
            <a:ext cx="1766125" cy="1476164"/>
          </a:xfrm>
          <a:prstGeom prst="triangle">
            <a:avLst/>
          </a:prstGeom>
          <a:solidFill>
            <a:srgbClr val="8D9F00"/>
          </a:solidFill>
          <a:ln>
            <a:noFill/>
          </a:ln>
        </p:spPr>
        <p:style>
          <a:lnRef idx="2">
            <a:schemeClr val="dk1"/>
          </a:lnRef>
          <a:fillRef idx="1">
            <a:schemeClr val="lt1"/>
          </a:fillRef>
          <a:effectRef idx="0">
            <a:schemeClr val="dk1"/>
          </a:effectRef>
          <a:fontRef idx="minor">
            <a:schemeClr val="dk1"/>
          </a:fontRef>
        </p:style>
        <p:txBody>
          <a:bodyPr wrap="square" lIns="0" tIns="0" rIns="0" bIns="0" rtlCol="0" anchor="b" anchorCtr="1"/>
          <a:lstStyle/>
          <a:p>
            <a:pPr algn="ctr"/>
            <a:endParaRPr lang="en-GB" sz="1200" b="1" dirty="0" smtClean="0">
              <a:solidFill>
                <a:schemeClr val="bg1"/>
              </a:solidFill>
            </a:endParaRPr>
          </a:p>
          <a:p>
            <a:pPr algn="ctr"/>
            <a:r>
              <a:rPr lang="en-GB" sz="1300" b="1" dirty="0" smtClean="0">
                <a:solidFill>
                  <a:schemeClr val="bg1"/>
                </a:solidFill>
                <a:effectLst/>
                <a:latin typeface="Arial Narrow" pitchFamily="34" charset="0"/>
              </a:rPr>
              <a:t>Development Lead</a:t>
            </a:r>
            <a:endParaRPr lang="en-GB" sz="1300" b="1" dirty="0">
              <a:solidFill>
                <a:schemeClr val="bg1"/>
              </a:solidFill>
              <a:effectLst/>
              <a:latin typeface="Arial Narrow" pitchFamily="34" charset="0"/>
            </a:endParaRPr>
          </a:p>
        </p:txBody>
      </p:sp>
      <p:sp>
        <p:nvSpPr>
          <p:cNvPr id="24" name="StudentTriangle"/>
          <p:cNvSpPr/>
          <p:nvPr/>
        </p:nvSpPr>
        <p:spPr>
          <a:xfrm>
            <a:off x="3308797" y="6959623"/>
            <a:ext cx="1766126" cy="1476165"/>
          </a:xfrm>
          <a:prstGeom prst="triangle">
            <a:avLst/>
          </a:prstGeom>
          <a:solidFill>
            <a:srgbClr val="0084A1"/>
          </a:solidFill>
          <a:ln>
            <a:noFill/>
          </a:ln>
        </p:spPr>
        <p:style>
          <a:lnRef idx="2">
            <a:schemeClr val="dk1"/>
          </a:lnRef>
          <a:fillRef idx="1">
            <a:schemeClr val="lt1"/>
          </a:fillRef>
          <a:effectRef idx="0">
            <a:schemeClr val="dk1"/>
          </a:effectRef>
          <a:fontRef idx="minor">
            <a:schemeClr val="dk1"/>
          </a:fontRef>
        </p:style>
        <p:txBody>
          <a:bodyPr lIns="0" tIns="0" rIns="0" bIns="0" rtlCol="0" anchor="b" anchorCtr="1"/>
          <a:lstStyle/>
          <a:p>
            <a:pPr algn="ctr"/>
            <a:r>
              <a:rPr lang="en-GB" sz="1300" b="1" dirty="0" smtClean="0">
                <a:solidFill>
                  <a:schemeClr val="bg1"/>
                </a:solidFill>
                <a:latin typeface="Arial Narrow" pitchFamily="34" charset="0"/>
              </a:rPr>
              <a:t>Student </a:t>
            </a:r>
          </a:p>
          <a:p>
            <a:pPr algn="ctr"/>
            <a:r>
              <a:rPr lang="en-GB" sz="1300" b="1" dirty="0" smtClean="0">
                <a:solidFill>
                  <a:schemeClr val="bg1"/>
                </a:solidFill>
                <a:latin typeface="Arial Narrow" pitchFamily="34" charset="0"/>
              </a:rPr>
              <a:t>e-pioneer</a:t>
            </a:r>
            <a:endParaRPr lang="en-GB" sz="1300" b="1" dirty="0">
              <a:solidFill>
                <a:schemeClr val="bg1"/>
              </a:solidFill>
              <a:latin typeface="Arial Narrow" pitchFamily="34" charset="0"/>
            </a:endParaRPr>
          </a:p>
        </p:txBody>
      </p:sp>
      <p:sp>
        <p:nvSpPr>
          <p:cNvPr id="31" name="Freeform 30"/>
          <p:cNvSpPr/>
          <p:nvPr/>
        </p:nvSpPr>
        <p:spPr>
          <a:xfrm>
            <a:off x="6804248" y="5343836"/>
            <a:ext cx="412415" cy="717143"/>
          </a:xfrm>
          <a:custGeom>
            <a:avLst/>
            <a:gdLst>
              <a:gd name="connsiteX0" fmla="*/ 412415 w 412415"/>
              <a:gd name="connsiteY0" fmla="*/ 626269 h 626269"/>
              <a:gd name="connsiteX1" fmla="*/ 340977 w 412415"/>
              <a:gd name="connsiteY1" fmla="*/ 616744 h 626269"/>
              <a:gd name="connsiteX2" fmla="*/ 310021 w 412415"/>
              <a:gd name="connsiteY2" fmla="*/ 611981 h 626269"/>
              <a:gd name="connsiteX3" fmla="*/ 276683 w 412415"/>
              <a:gd name="connsiteY3" fmla="*/ 600075 h 626269"/>
              <a:gd name="connsiteX4" fmla="*/ 248108 w 412415"/>
              <a:gd name="connsiteY4" fmla="*/ 590550 h 626269"/>
              <a:gd name="connsiteX5" fmla="*/ 229058 w 412415"/>
              <a:gd name="connsiteY5" fmla="*/ 578644 h 626269"/>
              <a:gd name="connsiteX6" fmla="*/ 207627 w 412415"/>
              <a:gd name="connsiteY6" fmla="*/ 566738 h 626269"/>
              <a:gd name="connsiteX7" fmla="*/ 186196 w 412415"/>
              <a:gd name="connsiteY7" fmla="*/ 554831 h 626269"/>
              <a:gd name="connsiteX8" fmla="*/ 157621 w 412415"/>
              <a:gd name="connsiteY8" fmla="*/ 535781 h 626269"/>
              <a:gd name="connsiteX9" fmla="*/ 131427 w 412415"/>
              <a:gd name="connsiteY9" fmla="*/ 516731 h 626269"/>
              <a:gd name="connsiteX10" fmla="*/ 109996 w 412415"/>
              <a:gd name="connsiteY10" fmla="*/ 488156 h 626269"/>
              <a:gd name="connsiteX11" fmla="*/ 93327 w 412415"/>
              <a:gd name="connsiteY11" fmla="*/ 469106 h 626269"/>
              <a:gd name="connsiteX12" fmla="*/ 79040 w 412415"/>
              <a:gd name="connsiteY12" fmla="*/ 450056 h 626269"/>
              <a:gd name="connsiteX13" fmla="*/ 64752 w 412415"/>
              <a:gd name="connsiteY13" fmla="*/ 433388 h 626269"/>
              <a:gd name="connsiteX14" fmla="*/ 50465 w 412415"/>
              <a:gd name="connsiteY14" fmla="*/ 404813 h 626269"/>
              <a:gd name="connsiteX15" fmla="*/ 40940 w 412415"/>
              <a:gd name="connsiteY15" fmla="*/ 381000 h 626269"/>
              <a:gd name="connsiteX16" fmla="*/ 31415 w 412415"/>
              <a:gd name="connsiteY16" fmla="*/ 354806 h 626269"/>
              <a:gd name="connsiteX17" fmla="*/ 19508 w 412415"/>
              <a:gd name="connsiteY17" fmla="*/ 328613 h 626269"/>
              <a:gd name="connsiteX18" fmla="*/ 14746 w 412415"/>
              <a:gd name="connsiteY18" fmla="*/ 300038 h 626269"/>
              <a:gd name="connsiteX19" fmla="*/ 2840 w 412415"/>
              <a:gd name="connsiteY19" fmla="*/ 257175 h 626269"/>
              <a:gd name="connsiteX20" fmla="*/ 458 w 412415"/>
              <a:gd name="connsiteY20" fmla="*/ 214313 h 626269"/>
              <a:gd name="connsiteX21" fmla="*/ 458 w 412415"/>
              <a:gd name="connsiteY21" fmla="*/ 178594 h 626269"/>
              <a:gd name="connsiteX22" fmla="*/ 5221 w 412415"/>
              <a:gd name="connsiteY22" fmla="*/ 142875 h 626269"/>
              <a:gd name="connsiteX23" fmla="*/ 12365 w 412415"/>
              <a:gd name="connsiteY23" fmla="*/ 97631 h 626269"/>
              <a:gd name="connsiteX24" fmla="*/ 17127 w 412415"/>
              <a:gd name="connsiteY24" fmla="*/ 76200 h 626269"/>
              <a:gd name="connsiteX25" fmla="*/ 21890 w 412415"/>
              <a:gd name="connsiteY25" fmla="*/ 59531 h 626269"/>
              <a:gd name="connsiteX26" fmla="*/ 33796 w 412415"/>
              <a:gd name="connsiteY26" fmla="*/ 33338 h 626269"/>
              <a:gd name="connsiteX27" fmla="*/ 43321 w 412415"/>
              <a:gd name="connsiteY27" fmla="*/ 19050 h 626269"/>
              <a:gd name="connsiteX28" fmla="*/ 48083 w 412415"/>
              <a:gd name="connsiteY28" fmla="*/ 11906 h 626269"/>
              <a:gd name="connsiteX29" fmla="*/ 52846 w 412415"/>
              <a:gd name="connsiteY29" fmla="*/ 0 h 6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2415" h="626269">
                <a:moveTo>
                  <a:pt x="412415" y="626269"/>
                </a:moveTo>
                <a:lnTo>
                  <a:pt x="340977" y="616744"/>
                </a:lnTo>
                <a:cubicBezTo>
                  <a:pt x="323911" y="614363"/>
                  <a:pt x="320737" y="614759"/>
                  <a:pt x="310021" y="611981"/>
                </a:cubicBezTo>
                <a:cubicBezTo>
                  <a:pt x="299305" y="609203"/>
                  <a:pt x="287002" y="603647"/>
                  <a:pt x="276683" y="600075"/>
                </a:cubicBezTo>
                <a:cubicBezTo>
                  <a:pt x="266364" y="596503"/>
                  <a:pt x="256045" y="594122"/>
                  <a:pt x="248108" y="590550"/>
                </a:cubicBezTo>
                <a:cubicBezTo>
                  <a:pt x="240171" y="586978"/>
                  <a:pt x="235805" y="582613"/>
                  <a:pt x="229058" y="578644"/>
                </a:cubicBezTo>
                <a:cubicBezTo>
                  <a:pt x="222311" y="574675"/>
                  <a:pt x="207627" y="566738"/>
                  <a:pt x="207627" y="566738"/>
                </a:cubicBezTo>
                <a:cubicBezTo>
                  <a:pt x="200484" y="562769"/>
                  <a:pt x="194530" y="559990"/>
                  <a:pt x="186196" y="554831"/>
                </a:cubicBezTo>
                <a:cubicBezTo>
                  <a:pt x="177862" y="549672"/>
                  <a:pt x="166749" y="542131"/>
                  <a:pt x="157621" y="535781"/>
                </a:cubicBezTo>
                <a:cubicBezTo>
                  <a:pt x="148493" y="529431"/>
                  <a:pt x="139364" y="524668"/>
                  <a:pt x="131427" y="516731"/>
                </a:cubicBezTo>
                <a:cubicBezTo>
                  <a:pt x="123490" y="508794"/>
                  <a:pt x="116346" y="496093"/>
                  <a:pt x="109996" y="488156"/>
                </a:cubicBezTo>
                <a:cubicBezTo>
                  <a:pt x="103646" y="480219"/>
                  <a:pt x="98486" y="475456"/>
                  <a:pt x="93327" y="469106"/>
                </a:cubicBezTo>
                <a:cubicBezTo>
                  <a:pt x="88168" y="462756"/>
                  <a:pt x="83802" y="456009"/>
                  <a:pt x="79040" y="450056"/>
                </a:cubicBezTo>
                <a:cubicBezTo>
                  <a:pt x="74278" y="444103"/>
                  <a:pt x="69514" y="440928"/>
                  <a:pt x="64752" y="433388"/>
                </a:cubicBezTo>
                <a:cubicBezTo>
                  <a:pt x="59989" y="425847"/>
                  <a:pt x="54434" y="413544"/>
                  <a:pt x="50465" y="404813"/>
                </a:cubicBezTo>
                <a:cubicBezTo>
                  <a:pt x="46496" y="396082"/>
                  <a:pt x="44115" y="389334"/>
                  <a:pt x="40940" y="381000"/>
                </a:cubicBezTo>
                <a:cubicBezTo>
                  <a:pt x="37765" y="372666"/>
                  <a:pt x="34987" y="363537"/>
                  <a:pt x="31415" y="354806"/>
                </a:cubicBezTo>
                <a:cubicBezTo>
                  <a:pt x="27843" y="346075"/>
                  <a:pt x="22286" y="337741"/>
                  <a:pt x="19508" y="328613"/>
                </a:cubicBezTo>
                <a:cubicBezTo>
                  <a:pt x="16730" y="319485"/>
                  <a:pt x="17524" y="311944"/>
                  <a:pt x="14746" y="300038"/>
                </a:cubicBezTo>
                <a:cubicBezTo>
                  <a:pt x="11968" y="288132"/>
                  <a:pt x="5221" y="271462"/>
                  <a:pt x="2840" y="257175"/>
                </a:cubicBezTo>
                <a:cubicBezTo>
                  <a:pt x="459" y="242888"/>
                  <a:pt x="855" y="227410"/>
                  <a:pt x="458" y="214313"/>
                </a:cubicBezTo>
                <a:cubicBezTo>
                  <a:pt x="61" y="201216"/>
                  <a:pt x="-336" y="190500"/>
                  <a:pt x="458" y="178594"/>
                </a:cubicBezTo>
                <a:cubicBezTo>
                  <a:pt x="1252" y="166688"/>
                  <a:pt x="3237" y="156369"/>
                  <a:pt x="5221" y="142875"/>
                </a:cubicBezTo>
                <a:cubicBezTo>
                  <a:pt x="7205" y="129381"/>
                  <a:pt x="10381" y="108743"/>
                  <a:pt x="12365" y="97631"/>
                </a:cubicBezTo>
                <a:cubicBezTo>
                  <a:pt x="14349" y="86518"/>
                  <a:pt x="15539" y="82550"/>
                  <a:pt x="17127" y="76200"/>
                </a:cubicBezTo>
                <a:cubicBezTo>
                  <a:pt x="18714" y="69850"/>
                  <a:pt x="19112" y="66674"/>
                  <a:pt x="21890" y="59531"/>
                </a:cubicBezTo>
                <a:cubicBezTo>
                  <a:pt x="24668" y="52388"/>
                  <a:pt x="30224" y="40085"/>
                  <a:pt x="33796" y="33338"/>
                </a:cubicBezTo>
                <a:cubicBezTo>
                  <a:pt x="37368" y="26591"/>
                  <a:pt x="43321" y="19050"/>
                  <a:pt x="43321" y="19050"/>
                </a:cubicBezTo>
                <a:cubicBezTo>
                  <a:pt x="45702" y="15478"/>
                  <a:pt x="46496" y="15081"/>
                  <a:pt x="48083" y="11906"/>
                </a:cubicBezTo>
                <a:cubicBezTo>
                  <a:pt x="49670" y="8731"/>
                  <a:pt x="51258" y="4365"/>
                  <a:pt x="52846" y="0"/>
                </a:cubicBezTo>
              </a:path>
            </a:pathLst>
          </a:custGeom>
          <a:noFill/>
          <a:ln w="53975">
            <a:solidFill>
              <a:srgbClr val="8D9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rot="7647145">
            <a:off x="7012915" y="5070996"/>
            <a:ext cx="470506" cy="627379"/>
          </a:xfrm>
          <a:custGeom>
            <a:avLst/>
            <a:gdLst>
              <a:gd name="connsiteX0" fmla="*/ 412415 w 412415"/>
              <a:gd name="connsiteY0" fmla="*/ 626269 h 626269"/>
              <a:gd name="connsiteX1" fmla="*/ 340977 w 412415"/>
              <a:gd name="connsiteY1" fmla="*/ 616744 h 626269"/>
              <a:gd name="connsiteX2" fmla="*/ 310021 w 412415"/>
              <a:gd name="connsiteY2" fmla="*/ 611981 h 626269"/>
              <a:gd name="connsiteX3" fmla="*/ 276683 w 412415"/>
              <a:gd name="connsiteY3" fmla="*/ 600075 h 626269"/>
              <a:gd name="connsiteX4" fmla="*/ 248108 w 412415"/>
              <a:gd name="connsiteY4" fmla="*/ 590550 h 626269"/>
              <a:gd name="connsiteX5" fmla="*/ 229058 w 412415"/>
              <a:gd name="connsiteY5" fmla="*/ 578644 h 626269"/>
              <a:gd name="connsiteX6" fmla="*/ 207627 w 412415"/>
              <a:gd name="connsiteY6" fmla="*/ 566738 h 626269"/>
              <a:gd name="connsiteX7" fmla="*/ 186196 w 412415"/>
              <a:gd name="connsiteY7" fmla="*/ 554831 h 626269"/>
              <a:gd name="connsiteX8" fmla="*/ 157621 w 412415"/>
              <a:gd name="connsiteY8" fmla="*/ 535781 h 626269"/>
              <a:gd name="connsiteX9" fmla="*/ 131427 w 412415"/>
              <a:gd name="connsiteY9" fmla="*/ 516731 h 626269"/>
              <a:gd name="connsiteX10" fmla="*/ 109996 w 412415"/>
              <a:gd name="connsiteY10" fmla="*/ 488156 h 626269"/>
              <a:gd name="connsiteX11" fmla="*/ 93327 w 412415"/>
              <a:gd name="connsiteY11" fmla="*/ 469106 h 626269"/>
              <a:gd name="connsiteX12" fmla="*/ 79040 w 412415"/>
              <a:gd name="connsiteY12" fmla="*/ 450056 h 626269"/>
              <a:gd name="connsiteX13" fmla="*/ 64752 w 412415"/>
              <a:gd name="connsiteY13" fmla="*/ 433388 h 626269"/>
              <a:gd name="connsiteX14" fmla="*/ 50465 w 412415"/>
              <a:gd name="connsiteY14" fmla="*/ 404813 h 626269"/>
              <a:gd name="connsiteX15" fmla="*/ 40940 w 412415"/>
              <a:gd name="connsiteY15" fmla="*/ 381000 h 626269"/>
              <a:gd name="connsiteX16" fmla="*/ 31415 w 412415"/>
              <a:gd name="connsiteY16" fmla="*/ 354806 h 626269"/>
              <a:gd name="connsiteX17" fmla="*/ 19508 w 412415"/>
              <a:gd name="connsiteY17" fmla="*/ 328613 h 626269"/>
              <a:gd name="connsiteX18" fmla="*/ 14746 w 412415"/>
              <a:gd name="connsiteY18" fmla="*/ 300038 h 626269"/>
              <a:gd name="connsiteX19" fmla="*/ 2840 w 412415"/>
              <a:gd name="connsiteY19" fmla="*/ 257175 h 626269"/>
              <a:gd name="connsiteX20" fmla="*/ 458 w 412415"/>
              <a:gd name="connsiteY20" fmla="*/ 214313 h 626269"/>
              <a:gd name="connsiteX21" fmla="*/ 458 w 412415"/>
              <a:gd name="connsiteY21" fmla="*/ 178594 h 626269"/>
              <a:gd name="connsiteX22" fmla="*/ 5221 w 412415"/>
              <a:gd name="connsiteY22" fmla="*/ 142875 h 626269"/>
              <a:gd name="connsiteX23" fmla="*/ 12365 w 412415"/>
              <a:gd name="connsiteY23" fmla="*/ 97631 h 626269"/>
              <a:gd name="connsiteX24" fmla="*/ 17127 w 412415"/>
              <a:gd name="connsiteY24" fmla="*/ 76200 h 626269"/>
              <a:gd name="connsiteX25" fmla="*/ 21890 w 412415"/>
              <a:gd name="connsiteY25" fmla="*/ 59531 h 626269"/>
              <a:gd name="connsiteX26" fmla="*/ 33796 w 412415"/>
              <a:gd name="connsiteY26" fmla="*/ 33338 h 626269"/>
              <a:gd name="connsiteX27" fmla="*/ 43321 w 412415"/>
              <a:gd name="connsiteY27" fmla="*/ 19050 h 626269"/>
              <a:gd name="connsiteX28" fmla="*/ 48083 w 412415"/>
              <a:gd name="connsiteY28" fmla="*/ 11906 h 626269"/>
              <a:gd name="connsiteX29" fmla="*/ 52846 w 412415"/>
              <a:gd name="connsiteY29" fmla="*/ 0 h 6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2415" h="626269">
                <a:moveTo>
                  <a:pt x="412415" y="626269"/>
                </a:moveTo>
                <a:lnTo>
                  <a:pt x="340977" y="616744"/>
                </a:lnTo>
                <a:cubicBezTo>
                  <a:pt x="323911" y="614363"/>
                  <a:pt x="320737" y="614759"/>
                  <a:pt x="310021" y="611981"/>
                </a:cubicBezTo>
                <a:cubicBezTo>
                  <a:pt x="299305" y="609203"/>
                  <a:pt x="287002" y="603647"/>
                  <a:pt x="276683" y="600075"/>
                </a:cubicBezTo>
                <a:cubicBezTo>
                  <a:pt x="266364" y="596503"/>
                  <a:pt x="256045" y="594122"/>
                  <a:pt x="248108" y="590550"/>
                </a:cubicBezTo>
                <a:cubicBezTo>
                  <a:pt x="240171" y="586978"/>
                  <a:pt x="235805" y="582613"/>
                  <a:pt x="229058" y="578644"/>
                </a:cubicBezTo>
                <a:cubicBezTo>
                  <a:pt x="222311" y="574675"/>
                  <a:pt x="207627" y="566738"/>
                  <a:pt x="207627" y="566738"/>
                </a:cubicBezTo>
                <a:cubicBezTo>
                  <a:pt x="200484" y="562769"/>
                  <a:pt x="194530" y="559990"/>
                  <a:pt x="186196" y="554831"/>
                </a:cubicBezTo>
                <a:cubicBezTo>
                  <a:pt x="177862" y="549672"/>
                  <a:pt x="166749" y="542131"/>
                  <a:pt x="157621" y="535781"/>
                </a:cubicBezTo>
                <a:cubicBezTo>
                  <a:pt x="148493" y="529431"/>
                  <a:pt x="139364" y="524668"/>
                  <a:pt x="131427" y="516731"/>
                </a:cubicBezTo>
                <a:cubicBezTo>
                  <a:pt x="123490" y="508794"/>
                  <a:pt x="116346" y="496093"/>
                  <a:pt x="109996" y="488156"/>
                </a:cubicBezTo>
                <a:cubicBezTo>
                  <a:pt x="103646" y="480219"/>
                  <a:pt x="98486" y="475456"/>
                  <a:pt x="93327" y="469106"/>
                </a:cubicBezTo>
                <a:cubicBezTo>
                  <a:pt x="88168" y="462756"/>
                  <a:pt x="83802" y="456009"/>
                  <a:pt x="79040" y="450056"/>
                </a:cubicBezTo>
                <a:cubicBezTo>
                  <a:pt x="74278" y="444103"/>
                  <a:pt x="69514" y="440928"/>
                  <a:pt x="64752" y="433388"/>
                </a:cubicBezTo>
                <a:cubicBezTo>
                  <a:pt x="59989" y="425847"/>
                  <a:pt x="54434" y="413544"/>
                  <a:pt x="50465" y="404813"/>
                </a:cubicBezTo>
                <a:cubicBezTo>
                  <a:pt x="46496" y="396082"/>
                  <a:pt x="44115" y="389334"/>
                  <a:pt x="40940" y="381000"/>
                </a:cubicBezTo>
                <a:cubicBezTo>
                  <a:pt x="37765" y="372666"/>
                  <a:pt x="34987" y="363537"/>
                  <a:pt x="31415" y="354806"/>
                </a:cubicBezTo>
                <a:cubicBezTo>
                  <a:pt x="27843" y="346075"/>
                  <a:pt x="22286" y="337741"/>
                  <a:pt x="19508" y="328613"/>
                </a:cubicBezTo>
                <a:cubicBezTo>
                  <a:pt x="16730" y="319485"/>
                  <a:pt x="17524" y="311944"/>
                  <a:pt x="14746" y="300038"/>
                </a:cubicBezTo>
                <a:cubicBezTo>
                  <a:pt x="11968" y="288132"/>
                  <a:pt x="5221" y="271462"/>
                  <a:pt x="2840" y="257175"/>
                </a:cubicBezTo>
                <a:cubicBezTo>
                  <a:pt x="459" y="242888"/>
                  <a:pt x="855" y="227410"/>
                  <a:pt x="458" y="214313"/>
                </a:cubicBezTo>
                <a:cubicBezTo>
                  <a:pt x="61" y="201216"/>
                  <a:pt x="-336" y="190500"/>
                  <a:pt x="458" y="178594"/>
                </a:cubicBezTo>
                <a:cubicBezTo>
                  <a:pt x="1252" y="166688"/>
                  <a:pt x="3237" y="156369"/>
                  <a:pt x="5221" y="142875"/>
                </a:cubicBezTo>
                <a:cubicBezTo>
                  <a:pt x="7205" y="129381"/>
                  <a:pt x="10381" y="108743"/>
                  <a:pt x="12365" y="97631"/>
                </a:cubicBezTo>
                <a:cubicBezTo>
                  <a:pt x="14349" y="86518"/>
                  <a:pt x="15539" y="82550"/>
                  <a:pt x="17127" y="76200"/>
                </a:cubicBezTo>
                <a:cubicBezTo>
                  <a:pt x="18714" y="69850"/>
                  <a:pt x="19112" y="66674"/>
                  <a:pt x="21890" y="59531"/>
                </a:cubicBezTo>
                <a:cubicBezTo>
                  <a:pt x="24668" y="52388"/>
                  <a:pt x="30224" y="40085"/>
                  <a:pt x="33796" y="33338"/>
                </a:cubicBezTo>
                <a:cubicBezTo>
                  <a:pt x="37368" y="26591"/>
                  <a:pt x="43321" y="19050"/>
                  <a:pt x="43321" y="19050"/>
                </a:cubicBezTo>
                <a:cubicBezTo>
                  <a:pt x="45702" y="15478"/>
                  <a:pt x="46496" y="15081"/>
                  <a:pt x="48083" y="11906"/>
                </a:cubicBezTo>
                <a:cubicBezTo>
                  <a:pt x="49670" y="8731"/>
                  <a:pt x="51258" y="4365"/>
                  <a:pt x="52846" y="0"/>
                </a:cubicBezTo>
              </a:path>
            </a:pathLst>
          </a:custGeom>
          <a:noFill/>
          <a:ln w="53975">
            <a:solidFill>
              <a:srgbClr val="0084A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rot="14863046">
            <a:off x="7150341" y="5421237"/>
            <a:ext cx="471536" cy="658215"/>
          </a:xfrm>
          <a:custGeom>
            <a:avLst/>
            <a:gdLst>
              <a:gd name="connsiteX0" fmla="*/ 412415 w 412415"/>
              <a:gd name="connsiteY0" fmla="*/ 626269 h 626269"/>
              <a:gd name="connsiteX1" fmla="*/ 340977 w 412415"/>
              <a:gd name="connsiteY1" fmla="*/ 616744 h 626269"/>
              <a:gd name="connsiteX2" fmla="*/ 310021 w 412415"/>
              <a:gd name="connsiteY2" fmla="*/ 611981 h 626269"/>
              <a:gd name="connsiteX3" fmla="*/ 276683 w 412415"/>
              <a:gd name="connsiteY3" fmla="*/ 600075 h 626269"/>
              <a:gd name="connsiteX4" fmla="*/ 248108 w 412415"/>
              <a:gd name="connsiteY4" fmla="*/ 590550 h 626269"/>
              <a:gd name="connsiteX5" fmla="*/ 229058 w 412415"/>
              <a:gd name="connsiteY5" fmla="*/ 578644 h 626269"/>
              <a:gd name="connsiteX6" fmla="*/ 207627 w 412415"/>
              <a:gd name="connsiteY6" fmla="*/ 566738 h 626269"/>
              <a:gd name="connsiteX7" fmla="*/ 186196 w 412415"/>
              <a:gd name="connsiteY7" fmla="*/ 554831 h 626269"/>
              <a:gd name="connsiteX8" fmla="*/ 157621 w 412415"/>
              <a:gd name="connsiteY8" fmla="*/ 535781 h 626269"/>
              <a:gd name="connsiteX9" fmla="*/ 131427 w 412415"/>
              <a:gd name="connsiteY9" fmla="*/ 516731 h 626269"/>
              <a:gd name="connsiteX10" fmla="*/ 109996 w 412415"/>
              <a:gd name="connsiteY10" fmla="*/ 488156 h 626269"/>
              <a:gd name="connsiteX11" fmla="*/ 93327 w 412415"/>
              <a:gd name="connsiteY11" fmla="*/ 469106 h 626269"/>
              <a:gd name="connsiteX12" fmla="*/ 79040 w 412415"/>
              <a:gd name="connsiteY12" fmla="*/ 450056 h 626269"/>
              <a:gd name="connsiteX13" fmla="*/ 64752 w 412415"/>
              <a:gd name="connsiteY13" fmla="*/ 433388 h 626269"/>
              <a:gd name="connsiteX14" fmla="*/ 50465 w 412415"/>
              <a:gd name="connsiteY14" fmla="*/ 404813 h 626269"/>
              <a:gd name="connsiteX15" fmla="*/ 40940 w 412415"/>
              <a:gd name="connsiteY15" fmla="*/ 381000 h 626269"/>
              <a:gd name="connsiteX16" fmla="*/ 31415 w 412415"/>
              <a:gd name="connsiteY16" fmla="*/ 354806 h 626269"/>
              <a:gd name="connsiteX17" fmla="*/ 19508 w 412415"/>
              <a:gd name="connsiteY17" fmla="*/ 328613 h 626269"/>
              <a:gd name="connsiteX18" fmla="*/ 14746 w 412415"/>
              <a:gd name="connsiteY18" fmla="*/ 300038 h 626269"/>
              <a:gd name="connsiteX19" fmla="*/ 2840 w 412415"/>
              <a:gd name="connsiteY19" fmla="*/ 257175 h 626269"/>
              <a:gd name="connsiteX20" fmla="*/ 458 w 412415"/>
              <a:gd name="connsiteY20" fmla="*/ 214313 h 626269"/>
              <a:gd name="connsiteX21" fmla="*/ 458 w 412415"/>
              <a:gd name="connsiteY21" fmla="*/ 178594 h 626269"/>
              <a:gd name="connsiteX22" fmla="*/ 5221 w 412415"/>
              <a:gd name="connsiteY22" fmla="*/ 142875 h 626269"/>
              <a:gd name="connsiteX23" fmla="*/ 12365 w 412415"/>
              <a:gd name="connsiteY23" fmla="*/ 97631 h 626269"/>
              <a:gd name="connsiteX24" fmla="*/ 17127 w 412415"/>
              <a:gd name="connsiteY24" fmla="*/ 76200 h 626269"/>
              <a:gd name="connsiteX25" fmla="*/ 21890 w 412415"/>
              <a:gd name="connsiteY25" fmla="*/ 59531 h 626269"/>
              <a:gd name="connsiteX26" fmla="*/ 33796 w 412415"/>
              <a:gd name="connsiteY26" fmla="*/ 33338 h 626269"/>
              <a:gd name="connsiteX27" fmla="*/ 43321 w 412415"/>
              <a:gd name="connsiteY27" fmla="*/ 19050 h 626269"/>
              <a:gd name="connsiteX28" fmla="*/ 48083 w 412415"/>
              <a:gd name="connsiteY28" fmla="*/ 11906 h 626269"/>
              <a:gd name="connsiteX29" fmla="*/ 52846 w 412415"/>
              <a:gd name="connsiteY29" fmla="*/ 0 h 6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2415" h="626269">
                <a:moveTo>
                  <a:pt x="412415" y="626269"/>
                </a:moveTo>
                <a:lnTo>
                  <a:pt x="340977" y="616744"/>
                </a:lnTo>
                <a:cubicBezTo>
                  <a:pt x="323911" y="614363"/>
                  <a:pt x="320737" y="614759"/>
                  <a:pt x="310021" y="611981"/>
                </a:cubicBezTo>
                <a:cubicBezTo>
                  <a:pt x="299305" y="609203"/>
                  <a:pt x="287002" y="603647"/>
                  <a:pt x="276683" y="600075"/>
                </a:cubicBezTo>
                <a:cubicBezTo>
                  <a:pt x="266364" y="596503"/>
                  <a:pt x="256045" y="594122"/>
                  <a:pt x="248108" y="590550"/>
                </a:cubicBezTo>
                <a:cubicBezTo>
                  <a:pt x="240171" y="586978"/>
                  <a:pt x="235805" y="582613"/>
                  <a:pt x="229058" y="578644"/>
                </a:cubicBezTo>
                <a:cubicBezTo>
                  <a:pt x="222311" y="574675"/>
                  <a:pt x="207627" y="566738"/>
                  <a:pt x="207627" y="566738"/>
                </a:cubicBezTo>
                <a:cubicBezTo>
                  <a:pt x="200484" y="562769"/>
                  <a:pt x="194530" y="559990"/>
                  <a:pt x="186196" y="554831"/>
                </a:cubicBezTo>
                <a:cubicBezTo>
                  <a:pt x="177862" y="549672"/>
                  <a:pt x="166749" y="542131"/>
                  <a:pt x="157621" y="535781"/>
                </a:cubicBezTo>
                <a:cubicBezTo>
                  <a:pt x="148493" y="529431"/>
                  <a:pt x="139364" y="524668"/>
                  <a:pt x="131427" y="516731"/>
                </a:cubicBezTo>
                <a:cubicBezTo>
                  <a:pt x="123490" y="508794"/>
                  <a:pt x="116346" y="496093"/>
                  <a:pt x="109996" y="488156"/>
                </a:cubicBezTo>
                <a:cubicBezTo>
                  <a:pt x="103646" y="480219"/>
                  <a:pt x="98486" y="475456"/>
                  <a:pt x="93327" y="469106"/>
                </a:cubicBezTo>
                <a:cubicBezTo>
                  <a:pt x="88168" y="462756"/>
                  <a:pt x="83802" y="456009"/>
                  <a:pt x="79040" y="450056"/>
                </a:cubicBezTo>
                <a:cubicBezTo>
                  <a:pt x="74278" y="444103"/>
                  <a:pt x="69514" y="440928"/>
                  <a:pt x="64752" y="433388"/>
                </a:cubicBezTo>
                <a:cubicBezTo>
                  <a:pt x="59989" y="425847"/>
                  <a:pt x="54434" y="413544"/>
                  <a:pt x="50465" y="404813"/>
                </a:cubicBezTo>
                <a:cubicBezTo>
                  <a:pt x="46496" y="396082"/>
                  <a:pt x="44115" y="389334"/>
                  <a:pt x="40940" y="381000"/>
                </a:cubicBezTo>
                <a:cubicBezTo>
                  <a:pt x="37765" y="372666"/>
                  <a:pt x="34987" y="363537"/>
                  <a:pt x="31415" y="354806"/>
                </a:cubicBezTo>
                <a:cubicBezTo>
                  <a:pt x="27843" y="346075"/>
                  <a:pt x="22286" y="337741"/>
                  <a:pt x="19508" y="328613"/>
                </a:cubicBezTo>
                <a:cubicBezTo>
                  <a:pt x="16730" y="319485"/>
                  <a:pt x="17524" y="311944"/>
                  <a:pt x="14746" y="300038"/>
                </a:cubicBezTo>
                <a:cubicBezTo>
                  <a:pt x="11968" y="288132"/>
                  <a:pt x="5221" y="271462"/>
                  <a:pt x="2840" y="257175"/>
                </a:cubicBezTo>
                <a:cubicBezTo>
                  <a:pt x="459" y="242888"/>
                  <a:pt x="855" y="227410"/>
                  <a:pt x="458" y="214313"/>
                </a:cubicBezTo>
                <a:cubicBezTo>
                  <a:pt x="61" y="201216"/>
                  <a:pt x="-336" y="190500"/>
                  <a:pt x="458" y="178594"/>
                </a:cubicBezTo>
                <a:cubicBezTo>
                  <a:pt x="1252" y="166688"/>
                  <a:pt x="3237" y="156369"/>
                  <a:pt x="5221" y="142875"/>
                </a:cubicBezTo>
                <a:cubicBezTo>
                  <a:pt x="7205" y="129381"/>
                  <a:pt x="10381" y="108743"/>
                  <a:pt x="12365" y="97631"/>
                </a:cubicBezTo>
                <a:cubicBezTo>
                  <a:pt x="14349" y="86518"/>
                  <a:pt x="15539" y="82550"/>
                  <a:pt x="17127" y="76200"/>
                </a:cubicBezTo>
                <a:cubicBezTo>
                  <a:pt x="18714" y="69850"/>
                  <a:pt x="19112" y="66674"/>
                  <a:pt x="21890" y="59531"/>
                </a:cubicBezTo>
                <a:cubicBezTo>
                  <a:pt x="24668" y="52388"/>
                  <a:pt x="30224" y="40085"/>
                  <a:pt x="33796" y="33338"/>
                </a:cubicBezTo>
                <a:cubicBezTo>
                  <a:pt x="37368" y="26591"/>
                  <a:pt x="43321" y="19050"/>
                  <a:pt x="43321" y="19050"/>
                </a:cubicBezTo>
                <a:cubicBezTo>
                  <a:pt x="45702" y="15478"/>
                  <a:pt x="46496" y="15081"/>
                  <a:pt x="48083" y="11906"/>
                </a:cubicBezTo>
                <a:cubicBezTo>
                  <a:pt x="49670" y="8731"/>
                  <a:pt x="51258" y="4365"/>
                  <a:pt x="52846" y="0"/>
                </a:cubicBezTo>
              </a:path>
            </a:pathLst>
          </a:custGeom>
          <a:noFill/>
          <a:ln w="53975">
            <a:solidFill>
              <a:srgbClr val="D0007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53" name="Straight Arrow Connector 2052"/>
          <p:cNvCxnSpPr/>
          <p:nvPr/>
        </p:nvCxnSpPr>
        <p:spPr>
          <a:xfrm>
            <a:off x="3682620" y="4293096"/>
            <a:ext cx="3193636" cy="0"/>
          </a:xfrm>
          <a:prstGeom prst="straightConnector1">
            <a:avLst/>
          </a:prstGeom>
          <a:ln w="38100">
            <a:solidFill>
              <a:srgbClr val="4D4D4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4977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22" presetClass="entr" presetSubtype="8" fill="hold" nodeType="afterEffect">
                                  <p:stCondLst>
                                    <p:cond delay="16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100"/>
                            </p:stCondLst>
                            <p:childTnLst>
                              <p:par>
                                <p:cTn id="34" presetID="25" presetClass="entr" presetSubtype="0" fill="hold" grpId="0" nodeType="afterEffect">
                                  <p:stCondLst>
                                    <p:cond delay="0"/>
                                  </p:stCondLst>
                                  <p:iterate type="lt">
                                    <p:tmPct val="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6" presetClass="path" presetSubtype="0" accel="50000" decel="50000" fill="hold" grpId="0" nodeType="clickEffect">
                                  <p:stCondLst>
                                    <p:cond delay="0"/>
                                  </p:stCondLst>
                                  <p:childTnLst>
                                    <p:animMotion origin="layout" path="M -3.33333E-6 3.93064E-6 L 0.33299 -0.48532 " pathEditMode="relative" rAng="0" ptsTypes="AA">
                                      <p:cBhvr>
                                        <p:cTn id="47" dur="2000" fill="hold"/>
                                        <p:tgtEl>
                                          <p:spTgt spid="24"/>
                                        </p:tgtEl>
                                        <p:attrNameLst>
                                          <p:attrName>ppt_x</p:attrName>
                                          <p:attrName>ppt_y</p:attrName>
                                        </p:attrNameLst>
                                      </p:cBhvr>
                                      <p:rCtr x="16649" y="-24277"/>
                                    </p:animMotion>
                                  </p:childTnLst>
                                </p:cTn>
                              </p:par>
                              <p:par>
                                <p:cTn id="48" presetID="56" presetClass="path" presetSubtype="0" accel="50000" decel="50000" fill="hold" grpId="0" nodeType="withEffect">
                                  <p:stCondLst>
                                    <p:cond delay="0"/>
                                  </p:stCondLst>
                                  <p:childTnLst>
                                    <p:animMotion origin="layout" path="M -3.33333E-6 3.93064E-6 L 0.33299 -0.48532 " pathEditMode="relative" rAng="0" ptsTypes="AA">
                                      <p:cBhvr>
                                        <p:cTn id="49" dur="2000" fill="hold"/>
                                        <p:tgtEl>
                                          <p:spTgt spid="23"/>
                                        </p:tgtEl>
                                        <p:attrNameLst>
                                          <p:attrName>ppt_x</p:attrName>
                                          <p:attrName>ppt_y</p:attrName>
                                        </p:attrNameLst>
                                      </p:cBhvr>
                                      <p:rCtr x="16649" y="-24277"/>
                                    </p:animMotion>
                                  </p:childTnLst>
                                </p:cTn>
                              </p:par>
                              <p:par>
                                <p:cTn id="50" presetID="56" presetClass="path" presetSubtype="0" accel="50000" decel="50000" fill="hold" grpId="0" nodeType="withEffect">
                                  <p:stCondLst>
                                    <p:cond delay="0"/>
                                  </p:stCondLst>
                                  <p:childTnLst>
                                    <p:animMotion origin="layout" path="M -3.33333E-6 3.93064E-6 L 0.33299 -0.48532 " pathEditMode="relative" rAng="0" ptsTypes="AA">
                                      <p:cBhvr>
                                        <p:cTn id="51" dur="2000" fill="hold"/>
                                        <p:tgtEl>
                                          <p:spTgt spid="22"/>
                                        </p:tgtEl>
                                        <p:attrNameLst>
                                          <p:attrName>ppt_x</p:attrName>
                                          <p:attrName>ppt_y</p:attrName>
                                        </p:attrNameLst>
                                      </p:cBhvr>
                                      <p:rCtr x="16649" y="-24277"/>
                                    </p:animMotion>
                                  </p:childTnLst>
                                </p:cTn>
                              </p:par>
                            </p:childTnLst>
                          </p:cTn>
                        </p:par>
                        <p:par>
                          <p:cTn id="52" fill="hold">
                            <p:stCondLst>
                              <p:cond delay="2000"/>
                            </p:stCondLst>
                            <p:childTnLst>
                              <p:par>
                                <p:cTn id="53" presetID="21" presetClass="entr" presetSubtype="1" repeatCount="indefinite"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heel(1)">
                                      <p:cBhvr>
                                        <p:cTn id="55" dur="2000"/>
                                        <p:tgtEl>
                                          <p:spTgt spid="34"/>
                                        </p:tgtEl>
                                      </p:cBhvr>
                                    </p:animEffect>
                                  </p:childTnLst>
                                </p:cTn>
                              </p:par>
                              <p:par>
                                <p:cTn id="56" presetID="21" presetClass="entr" presetSubtype="1" repeatCount="indefinite"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heel(1)">
                                      <p:cBhvr>
                                        <p:cTn id="58" dur="2000"/>
                                        <p:tgtEl>
                                          <p:spTgt spid="31"/>
                                        </p:tgtEl>
                                      </p:cBhvr>
                                    </p:animEffect>
                                  </p:childTnLst>
                                </p:cTn>
                              </p:par>
                              <p:par>
                                <p:cTn id="59" presetID="21"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heel(1)">
                                      <p:cBhvr>
                                        <p:cTn id="61" dur="2000"/>
                                        <p:tgtEl>
                                          <p:spTgt spid="35"/>
                                        </p:tgtEl>
                                      </p:cBhvr>
                                    </p:animEffect>
                                  </p:childTnLst>
                                </p:cTn>
                              </p:par>
                              <p:par>
                                <p:cTn id="62" presetID="53" presetClass="entr" presetSubtype="16" fill="hold" nodeType="withEffect">
                                  <p:stCondLst>
                                    <p:cond delay="200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053"/>
                                        </p:tgtEl>
                                        <p:attrNameLst>
                                          <p:attrName>style.visibility</p:attrName>
                                        </p:attrNameLst>
                                      </p:cBhvr>
                                      <p:to>
                                        <p:strVal val="visible"/>
                                      </p:to>
                                    </p:set>
                                    <p:animEffect transition="in" filter="wipe(down)">
                                      <p:cBhvr>
                                        <p:cTn id="7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22" grpId="0" animBg="1"/>
      <p:bldP spid="23" grpId="0" animBg="1"/>
      <p:bldP spid="24" grpId="0" animBg="1"/>
      <p:bldP spid="31"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018" y="674236"/>
            <a:ext cx="6038850"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leftHand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304" y="2738597"/>
            <a:ext cx="2339752" cy="1181161"/>
          </a:xfrm>
          <a:prstGeom prst="rect">
            <a:avLst/>
          </a:prstGeom>
        </p:spPr>
      </p:pic>
      <p:sp>
        <p:nvSpPr>
          <p:cNvPr id="8" name="Staff"/>
          <p:cNvSpPr txBox="1"/>
          <p:nvPr/>
        </p:nvSpPr>
        <p:spPr>
          <a:xfrm>
            <a:off x="6661211" y="1063479"/>
            <a:ext cx="936104" cy="461665"/>
          </a:xfrm>
          <a:prstGeom prst="rect">
            <a:avLst/>
          </a:prstGeom>
          <a:noFill/>
        </p:spPr>
        <p:txBody>
          <a:bodyPr wrap="square" rtlCol="0">
            <a:spAutoFit/>
          </a:bodyPr>
          <a:lstStyle/>
          <a:p>
            <a:r>
              <a:rPr lang="en-GB" dirty="0" smtClean="0">
                <a:solidFill>
                  <a:srgbClr val="4D4D4F"/>
                </a:solidFill>
              </a:rPr>
              <a:t>Staff</a:t>
            </a:r>
            <a:endParaRPr lang="en-GB" dirty="0">
              <a:solidFill>
                <a:srgbClr val="4D4D4F"/>
              </a:solidFill>
            </a:endParaRPr>
          </a:p>
        </p:txBody>
      </p:sp>
      <p:sp>
        <p:nvSpPr>
          <p:cNvPr id="9" name="Student"/>
          <p:cNvSpPr txBox="1"/>
          <p:nvPr/>
        </p:nvSpPr>
        <p:spPr>
          <a:xfrm>
            <a:off x="1332619" y="1063478"/>
            <a:ext cx="1316992" cy="461665"/>
          </a:xfrm>
          <a:prstGeom prst="rect">
            <a:avLst/>
          </a:prstGeom>
          <a:noFill/>
        </p:spPr>
        <p:txBody>
          <a:bodyPr wrap="square" rtlCol="0">
            <a:spAutoFit/>
          </a:bodyPr>
          <a:lstStyle/>
          <a:p>
            <a:r>
              <a:rPr lang="en-GB" dirty="0" smtClean="0">
                <a:solidFill>
                  <a:srgbClr val="4D4D4F"/>
                </a:solidFill>
              </a:rPr>
              <a:t>Student</a:t>
            </a:r>
            <a:endParaRPr lang="en-GB" dirty="0">
              <a:solidFill>
                <a:srgbClr val="4D4D4F"/>
              </a:solidFill>
            </a:endParaRPr>
          </a:p>
        </p:txBody>
      </p:sp>
      <p:pic>
        <p:nvPicPr>
          <p:cNvPr id="1026" name="rightHand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12" y="2738597"/>
            <a:ext cx="22383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handshake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5342" y="2242600"/>
            <a:ext cx="2028786" cy="2320529"/>
          </a:xfrm>
          <a:prstGeom prst="rect">
            <a:avLst/>
          </a:prstGeom>
        </p:spPr>
      </p:pic>
    </p:spTree>
    <p:extLst>
      <p:ext uri="{BB962C8B-B14F-4D97-AF65-F5344CB8AC3E}">
        <p14:creationId xmlns:p14="http://schemas.microsoft.com/office/powerpoint/2010/main" val="334344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1+#ppt_w/2"/>
                                          </p:val>
                                        </p:tav>
                                        <p:tav tm="100000">
                                          <p:val>
                                            <p:strVal val="#ppt_x"/>
                                          </p:val>
                                        </p:tav>
                                      </p:tavLst>
                                    </p:anim>
                                    <p:anim calcmode="lin" valueType="num">
                                      <p:cBhvr additive="base">
                                        <p:cTn id="12" dur="2000" fill="hold"/>
                                        <p:tgtEl>
                                          <p:spTgt spid="102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485213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12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 y="0"/>
            <a:ext cx="91891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049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7090"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502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nockKnock1"/>
          <p:cNvSpPr/>
          <p:nvPr/>
        </p:nvSpPr>
        <p:spPr>
          <a:xfrm>
            <a:off x="2123728" y="1466528"/>
            <a:ext cx="4498023" cy="1008112"/>
          </a:xfrm>
          <a:prstGeom prst="roundRect">
            <a:avLst/>
          </a:prstGeom>
          <a:solidFill>
            <a:schemeClr val="bg1"/>
          </a:solidFill>
          <a:ln>
            <a:solidFill>
              <a:srgbClr val="455560"/>
            </a:solidFill>
          </a:ln>
        </p:spPr>
        <p:style>
          <a:lnRef idx="1">
            <a:schemeClr val="dk1"/>
          </a:lnRef>
          <a:fillRef idx="2">
            <a:schemeClr val="dk1"/>
          </a:fillRef>
          <a:effectRef idx="1">
            <a:schemeClr val="dk1"/>
          </a:effectRef>
          <a:fontRef idx="minor">
            <a:schemeClr val="dk1"/>
          </a:fontRef>
        </p:style>
        <p:txBody>
          <a:bodyPr rtlCol="0" anchor="ctr"/>
          <a:lstStyle/>
          <a:p>
            <a:r>
              <a:rPr lang="en-GB" sz="2800" dirty="0">
                <a:solidFill>
                  <a:srgbClr val="455560"/>
                </a:solidFill>
              </a:rPr>
              <a:t>Scene I sound effects</a:t>
            </a:r>
          </a:p>
        </p:txBody>
      </p:sp>
      <p:sp>
        <p:nvSpPr>
          <p:cNvPr id="2" name="TextBox 1"/>
          <p:cNvSpPr txBox="1"/>
          <p:nvPr/>
        </p:nvSpPr>
        <p:spPr>
          <a:xfrm>
            <a:off x="539552" y="2510911"/>
            <a:ext cx="8352928" cy="4524315"/>
          </a:xfrm>
          <a:prstGeom prst="rect">
            <a:avLst/>
          </a:prstGeom>
          <a:noFill/>
        </p:spPr>
        <p:txBody>
          <a:bodyPr wrap="square" rtlCol="0">
            <a:spAutoFit/>
          </a:bodyPr>
          <a:lstStyle/>
          <a:p>
            <a:r>
              <a:rPr lang="en-GB" dirty="0">
                <a:solidFill>
                  <a:srgbClr val="455560"/>
                </a:solidFill>
                <a:latin typeface="Courier New" pitchFamily="49" charset="0"/>
                <a:cs typeface="Courier New" pitchFamily="49" charset="0"/>
              </a:rPr>
              <a:t>KNOCK-KNOCK</a:t>
            </a:r>
          </a:p>
          <a:p>
            <a:r>
              <a:rPr lang="en-GB" b="1" dirty="0">
                <a:solidFill>
                  <a:schemeClr val="tx2"/>
                </a:solidFill>
              </a:rPr>
              <a:t>Frank</a:t>
            </a:r>
            <a:r>
              <a:rPr lang="en-GB" dirty="0">
                <a:solidFill>
                  <a:schemeClr val="tx2"/>
                </a:solidFill>
              </a:rPr>
              <a:t> Look, I’ll have to go … There’s someone at the door…. Yes, yes I promise …</a:t>
            </a:r>
          </a:p>
          <a:p>
            <a:r>
              <a:rPr lang="en-GB" i="1" dirty="0" smtClean="0">
                <a:solidFill>
                  <a:srgbClr val="455560"/>
                </a:solidFill>
                <a:latin typeface="Courier New" pitchFamily="49" charset="0"/>
                <a:cs typeface="Courier New" pitchFamily="49" charset="0"/>
              </a:rPr>
              <a:t>KNOCK-KNOCK </a:t>
            </a:r>
            <a:r>
              <a:rPr lang="en-GB" i="1" dirty="0">
                <a:solidFill>
                  <a:srgbClr val="455560"/>
                </a:solidFill>
                <a:latin typeface="Courier New" pitchFamily="49" charset="0"/>
                <a:cs typeface="Courier New" pitchFamily="49" charset="0"/>
              </a:rPr>
              <a:t>2</a:t>
            </a:r>
            <a:endParaRPr lang="en-GB" dirty="0">
              <a:solidFill>
                <a:srgbClr val="455560"/>
              </a:solidFill>
              <a:latin typeface="Courier New" pitchFamily="49" charset="0"/>
              <a:cs typeface="Courier New" pitchFamily="49" charset="0"/>
            </a:endParaRPr>
          </a:p>
          <a:p>
            <a:r>
              <a:rPr lang="en-GB" b="1" dirty="0">
                <a:solidFill>
                  <a:schemeClr val="tx2"/>
                </a:solidFill>
              </a:rPr>
              <a:t>Frank</a:t>
            </a:r>
            <a:r>
              <a:rPr lang="en-GB" dirty="0">
                <a:solidFill>
                  <a:schemeClr val="tx2"/>
                </a:solidFill>
              </a:rPr>
              <a:t> (</a:t>
            </a:r>
            <a:r>
              <a:rPr lang="en-GB" i="1" dirty="0">
                <a:solidFill>
                  <a:schemeClr val="tx2"/>
                </a:solidFill>
              </a:rPr>
              <a:t>Calling in direction of door</a:t>
            </a:r>
            <a:r>
              <a:rPr lang="en-GB" dirty="0">
                <a:solidFill>
                  <a:schemeClr val="tx2"/>
                </a:solidFill>
              </a:rPr>
              <a:t>) Come in!</a:t>
            </a:r>
          </a:p>
          <a:p>
            <a:r>
              <a:rPr lang="en-GB" dirty="0">
                <a:solidFill>
                  <a:schemeClr val="tx2"/>
                </a:solidFill>
              </a:rPr>
              <a:t> </a:t>
            </a:r>
            <a:r>
              <a:rPr lang="en-GB" dirty="0" smtClean="0">
                <a:solidFill>
                  <a:srgbClr val="455560"/>
                </a:solidFill>
                <a:latin typeface="Courier New" pitchFamily="49" charset="0"/>
                <a:cs typeface="Courier New" pitchFamily="49" charset="0"/>
              </a:rPr>
              <a:t>DOOR HANDLE RATTLING</a:t>
            </a:r>
            <a:endParaRPr lang="en-GB" dirty="0">
              <a:solidFill>
                <a:srgbClr val="455560"/>
              </a:solidFill>
              <a:latin typeface="Courier New" pitchFamily="49" charset="0"/>
              <a:cs typeface="Courier New" pitchFamily="49" charset="0"/>
            </a:endParaRPr>
          </a:p>
          <a:p>
            <a:r>
              <a:rPr lang="en-GB" dirty="0">
                <a:solidFill>
                  <a:schemeClr val="tx2"/>
                </a:solidFill>
              </a:rPr>
              <a:t>Yes…. All right … Yes. … Bye, bye…. (</a:t>
            </a:r>
            <a:r>
              <a:rPr lang="en-GB" i="1" dirty="0">
                <a:solidFill>
                  <a:schemeClr val="tx2"/>
                </a:solidFill>
              </a:rPr>
              <a:t>replaces receiver</a:t>
            </a:r>
            <a:r>
              <a:rPr lang="en-GB" dirty="0">
                <a:solidFill>
                  <a:schemeClr val="tx2"/>
                </a:solidFill>
              </a:rPr>
              <a:t>) Yes, that’s it, off you pop. </a:t>
            </a:r>
            <a:endParaRPr lang="en-GB" dirty="0" smtClean="0">
              <a:solidFill>
                <a:schemeClr val="tx2"/>
              </a:solidFill>
            </a:endParaRPr>
          </a:p>
          <a:p>
            <a:r>
              <a:rPr lang="en-GB" dirty="0" smtClean="0">
                <a:solidFill>
                  <a:schemeClr val="tx2"/>
                </a:solidFill>
              </a:rPr>
              <a:t>(</a:t>
            </a:r>
            <a:r>
              <a:rPr lang="en-GB" i="1" dirty="0">
                <a:solidFill>
                  <a:schemeClr val="tx2"/>
                </a:solidFill>
              </a:rPr>
              <a:t>Shouting</a:t>
            </a:r>
            <a:r>
              <a:rPr lang="en-GB" dirty="0">
                <a:solidFill>
                  <a:schemeClr val="tx2"/>
                </a:solidFill>
              </a:rPr>
              <a:t>) Come in! Come in</a:t>
            </a:r>
            <a:r>
              <a:rPr lang="en-GB" dirty="0" smtClean="0">
                <a:solidFill>
                  <a:schemeClr val="tx2"/>
                </a:solidFill>
              </a:rPr>
              <a:t>!</a:t>
            </a:r>
          </a:p>
          <a:p>
            <a:r>
              <a:rPr lang="en-GB" dirty="0" smtClean="0">
                <a:solidFill>
                  <a:srgbClr val="455560"/>
                </a:solidFill>
                <a:latin typeface="Courier New" pitchFamily="49" charset="0"/>
                <a:cs typeface="Courier New" pitchFamily="49" charset="0"/>
              </a:rPr>
              <a:t>DOOR OPENING</a:t>
            </a:r>
            <a:r>
              <a:rPr lang="en-GB" dirty="0" smtClean="0">
                <a:solidFill>
                  <a:schemeClr val="tx2"/>
                </a:solidFill>
              </a:rPr>
              <a:t/>
            </a:r>
            <a:br>
              <a:rPr lang="en-GB" dirty="0" smtClean="0">
                <a:solidFill>
                  <a:schemeClr val="tx2"/>
                </a:solidFill>
              </a:rPr>
            </a:br>
            <a:r>
              <a:rPr lang="en-GB" b="1" dirty="0" smtClean="0">
                <a:solidFill>
                  <a:schemeClr val="tx2"/>
                </a:solidFill>
              </a:rPr>
              <a:t>Martha</a:t>
            </a:r>
            <a:r>
              <a:rPr lang="en-GB" dirty="0" smtClean="0">
                <a:solidFill>
                  <a:schemeClr val="tx2"/>
                </a:solidFill>
              </a:rPr>
              <a:t> I’m </a:t>
            </a:r>
            <a:r>
              <a:rPr lang="en-GB" dirty="0" err="1" smtClean="0">
                <a:solidFill>
                  <a:schemeClr val="tx2"/>
                </a:solidFill>
              </a:rPr>
              <a:t>comin</a:t>
            </a:r>
            <a:r>
              <a:rPr lang="en-GB" dirty="0" smtClean="0">
                <a:solidFill>
                  <a:schemeClr val="tx2"/>
                </a:solidFill>
              </a:rPr>
              <a:t>’ in aren’t I?</a:t>
            </a:r>
            <a:endParaRPr lang="en-GB" dirty="0">
              <a:solidFill>
                <a:schemeClr val="tx2"/>
              </a:solidFill>
            </a:endParaRPr>
          </a:p>
          <a:p>
            <a:endParaRPr lang="en-GB" dirty="0"/>
          </a:p>
        </p:txBody>
      </p:sp>
    </p:spTree>
    <p:extLst>
      <p:ext uri="{BB962C8B-B14F-4D97-AF65-F5344CB8AC3E}">
        <p14:creationId xmlns:p14="http://schemas.microsoft.com/office/powerpoint/2010/main" val="401326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4" presetClass="emph" presetSubtype="0" fill="hold" grpId="0" nodeType="clickEffect">
                                  <p:stCondLst>
                                    <p:cond delay="0"/>
                                  </p:stCondLst>
                                  <p:childTnLst>
                                    <p:animMotion origin="layout" path="M 0.0 0.0 L 0.0 -0.07213" pathEditMode="relative" ptsTypes="">
                                      <p:cBhvr>
                                        <p:cTn id="6" dur="500" accel="50000" decel="50000" autoRev="1" fill="hold">
                                          <p:stCondLst>
                                            <p:cond delay="0"/>
                                          </p:stCondLst>
                                        </p:cTn>
                                        <p:tgtEl>
                                          <p:spTgt spid="4"/>
                                        </p:tgtEl>
                                        <p:attrNameLst>
                                          <p:attrName>ppt_x</p:attrName>
                                          <p:attrName>ppt_y</p:attrName>
                                        </p:attrNameLst>
                                      </p:cBhvr>
                                    </p:animMotion>
                                    <p:animRot by="1500000">
                                      <p:cBhvr>
                                        <p:cTn id="7" dur="250" fill="hold">
                                          <p:stCondLst>
                                            <p:cond delay="0"/>
                                          </p:stCondLst>
                                        </p:cTn>
                                        <p:tgtEl>
                                          <p:spTgt spid="4"/>
                                        </p:tgtEl>
                                        <p:attrNameLst>
                                          <p:attrName>r</p:attrName>
                                        </p:attrNameLst>
                                      </p:cBhvr>
                                    </p:animRot>
                                    <p:animRot by="-1500000">
                                      <p:cBhvr>
                                        <p:cTn id="8" dur="250" fill="hold">
                                          <p:stCondLst>
                                            <p:cond delay="250"/>
                                          </p:stCondLst>
                                        </p:cTn>
                                        <p:tgtEl>
                                          <p:spTgt spid="4"/>
                                        </p:tgtEl>
                                        <p:attrNameLst>
                                          <p:attrName>r</p:attrName>
                                        </p:attrNameLst>
                                      </p:cBhvr>
                                    </p:animRot>
                                    <p:animRot by="-1500000">
                                      <p:cBhvr>
                                        <p:cTn id="9" dur="250" fill="hold">
                                          <p:stCondLst>
                                            <p:cond delay="500"/>
                                          </p:stCondLst>
                                        </p:cTn>
                                        <p:tgtEl>
                                          <p:spTgt spid="4"/>
                                        </p:tgtEl>
                                        <p:attrNameLst>
                                          <p:attrName>r</p:attrName>
                                        </p:attrNameLst>
                                      </p:cBhvr>
                                    </p:animRot>
                                    <p:animRot by="1500000">
                                      <p:cBhvr>
                                        <p:cTn id="10" dur="250" fill="hold">
                                          <p:stCondLst>
                                            <p:cond delay="750"/>
                                          </p:stCondLst>
                                        </p:cTn>
                                        <p:tgtEl>
                                          <p:spTgt spid="4"/>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2" name="scene1.wav"/>
                                        </p:tgtEl>
                                      </p:cMediaNode>
                                    </p:audio>
                                  </p:subTnLst>
                                </p:cTn>
                              </p:par>
                            </p:childTnLst>
                          </p:cTn>
                        </p:par>
                      </p:childTnLst>
                    </p:cTn>
                  </p:par>
                </p:childTnLst>
              </p:cTn>
              <p:nextCondLst>
                <p:cond evt="onClick" delay="0">
                  <p:tgtEl>
                    <p:spTgt spid="4"/>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
          <p:cNvSpPr txBox="1"/>
          <p:nvPr/>
        </p:nvSpPr>
        <p:spPr>
          <a:xfrm>
            <a:off x="3131840" y="1961176"/>
            <a:ext cx="762412" cy="769441"/>
          </a:xfrm>
          <a:prstGeom prst="rect">
            <a:avLst/>
          </a:prstGeom>
          <a:noFill/>
        </p:spPr>
        <p:txBody>
          <a:bodyPr wrap="square" rtlCol="0">
            <a:spAutoFit/>
          </a:bodyPr>
          <a:lstStyle/>
          <a:p>
            <a:pPr algn="ctr"/>
            <a:r>
              <a:rPr lang="en-GB" sz="4400" dirty="0" smtClean="0">
                <a:solidFill>
                  <a:schemeClr val="tx2"/>
                </a:solidFill>
              </a:rPr>
              <a:t>In</a:t>
            </a:r>
            <a:endParaRPr lang="en-GB" sz="4400" dirty="0">
              <a:solidFill>
                <a:schemeClr val="tx2"/>
              </a:solidFill>
            </a:endParaRPr>
          </a:p>
        </p:txBody>
      </p:sp>
      <p:sp>
        <p:nvSpPr>
          <p:cNvPr id="5" name="St"/>
          <p:cNvSpPr txBox="1"/>
          <p:nvPr/>
        </p:nvSpPr>
        <p:spPr>
          <a:xfrm>
            <a:off x="3579939" y="1961178"/>
            <a:ext cx="873646" cy="769441"/>
          </a:xfrm>
          <a:prstGeom prst="rect">
            <a:avLst/>
          </a:prstGeom>
          <a:noFill/>
        </p:spPr>
        <p:txBody>
          <a:bodyPr wrap="square" rtlCol="0">
            <a:spAutoFit/>
          </a:bodyPr>
          <a:lstStyle/>
          <a:p>
            <a:pPr algn="ctr"/>
            <a:r>
              <a:rPr lang="en-GB" sz="4400" dirty="0" smtClean="0">
                <a:solidFill>
                  <a:schemeClr val="tx2"/>
                </a:solidFill>
              </a:rPr>
              <a:t>St</a:t>
            </a:r>
            <a:endParaRPr lang="en-GB" sz="4400" dirty="0">
              <a:solidFill>
                <a:schemeClr val="tx2"/>
              </a:solidFill>
            </a:endParaRPr>
          </a:p>
        </p:txBody>
      </p:sp>
      <p:sp>
        <p:nvSpPr>
          <p:cNvPr id="6" name="eP"/>
          <p:cNvSpPr txBox="1"/>
          <p:nvPr/>
        </p:nvSpPr>
        <p:spPr>
          <a:xfrm>
            <a:off x="4182321" y="1961177"/>
            <a:ext cx="870532" cy="769441"/>
          </a:xfrm>
          <a:prstGeom prst="rect">
            <a:avLst/>
          </a:prstGeom>
          <a:noFill/>
        </p:spPr>
        <p:txBody>
          <a:bodyPr wrap="square" rtlCol="0">
            <a:spAutoFit/>
          </a:bodyPr>
          <a:lstStyle/>
          <a:p>
            <a:pPr algn="ctr"/>
            <a:r>
              <a:rPr lang="en-GB" sz="4400" dirty="0" err="1" smtClean="0">
                <a:solidFill>
                  <a:schemeClr val="tx2"/>
                </a:solidFill>
              </a:rPr>
              <a:t>eP</a:t>
            </a:r>
            <a:endParaRPr lang="en-GB" sz="4400" dirty="0">
              <a:solidFill>
                <a:schemeClr val="tx2"/>
              </a:solidFill>
            </a:endParaRPr>
          </a:p>
        </p:txBody>
      </p:sp>
      <p:sp>
        <p:nvSpPr>
          <p:cNvPr id="7" name="P"/>
          <p:cNvSpPr txBox="1"/>
          <p:nvPr/>
        </p:nvSpPr>
        <p:spPr>
          <a:xfrm>
            <a:off x="4853596" y="1961178"/>
            <a:ext cx="582500" cy="769441"/>
          </a:xfrm>
          <a:prstGeom prst="rect">
            <a:avLst/>
          </a:prstGeom>
          <a:noFill/>
        </p:spPr>
        <p:txBody>
          <a:bodyPr wrap="square" rtlCol="0">
            <a:spAutoFit/>
          </a:bodyPr>
          <a:lstStyle/>
          <a:p>
            <a:pPr algn="ctr"/>
            <a:r>
              <a:rPr lang="en-GB" sz="4400" dirty="0" smtClean="0">
                <a:solidFill>
                  <a:schemeClr val="tx2"/>
                </a:solidFill>
              </a:rPr>
              <a:t>P</a:t>
            </a:r>
            <a:endParaRPr lang="en-GB" sz="4400" dirty="0">
              <a:solidFill>
                <a:schemeClr val="tx2"/>
              </a:solidFill>
            </a:endParaRPr>
          </a:p>
        </p:txBody>
      </p:sp>
      <p:sp>
        <p:nvSpPr>
          <p:cNvPr id="8" name="stitutional"/>
          <p:cNvSpPr txBox="1"/>
          <p:nvPr/>
        </p:nvSpPr>
        <p:spPr>
          <a:xfrm>
            <a:off x="1018071" y="2730619"/>
            <a:ext cx="2952328" cy="769441"/>
          </a:xfrm>
          <a:prstGeom prst="rect">
            <a:avLst/>
          </a:prstGeom>
          <a:noFill/>
        </p:spPr>
        <p:txBody>
          <a:bodyPr wrap="square" rtlCol="0">
            <a:spAutoFit/>
          </a:bodyPr>
          <a:lstStyle/>
          <a:p>
            <a:r>
              <a:rPr lang="en-GB" sz="4400" dirty="0" err="1" smtClean="0">
                <a:solidFill>
                  <a:schemeClr val="tx2"/>
                </a:solidFill>
              </a:rPr>
              <a:t>stitutional</a:t>
            </a:r>
            <a:endParaRPr lang="en-GB" sz="4400" dirty="0">
              <a:solidFill>
                <a:schemeClr val="tx2"/>
              </a:solidFill>
            </a:endParaRPr>
          </a:p>
        </p:txBody>
      </p:sp>
      <p:sp>
        <p:nvSpPr>
          <p:cNvPr id="9" name="udent"/>
          <p:cNvSpPr txBox="1"/>
          <p:nvPr/>
        </p:nvSpPr>
        <p:spPr>
          <a:xfrm>
            <a:off x="1348435" y="3472397"/>
            <a:ext cx="2952328" cy="769441"/>
          </a:xfrm>
          <a:prstGeom prst="rect">
            <a:avLst/>
          </a:prstGeom>
          <a:noFill/>
        </p:spPr>
        <p:txBody>
          <a:bodyPr wrap="square" rtlCol="0">
            <a:spAutoFit/>
          </a:bodyPr>
          <a:lstStyle/>
          <a:p>
            <a:r>
              <a:rPr lang="en-GB" sz="4400" dirty="0" err="1" smtClean="0">
                <a:solidFill>
                  <a:schemeClr val="tx2"/>
                </a:solidFill>
              </a:rPr>
              <a:t>udent</a:t>
            </a:r>
            <a:endParaRPr lang="en-GB" sz="4400" dirty="0">
              <a:solidFill>
                <a:schemeClr val="tx2"/>
              </a:solidFill>
            </a:endParaRPr>
          </a:p>
        </p:txBody>
      </p:sp>
      <p:sp>
        <p:nvSpPr>
          <p:cNvPr id="10" name="ioneer"/>
          <p:cNvSpPr txBox="1"/>
          <p:nvPr/>
        </p:nvSpPr>
        <p:spPr>
          <a:xfrm>
            <a:off x="1943708" y="4241837"/>
            <a:ext cx="2952328" cy="769441"/>
          </a:xfrm>
          <a:prstGeom prst="rect">
            <a:avLst/>
          </a:prstGeom>
          <a:noFill/>
        </p:spPr>
        <p:txBody>
          <a:bodyPr wrap="square" rtlCol="0">
            <a:spAutoFit/>
          </a:bodyPr>
          <a:lstStyle/>
          <a:p>
            <a:r>
              <a:rPr lang="en-GB" sz="4400" dirty="0" err="1" smtClean="0">
                <a:solidFill>
                  <a:schemeClr val="tx2"/>
                </a:solidFill>
              </a:rPr>
              <a:t>ioneer</a:t>
            </a:r>
            <a:endParaRPr lang="en-GB" sz="4400" dirty="0">
              <a:solidFill>
                <a:schemeClr val="tx2"/>
              </a:solidFill>
            </a:endParaRPr>
          </a:p>
        </p:txBody>
      </p:sp>
      <p:sp>
        <p:nvSpPr>
          <p:cNvPr id="11" name="artnership"/>
          <p:cNvSpPr txBox="1"/>
          <p:nvPr/>
        </p:nvSpPr>
        <p:spPr>
          <a:xfrm>
            <a:off x="1810159" y="5032037"/>
            <a:ext cx="3240360" cy="769441"/>
          </a:xfrm>
          <a:prstGeom prst="rect">
            <a:avLst/>
          </a:prstGeom>
          <a:noFill/>
        </p:spPr>
        <p:txBody>
          <a:bodyPr wrap="square" rtlCol="0">
            <a:spAutoFit/>
          </a:bodyPr>
          <a:lstStyle/>
          <a:p>
            <a:r>
              <a:rPr lang="en-GB" sz="4400" dirty="0" err="1" smtClean="0">
                <a:solidFill>
                  <a:schemeClr val="tx2"/>
                </a:solidFill>
              </a:rPr>
              <a:t>artnerships</a:t>
            </a:r>
            <a:endParaRPr lang="en-GB" sz="4400" dirty="0">
              <a:solidFill>
                <a:schemeClr val="tx2"/>
              </a:solidFill>
            </a:endParaRPr>
          </a:p>
        </p:txBody>
      </p:sp>
      <p:sp>
        <p:nvSpPr>
          <p:cNvPr id="2" name="dots"/>
          <p:cNvSpPr txBox="1"/>
          <p:nvPr/>
        </p:nvSpPr>
        <p:spPr>
          <a:xfrm>
            <a:off x="5364088" y="3573016"/>
            <a:ext cx="720080" cy="769441"/>
          </a:xfrm>
          <a:prstGeom prst="rect">
            <a:avLst/>
          </a:prstGeom>
          <a:noFill/>
        </p:spPr>
        <p:txBody>
          <a:bodyPr wrap="square" rtlCol="0">
            <a:spAutoFit/>
          </a:bodyPr>
          <a:lstStyle/>
          <a:p>
            <a:r>
              <a:rPr lang="en-GB" sz="4400" dirty="0">
                <a:solidFill>
                  <a:schemeClr val="tx2"/>
                </a:solidFill>
                <a:latin typeface="Arial" pitchFamily="34" charset="0"/>
                <a:cs typeface="Arial" pitchFamily="34" charset="0"/>
              </a:rPr>
              <a:t>…</a:t>
            </a:r>
            <a:endParaRPr lang="en-GB" sz="4400" dirty="0">
              <a:solidFill>
                <a:schemeClr val="tx2"/>
              </a:solidFill>
            </a:endParaRPr>
          </a:p>
        </p:txBody>
      </p:sp>
      <p:sp>
        <p:nvSpPr>
          <p:cNvPr id="13" name="Rectangle 2"/>
          <p:cNvSpPr txBox="1">
            <a:spLocks noChangeArrowheads="1"/>
          </p:cNvSpPr>
          <p:nvPr/>
        </p:nvSpPr>
        <p:spPr>
          <a:xfrm>
            <a:off x="1048072" y="312737"/>
            <a:ext cx="7772400" cy="1527175"/>
          </a:xfrm>
          <a:prstGeom prst="rect">
            <a:avLst/>
          </a:prstGeom>
        </p:spPr>
        <p:txBody>
          <a:bodyPr vert="horz" lIns="0" tIns="45720" rIns="91440" bIns="45720" rtlCol="0" anchor="ctr">
            <a:normAutofit/>
          </a:bodyPr>
          <a:lstStyle>
            <a:lvl1pPr algn="l" rtl="0" fontAlgn="base">
              <a:spcBef>
                <a:spcPct val="0"/>
              </a:spcBef>
              <a:spcAft>
                <a:spcPct val="0"/>
              </a:spcAft>
              <a:defRPr sz="3200" b="1" kern="1200" cap="all">
                <a:solidFill>
                  <a:schemeClr val="bg1"/>
                </a:solidFill>
                <a:latin typeface="+mj-lt"/>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a:lstStyle>
          <a:p>
            <a:pPr eaLnBrk="1" fontAlgn="auto" hangingPunct="1">
              <a:spcAft>
                <a:spcPts val="0"/>
              </a:spcAft>
              <a:defRPr/>
            </a:pPr>
            <a:r>
              <a:rPr lang="en-US" dirty="0" err="1" smtClean="0"/>
              <a:t>InstePP@BLTC</a:t>
            </a:r>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799 0.01088 L -0.29375 0.11643 " pathEditMode="relative" rAng="0" ptsTypes="AA">
                                      <p:cBhvr>
                                        <p:cTn id="6" dur="800" fill="hold"/>
                                        <p:tgtEl>
                                          <p:spTgt spid="4"/>
                                        </p:tgtEl>
                                        <p:attrNameLst>
                                          <p:attrName>ppt_x</p:attrName>
                                          <p:attrName>ppt_y</p:attrName>
                                        </p:attrNameLst>
                                      </p:cBhvr>
                                      <p:rCtr x="-14288" y="5278"/>
                                    </p:animMotion>
                                  </p:childTnLst>
                                </p:cTn>
                              </p:par>
                              <p:par>
                                <p:cTn id="7" presetID="10" presetClass="entr" presetSubtype="0" fill="hold" grpId="0" nodeType="withEffect">
                                  <p:stCondLst>
                                    <p:cond delay="4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42" presetClass="path" presetSubtype="0" accel="50000" decel="50000" fill="hold" grpId="0" nodeType="withEffect">
                                  <p:stCondLst>
                                    <p:cond delay="800"/>
                                  </p:stCondLst>
                                  <p:childTnLst>
                                    <p:animMotion origin="layout" path="M 3.88889E-6 1.85185E-6 L -0.30938 0.22106 " pathEditMode="relative" rAng="0" ptsTypes="AA">
                                      <p:cBhvr>
                                        <p:cTn id="11" dur="800" fill="hold"/>
                                        <p:tgtEl>
                                          <p:spTgt spid="5"/>
                                        </p:tgtEl>
                                        <p:attrNameLst>
                                          <p:attrName>ppt_x</p:attrName>
                                          <p:attrName>ppt_y</p:attrName>
                                        </p:attrNameLst>
                                      </p:cBhvr>
                                      <p:rCtr x="-15469" y="11042"/>
                                    </p:animMotion>
                                  </p:childTnLst>
                                </p:cTn>
                              </p:par>
                              <p:par>
                                <p:cTn id="12" presetID="10" presetClass="entr" presetSubtype="0" fill="hold" grpId="0" nodeType="withEffect">
                                  <p:stCondLst>
                                    <p:cond delay="12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42" presetClass="path" presetSubtype="0" accel="50000" decel="50000" fill="hold" grpId="0" nodeType="withEffect">
                                  <p:stCondLst>
                                    <p:cond delay="1600"/>
                                  </p:stCondLst>
                                  <p:childTnLst>
                                    <p:animMotion origin="layout" path="M -4.72222E-6 1.85185E-6 L -0.31996 0.33657 " pathEditMode="relative" rAng="0" ptsTypes="AA">
                                      <p:cBhvr>
                                        <p:cTn id="16" dur="800" fill="hold"/>
                                        <p:tgtEl>
                                          <p:spTgt spid="6"/>
                                        </p:tgtEl>
                                        <p:attrNameLst>
                                          <p:attrName>ppt_x</p:attrName>
                                          <p:attrName>ppt_y</p:attrName>
                                        </p:attrNameLst>
                                      </p:cBhvr>
                                      <p:rCtr x="-16007" y="16829"/>
                                    </p:animMotion>
                                  </p:childTnLst>
                                </p:cTn>
                              </p:par>
                              <p:par>
                                <p:cTn id="17" presetID="10"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42" presetClass="path" presetSubtype="0" accel="50000" decel="50000" fill="hold" grpId="0" nodeType="withEffect">
                                  <p:stCondLst>
                                    <p:cond delay="2400"/>
                                  </p:stCondLst>
                                  <p:childTnLst>
                                    <p:animMotion origin="layout" path="M 0 1.85185E-6 L -0.36962 0.45208 " pathEditMode="relative" rAng="0" ptsTypes="AA">
                                      <p:cBhvr>
                                        <p:cTn id="21" dur="800" fill="hold"/>
                                        <p:tgtEl>
                                          <p:spTgt spid="7"/>
                                        </p:tgtEl>
                                        <p:attrNameLst>
                                          <p:attrName>ppt_x</p:attrName>
                                          <p:attrName>ppt_y</p:attrName>
                                        </p:attrNameLst>
                                      </p:cBhvr>
                                      <p:rCtr x="-18490" y="22593"/>
                                    </p:animMotion>
                                  </p:childTnLst>
                                </p:cTn>
                              </p:par>
                              <p:par>
                                <p:cTn id="22" presetID="10" presetClass="entr" presetSubtype="0" fill="hold" grpId="0" nodeType="withEffect">
                                  <p:stCondLst>
                                    <p:cond delay="28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63" presetClass="path" presetSubtype="0" accel="50000" decel="50000" fill="hold" grpId="3" nodeType="withEffect">
                                  <p:stCondLst>
                                    <p:cond delay="4500"/>
                                  </p:stCondLst>
                                  <p:childTnLst>
                                    <p:animMotion origin="layout" path="M -0.29375 0.11643 L 0.01337 0.23171 " pathEditMode="relative" rAng="0" ptsTypes="AA">
                                      <p:cBhvr>
                                        <p:cTn id="26" dur="800" fill="hold"/>
                                        <p:tgtEl>
                                          <p:spTgt spid="4"/>
                                        </p:tgtEl>
                                        <p:attrNameLst>
                                          <p:attrName>ppt_x</p:attrName>
                                          <p:attrName>ppt_y</p:attrName>
                                        </p:attrNameLst>
                                      </p:cBhvr>
                                      <p:rCtr x="15347" y="5764"/>
                                    </p:animMotion>
                                  </p:childTnLst>
                                </p:cTn>
                              </p:par>
                              <p:par>
                                <p:cTn id="27" presetID="10" presetClass="exit" presetSubtype="0" fill="hold" grpId="1" nodeType="withEffect">
                                  <p:stCondLst>
                                    <p:cond delay="450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63" presetClass="path" presetSubtype="0" accel="50000" decel="50000" fill="hold" grpId="3" nodeType="withEffect">
                                  <p:stCondLst>
                                    <p:cond delay="4600"/>
                                  </p:stCondLst>
                                  <p:childTnLst>
                                    <p:animMotion origin="layout" path="M -0.30938 0.22129 L 0.01354 0.23171 " pathEditMode="relative" rAng="0" ptsTypes="AA">
                                      <p:cBhvr>
                                        <p:cTn id="31" dur="800" fill="hold"/>
                                        <p:tgtEl>
                                          <p:spTgt spid="5"/>
                                        </p:tgtEl>
                                        <p:attrNameLst>
                                          <p:attrName>ppt_x</p:attrName>
                                          <p:attrName>ppt_y</p:attrName>
                                        </p:attrNameLst>
                                      </p:cBhvr>
                                      <p:rCtr x="16146" y="509"/>
                                    </p:animMotion>
                                  </p:childTnLst>
                                </p:cTn>
                              </p:par>
                              <p:par>
                                <p:cTn id="32" presetID="10" presetClass="exit" presetSubtype="0" fill="hold" grpId="1" nodeType="withEffect">
                                  <p:stCondLst>
                                    <p:cond delay="460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63" presetClass="path" presetSubtype="0" accel="50000" decel="50000" fill="hold" grpId="3" nodeType="withEffect">
                                  <p:stCondLst>
                                    <p:cond delay="4700"/>
                                  </p:stCondLst>
                                  <p:childTnLst>
                                    <p:animMotion origin="layout" path="M -0.31996 0.33704 L 0.01077 0.23171 " pathEditMode="relative" rAng="0" ptsTypes="AA">
                                      <p:cBhvr>
                                        <p:cTn id="36" dur="800" fill="hold"/>
                                        <p:tgtEl>
                                          <p:spTgt spid="6"/>
                                        </p:tgtEl>
                                        <p:attrNameLst>
                                          <p:attrName>ppt_x</p:attrName>
                                          <p:attrName>ppt_y</p:attrName>
                                        </p:attrNameLst>
                                      </p:cBhvr>
                                      <p:rCtr x="16528" y="-5278"/>
                                    </p:animMotion>
                                  </p:childTnLst>
                                </p:cTn>
                              </p:par>
                              <p:par>
                                <p:cTn id="37" presetID="10" presetClass="exit" presetSubtype="0" fill="hold" grpId="1" nodeType="withEffect">
                                  <p:stCondLst>
                                    <p:cond delay="470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63" presetClass="path" presetSubtype="0" accel="50000" decel="50000" fill="hold" grpId="3" nodeType="withEffect">
                                  <p:stCondLst>
                                    <p:cond delay="4800"/>
                                  </p:stCondLst>
                                  <p:childTnLst>
                                    <p:animMotion origin="layout" path="M -0.36962 0.45254 L 0.00833 0.23171 " pathEditMode="relative" rAng="0" ptsTypes="AA">
                                      <p:cBhvr>
                                        <p:cTn id="41" dur="800" fill="hold"/>
                                        <p:tgtEl>
                                          <p:spTgt spid="7"/>
                                        </p:tgtEl>
                                        <p:attrNameLst>
                                          <p:attrName>ppt_x</p:attrName>
                                          <p:attrName>ppt_y</p:attrName>
                                        </p:attrNameLst>
                                      </p:cBhvr>
                                      <p:rCtr x="18889" y="-11042"/>
                                    </p:animMotion>
                                  </p:childTnLst>
                                </p:cTn>
                              </p:par>
                              <p:par>
                                <p:cTn id="42" presetID="10" presetClass="exit" presetSubtype="0" fill="hold" grpId="1" nodeType="withEffect">
                                  <p:stCondLst>
                                    <p:cond delay="48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par>
                          <p:cTn id="45" fill="hold">
                            <p:stCondLst>
                              <p:cond delay="5600"/>
                            </p:stCondLst>
                            <p:childTnLst>
                              <p:par>
                                <p:cTn id="46" presetID="22" presetClass="entr" presetSubtype="4" fill="hold" grpId="1" nodeType="afterEffect">
                                  <p:stCondLst>
                                    <p:cond delay="20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3"/>
      <p:bldP spid="5" grpId="0"/>
      <p:bldP spid="5" grpId="3"/>
      <p:bldP spid="6" grpId="0"/>
      <p:bldP spid="6" grpId="3"/>
      <p:bldP spid="7" grpId="0"/>
      <p:bldP spid="7" grpId="3"/>
      <p:bldP spid="8" grpId="0"/>
      <p:bldP spid="8" grpId="1"/>
      <p:bldP spid="9" grpId="0"/>
      <p:bldP spid="9" grpId="1"/>
      <p:bldP spid="10" grpId="0"/>
      <p:bldP spid="10" grpId="1"/>
      <p:bldP spid="11" grpId="0"/>
      <p:bldP spid="11" grpId="1"/>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2" y="-33554"/>
            <a:ext cx="9552470" cy="706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704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1600" y="404664"/>
            <a:ext cx="5904656" cy="461665"/>
          </a:xfrm>
          <a:prstGeom prst="rect">
            <a:avLst/>
          </a:prstGeom>
          <a:noFill/>
        </p:spPr>
        <p:txBody>
          <a:bodyPr wrap="square" rtlCol="0">
            <a:spAutoFit/>
          </a:bodyPr>
          <a:lstStyle/>
          <a:p>
            <a:r>
              <a:rPr lang="en-GB" dirty="0" smtClean="0">
                <a:solidFill>
                  <a:srgbClr val="455560"/>
                </a:solidFill>
              </a:rPr>
              <a:t>Scene II sound effects</a:t>
            </a:r>
            <a:endParaRPr lang="en-GB" dirty="0">
              <a:solidFill>
                <a:srgbClr val="455560"/>
              </a:solidFill>
            </a:endParaRPr>
          </a:p>
        </p:txBody>
      </p:sp>
      <p:sp>
        <p:nvSpPr>
          <p:cNvPr id="4" name="KnockKnock1"/>
          <p:cNvSpPr/>
          <p:nvPr/>
        </p:nvSpPr>
        <p:spPr>
          <a:xfrm>
            <a:off x="2123728" y="1466528"/>
            <a:ext cx="4498023" cy="1008112"/>
          </a:xfrm>
          <a:prstGeom prst="roundRect">
            <a:avLst/>
          </a:prstGeom>
          <a:solidFill>
            <a:schemeClr val="bg1"/>
          </a:solidFill>
          <a:ln>
            <a:solidFill>
              <a:srgbClr val="455560"/>
            </a:solidFill>
          </a:ln>
        </p:spPr>
        <p:style>
          <a:lnRef idx="1">
            <a:schemeClr val="dk1"/>
          </a:lnRef>
          <a:fillRef idx="2">
            <a:schemeClr val="dk1"/>
          </a:fillRef>
          <a:effectRef idx="1">
            <a:schemeClr val="dk1"/>
          </a:effectRef>
          <a:fontRef idx="minor">
            <a:schemeClr val="dk1"/>
          </a:fontRef>
        </p:style>
        <p:txBody>
          <a:bodyPr rtlCol="0" anchor="ctr"/>
          <a:lstStyle/>
          <a:p>
            <a:r>
              <a:rPr lang="en-GB" sz="2800" dirty="0">
                <a:solidFill>
                  <a:srgbClr val="455560"/>
                </a:solidFill>
              </a:rPr>
              <a:t>Scene </a:t>
            </a:r>
            <a:r>
              <a:rPr lang="en-GB" sz="2800" dirty="0" smtClean="0">
                <a:solidFill>
                  <a:srgbClr val="455560"/>
                </a:solidFill>
              </a:rPr>
              <a:t>II </a:t>
            </a:r>
            <a:r>
              <a:rPr lang="en-GB" sz="2800" dirty="0">
                <a:solidFill>
                  <a:srgbClr val="455560"/>
                </a:solidFill>
              </a:rPr>
              <a:t>sound effects</a:t>
            </a:r>
          </a:p>
        </p:txBody>
      </p:sp>
      <p:sp>
        <p:nvSpPr>
          <p:cNvPr id="5" name="TextBox 4"/>
          <p:cNvSpPr txBox="1"/>
          <p:nvPr/>
        </p:nvSpPr>
        <p:spPr>
          <a:xfrm>
            <a:off x="539552" y="2510911"/>
            <a:ext cx="8352928" cy="1200329"/>
          </a:xfrm>
          <a:prstGeom prst="rect">
            <a:avLst/>
          </a:prstGeom>
          <a:noFill/>
        </p:spPr>
        <p:txBody>
          <a:bodyPr wrap="square" rtlCol="0">
            <a:spAutoFit/>
          </a:bodyPr>
          <a:lstStyle/>
          <a:p>
            <a:r>
              <a:rPr lang="en-GB" dirty="0" smtClean="0">
                <a:solidFill>
                  <a:srgbClr val="455560"/>
                </a:solidFill>
                <a:latin typeface="Courier New" pitchFamily="49" charset="0"/>
                <a:cs typeface="Courier New" pitchFamily="49" charset="0"/>
              </a:rPr>
              <a:t>SQUEAKING AND DOOR OPENING</a:t>
            </a:r>
            <a:endParaRPr lang="en-GB" dirty="0">
              <a:solidFill>
                <a:srgbClr val="455560"/>
              </a:solidFill>
              <a:latin typeface="Courier New" pitchFamily="49" charset="0"/>
              <a:cs typeface="Courier New" pitchFamily="49" charset="0"/>
            </a:endParaRPr>
          </a:p>
          <a:p>
            <a:r>
              <a:rPr lang="en-GB" b="1" dirty="0">
                <a:solidFill>
                  <a:schemeClr val="tx2"/>
                </a:solidFill>
              </a:rPr>
              <a:t>Frank</a:t>
            </a:r>
            <a:r>
              <a:rPr lang="en-GB" dirty="0">
                <a:solidFill>
                  <a:schemeClr val="tx2"/>
                </a:solidFill>
              </a:rPr>
              <a:t> </a:t>
            </a:r>
            <a:r>
              <a:rPr lang="en-GB" dirty="0" smtClean="0">
                <a:solidFill>
                  <a:schemeClr val="tx2"/>
                </a:solidFill>
              </a:rPr>
              <a:t>You fixed the door! Excellent!</a:t>
            </a:r>
            <a:endParaRPr lang="en-GB" dirty="0">
              <a:solidFill>
                <a:schemeClr val="tx2"/>
              </a:solidFill>
            </a:endParaRPr>
          </a:p>
          <a:p>
            <a:endParaRPr lang="en-GB" dirty="0"/>
          </a:p>
        </p:txBody>
      </p:sp>
    </p:spTree>
    <p:extLst>
      <p:ext uri="{BB962C8B-B14F-4D97-AF65-F5344CB8AC3E}">
        <p14:creationId xmlns:p14="http://schemas.microsoft.com/office/powerpoint/2010/main" val="4220647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4" presetClass="emph" presetSubtype="0" fill="hold" grpId="0" nodeType="clickEffect">
                                  <p:stCondLst>
                                    <p:cond delay="0"/>
                                  </p:stCondLst>
                                  <p:childTnLst>
                                    <p:animMotion origin="layout" path="M 0.0 0.0 L 0.0 -0.07213" pathEditMode="relative" ptsTypes="">
                                      <p:cBhvr>
                                        <p:cTn id="6" dur="500" accel="50000" decel="50000" autoRev="1" fill="hold">
                                          <p:stCondLst>
                                            <p:cond delay="0"/>
                                          </p:stCondLst>
                                        </p:cTn>
                                        <p:tgtEl>
                                          <p:spTgt spid="4"/>
                                        </p:tgtEl>
                                        <p:attrNameLst>
                                          <p:attrName>ppt_x</p:attrName>
                                          <p:attrName>ppt_y</p:attrName>
                                        </p:attrNameLst>
                                      </p:cBhvr>
                                    </p:animMotion>
                                    <p:animRot by="1500000">
                                      <p:cBhvr>
                                        <p:cTn id="7" dur="250" fill="hold">
                                          <p:stCondLst>
                                            <p:cond delay="0"/>
                                          </p:stCondLst>
                                        </p:cTn>
                                        <p:tgtEl>
                                          <p:spTgt spid="4"/>
                                        </p:tgtEl>
                                        <p:attrNameLst>
                                          <p:attrName>r</p:attrName>
                                        </p:attrNameLst>
                                      </p:cBhvr>
                                    </p:animRot>
                                    <p:animRot by="-1500000">
                                      <p:cBhvr>
                                        <p:cTn id="8" dur="250" fill="hold">
                                          <p:stCondLst>
                                            <p:cond delay="250"/>
                                          </p:stCondLst>
                                        </p:cTn>
                                        <p:tgtEl>
                                          <p:spTgt spid="4"/>
                                        </p:tgtEl>
                                        <p:attrNameLst>
                                          <p:attrName>r</p:attrName>
                                        </p:attrNameLst>
                                      </p:cBhvr>
                                    </p:animRot>
                                    <p:animRot by="-1500000">
                                      <p:cBhvr>
                                        <p:cTn id="9" dur="250" fill="hold">
                                          <p:stCondLst>
                                            <p:cond delay="500"/>
                                          </p:stCondLst>
                                        </p:cTn>
                                        <p:tgtEl>
                                          <p:spTgt spid="4"/>
                                        </p:tgtEl>
                                        <p:attrNameLst>
                                          <p:attrName>r</p:attrName>
                                        </p:attrNameLst>
                                      </p:cBhvr>
                                    </p:animRot>
                                    <p:animRot by="1500000">
                                      <p:cBhvr>
                                        <p:cTn id="10" dur="250" fill="hold">
                                          <p:stCondLst>
                                            <p:cond delay="750"/>
                                          </p:stCondLst>
                                        </p:cTn>
                                        <p:tgtEl>
                                          <p:spTgt spid="4"/>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2" name="scene2.wav"/>
                                        </p:tgtEl>
                                      </p:cMediaNode>
                                    </p:audio>
                                  </p:subTnLst>
                                </p:cTn>
                              </p:par>
                            </p:childTnLst>
                          </p:cTn>
                        </p:par>
                      </p:childTnLst>
                    </p:cTn>
                  </p:par>
                </p:childTnLst>
              </p:cTn>
              <p:nextCondLst>
                <p:cond evt="onClick" delay="0">
                  <p:tgtEl>
                    <p:spTgt spid="4"/>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2636912"/>
            <a:ext cx="7776864" cy="2123658"/>
          </a:xfrm>
          <a:prstGeom prst="rect">
            <a:avLst/>
          </a:prstGeom>
          <a:noFill/>
        </p:spPr>
        <p:txBody>
          <a:bodyPr wrap="square" rtlCol="0">
            <a:spAutoFit/>
          </a:bodyPr>
          <a:lstStyle/>
          <a:p>
            <a:pPr algn="ctr"/>
            <a:r>
              <a:rPr lang="en-GB" sz="4400" dirty="0">
                <a:solidFill>
                  <a:schemeClr val="tx2"/>
                </a:solidFill>
                <a:latin typeface="Arial" pitchFamily="34" charset="0"/>
                <a:cs typeface="Arial" pitchFamily="34" charset="0"/>
              </a:rPr>
              <a:t>… </a:t>
            </a:r>
            <a:r>
              <a:rPr lang="en-GB" sz="4400" dirty="0" smtClean="0">
                <a:solidFill>
                  <a:schemeClr val="tx2"/>
                </a:solidFill>
                <a:latin typeface="Arial" pitchFamily="34" charset="0"/>
                <a:cs typeface="Arial" pitchFamily="34" charset="0"/>
              </a:rPr>
              <a:t>seeks </a:t>
            </a:r>
            <a:r>
              <a:rPr lang="en-GB" sz="4400" dirty="0">
                <a:solidFill>
                  <a:schemeClr val="tx2"/>
                </a:solidFill>
                <a:latin typeface="Arial" pitchFamily="34" charset="0"/>
                <a:cs typeface="Arial" pitchFamily="34" charset="0"/>
              </a:rPr>
              <a:t>to create and </a:t>
            </a:r>
            <a:r>
              <a:rPr lang="en-GB" sz="4400" dirty="0" smtClean="0">
                <a:solidFill>
                  <a:schemeClr val="tx2"/>
                </a:solidFill>
                <a:latin typeface="Arial" pitchFamily="34" charset="0"/>
                <a:cs typeface="Arial" pitchFamily="34" charset="0"/>
              </a:rPr>
              <a:t>embed </a:t>
            </a:r>
            <a:r>
              <a:rPr lang="en-GB" sz="4400" dirty="0">
                <a:solidFill>
                  <a:schemeClr val="tx2"/>
                </a:solidFill>
                <a:latin typeface="Arial" pitchFamily="34" charset="0"/>
                <a:cs typeface="Arial" pitchFamily="34" charset="0"/>
              </a:rPr>
              <a:t>a variety of staff–student </a:t>
            </a:r>
            <a:r>
              <a:rPr lang="en-GB" sz="4400" dirty="0" smtClean="0">
                <a:solidFill>
                  <a:schemeClr val="tx2"/>
                </a:solidFill>
                <a:latin typeface="Arial" pitchFamily="34" charset="0"/>
                <a:cs typeface="Arial" pitchFamily="34" charset="0"/>
              </a:rPr>
              <a:t>partnerships…</a:t>
            </a:r>
            <a:endParaRPr lang="en-GB" sz="4400" dirty="0">
              <a:latin typeface="Arial" pitchFamily="34" charset="0"/>
              <a:cs typeface="Arial" pitchFamily="34" charset="0"/>
            </a:endParaRPr>
          </a:p>
        </p:txBody>
      </p:sp>
      <p:sp>
        <p:nvSpPr>
          <p:cNvPr id="6"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spTree>
    <p:extLst>
      <p:ext uri="{BB962C8B-B14F-4D97-AF65-F5344CB8AC3E}">
        <p14:creationId xmlns:p14="http://schemas.microsoft.com/office/powerpoint/2010/main" val="13098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velopTextBox"/>
          <p:cNvSpPr txBox="1"/>
          <p:nvPr/>
        </p:nvSpPr>
        <p:spPr>
          <a:xfrm>
            <a:off x="2771799" y="3019599"/>
            <a:ext cx="4065781" cy="769441"/>
          </a:xfrm>
          <a:prstGeom prst="rect">
            <a:avLst/>
          </a:prstGeom>
          <a:noFill/>
        </p:spPr>
        <p:txBody>
          <a:bodyPr wrap="square" rtlCol="0">
            <a:spAutoFit/>
          </a:bodyPr>
          <a:lstStyle/>
          <a:p>
            <a:pPr algn="ctr"/>
            <a:r>
              <a:rPr lang="en-GB" sz="4400" dirty="0" smtClean="0">
                <a:solidFill>
                  <a:schemeClr val="tx2"/>
                </a:solidFill>
              </a:rPr>
              <a:t>develop,</a:t>
            </a:r>
            <a:endParaRPr lang="en-GB" sz="4400" dirty="0">
              <a:solidFill>
                <a:schemeClr val="tx2"/>
              </a:solidFill>
            </a:endParaRPr>
          </a:p>
        </p:txBody>
      </p:sp>
      <p:sp>
        <p:nvSpPr>
          <p:cNvPr id="7" name="ImplementTextBox"/>
          <p:cNvSpPr txBox="1"/>
          <p:nvPr/>
        </p:nvSpPr>
        <p:spPr>
          <a:xfrm>
            <a:off x="2771799" y="4027711"/>
            <a:ext cx="4065782" cy="769441"/>
          </a:xfrm>
          <a:prstGeom prst="rect">
            <a:avLst/>
          </a:prstGeom>
          <a:noFill/>
        </p:spPr>
        <p:txBody>
          <a:bodyPr wrap="square" rtlCol="0">
            <a:spAutoFit/>
          </a:bodyPr>
          <a:lstStyle/>
          <a:p>
            <a:pPr algn="ctr"/>
            <a:r>
              <a:rPr lang="en-GB" sz="4400" dirty="0" smtClean="0">
                <a:solidFill>
                  <a:schemeClr val="tx2"/>
                </a:solidFill>
              </a:rPr>
              <a:t>implement,</a:t>
            </a:r>
            <a:endParaRPr lang="en-GB" sz="4400" dirty="0">
              <a:solidFill>
                <a:schemeClr val="tx2"/>
              </a:solidFill>
            </a:endParaRPr>
          </a:p>
        </p:txBody>
      </p:sp>
      <p:sp>
        <p:nvSpPr>
          <p:cNvPr id="8" name="ExemplifyTextBox"/>
          <p:cNvSpPr txBox="1"/>
          <p:nvPr/>
        </p:nvSpPr>
        <p:spPr>
          <a:xfrm>
            <a:off x="2771799" y="4882515"/>
            <a:ext cx="3999421" cy="1200329"/>
          </a:xfrm>
          <a:prstGeom prst="rect">
            <a:avLst/>
          </a:prstGeom>
          <a:noFill/>
        </p:spPr>
        <p:txBody>
          <a:bodyPr wrap="square" rtlCol="0">
            <a:spAutoFit/>
          </a:bodyPr>
          <a:lstStyle/>
          <a:p>
            <a:pPr algn="ctr"/>
            <a:r>
              <a:rPr lang="en-GB" sz="2800" dirty="0" smtClean="0">
                <a:solidFill>
                  <a:schemeClr val="tx2"/>
                </a:solidFill>
              </a:rPr>
              <a:t>and</a:t>
            </a:r>
            <a:r>
              <a:rPr lang="en-GB" sz="4400" dirty="0" smtClean="0">
                <a:solidFill>
                  <a:schemeClr val="tx2"/>
                </a:solidFill>
              </a:rPr>
              <a:t/>
            </a:r>
            <a:br>
              <a:rPr lang="en-GB" sz="4400" dirty="0" smtClean="0">
                <a:solidFill>
                  <a:schemeClr val="tx2"/>
                </a:solidFill>
              </a:rPr>
            </a:br>
            <a:r>
              <a:rPr lang="en-GB" sz="4400" dirty="0" smtClean="0">
                <a:solidFill>
                  <a:schemeClr val="tx2"/>
                </a:solidFill>
              </a:rPr>
              <a:t>exemplify:</a:t>
            </a:r>
            <a:endParaRPr lang="en-GB" sz="4400" dirty="0">
              <a:solidFill>
                <a:schemeClr val="tx2"/>
              </a:solidFill>
            </a:endParaRPr>
          </a:p>
        </p:txBody>
      </p:sp>
      <p:sp>
        <p:nvSpPr>
          <p:cNvPr id="9"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sp>
        <p:nvSpPr>
          <p:cNvPr id="10" name="TextBox 9"/>
          <p:cNvSpPr txBox="1"/>
          <p:nvPr/>
        </p:nvSpPr>
        <p:spPr>
          <a:xfrm>
            <a:off x="883077" y="2066294"/>
            <a:ext cx="7776864" cy="769441"/>
          </a:xfrm>
          <a:prstGeom prst="rect">
            <a:avLst/>
          </a:prstGeom>
          <a:noFill/>
        </p:spPr>
        <p:txBody>
          <a:bodyPr wrap="square" rtlCol="0">
            <a:spAutoFit/>
          </a:bodyPr>
          <a:lstStyle/>
          <a:p>
            <a:pPr algn="ctr"/>
            <a:r>
              <a:rPr lang="en-GB" sz="4400" dirty="0">
                <a:solidFill>
                  <a:schemeClr val="tx2"/>
                </a:solidFill>
                <a:latin typeface="Arial" pitchFamily="34" charset="0"/>
                <a:cs typeface="Arial" pitchFamily="34" charset="0"/>
              </a:rPr>
              <a:t>… </a:t>
            </a:r>
            <a:r>
              <a:rPr lang="en-GB" sz="4400" dirty="0" smtClean="0">
                <a:solidFill>
                  <a:schemeClr val="tx2"/>
                </a:solidFill>
                <a:latin typeface="Arial" pitchFamily="34" charset="0"/>
                <a:cs typeface="Arial" pitchFamily="34" charset="0"/>
              </a:rPr>
              <a:t>and, in so doing, </a:t>
            </a:r>
            <a:endParaRPr lang="en-GB" sz="4400" dirty="0">
              <a:latin typeface="Arial" pitchFamily="34" charset="0"/>
              <a:cs typeface="Arial" pitchFamily="34" charset="0"/>
            </a:endParaRPr>
          </a:p>
        </p:txBody>
      </p:sp>
    </p:spTree>
    <p:extLst>
      <p:ext uri="{BB962C8B-B14F-4D97-AF65-F5344CB8AC3E}">
        <p14:creationId xmlns:p14="http://schemas.microsoft.com/office/powerpoint/2010/main" val="18178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00"/>
                                        <p:tgtEl>
                                          <p:spTgt spid="7"/>
                                        </p:tgtEl>
                                      </p:cBhvr>
                                    </p:animEffect>
                                  </p:childTnLst>
                                </p:cTn>
                              </p:par>
                            </p:childTnLst>
                          </p:cTn>
                        </p:par>
                        <p:par>
                          <p:cTn id="12" fill="hold">
                            <p:stCondLst>
                              <p:cond delay="17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3"/>
          <p:cNvSpPr txBox="1">
            <a:spLocks/>
          </p:cNvSpPr>
          <p:nvPr/>
        </p:nvSpPr>
        <p:spPr>
          <a:xfrm>
            <a:off x="323528" y="2236835"/>
            <a:ext cx="8496944" cy="1470025"/>
          </a:xfrm>
          <a:prstGeom prst="rect">
            <a:avLst/>
          </a:prstGeom>
        </p:spPr>
        <p:txBody>
          <a:bodyPr vert="horz" lIns="0" tIns="45720" rIns="91440" bIns="45720" rtlCol="0" anchor="ctr">
            <a:noAutofit/>
          </a:bodyPr>
          <a:lstStyle>
            <a:lvl1pPr algn="l" rtl="0" fontAlgn="base">
              <a:spcBef>
                <a:spcPct val="0"/>
              </a:spcBef>
              <a:spcAft>
                <a:spcPct val="0"/>
              </a:spcAft>
              <a:defRPr sz="3200" b="1" kern="1200" cap="all">
                <a:solidFill>
                  <a:schemeClr val="bg1"/>
                </a:solidFill>
                <a:latin typeface="+mj-lt"/>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a:lstStyle>
          <a:p>
            <a:pPr eaLnBrk="1" hangingPunct="1"/>
            <a:r>
              <a:rPr lang="en-GB" sz="3100" b="0" cap="none" dirty="0" smtClean="0">
                <a:solidFill>
                  <a:schemeClr val="tx2"/>
                </a:solidFill>
                <a:latin typeface="Arial" pitchFamily="34" charset="0"/>
              </a:rPr>
              <a:t>1. Partnerships as an integral part of digital literacy development in the curriculum.</a:t>
            </a:r>
            <a:endParaRPr lang="en-GB" sz="3100" b="0" cap="none" dirty="0">
              <a:solidFill>
                <a:schemeClr val="tx2"/>
              </a:solidFill>
              <a:latin typeface="Arial" pitchFamily="34" charset="0"/>
            </a:endParaRPr>
          </a:p>
        </p:txBody>
      </p:sp>
      <p:sp>
        <p:nvSpPr>
          <p:cNvPr id="7" name="p2"/>
          <p:cNvSpPr txBox="1">
            <a:spLocks/>
          </p:cNvSpPr>
          <p:nvPr/>
        </p:nvSpPr>
        <p:spPr>
          <a:xfrm>
            <a:off x="293231" y="3589472"/>
            <a:ext cx="8820472"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tx2"/>
                </a:solidFill>
                <a:latin typeface="Arial" pitchFamily="34" charset="0"/>
                <a:cs typeface="Arial" pitchFamily="34" charset="0"/>
              </a:rPr>
              <a:t>2. Digital literacies contextualized for disciplines and for career development.</a:t>
            </a:r>
            <a:endParaRPr lang="en-GB" sz="3200" dirty="0">
              <a:solidFill>
                <a:schemeClr val="tx2"/>
              </a:solidFill>
              <a:latin typeface="Arial" pitchFamily="34" charset="0"/>
              <a:cs typeface="Arial" pitchFamily="34" charset="0"/>
            </a:endParaRPr>
          </a:p>
        </p:txBody>
      </p:sp>
      <p:sp>
        <p:nvSpPr>
          <p:cNvPr id="8" name="p1"/>
          <p:cNvSpPr txBox="1">
            <a:spLocks/>
          </p:cNvSpPr>
          <p:nvPr/>
        </p:nvSpPr>
        <p:spPr>
          <a:xfrm>
            <a:off x="323528" y="5013176"/>
            <a:ext cx="84969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100" dirty="0" smtClean="0">
                <a:solidFill>
                  <a:schemeClr val="tx2"/>
                </a:solidFill>
                <a:latin typeface="Arial" pitchFamily="34" charset="0"/>
                <a:cs typeface="Arial" pitchFamily="34" charset="0"/>
              </a:rPr>
              <a:t>3. Student roles and activities which support the development of staff digital literacies.</a:t>
            </a:r>
            <a:endParaRPr lang="en-GB" sz="3100" dirty="0">
              <a:solidFill>
                <a:schemeClr val="tx2"/>
              </a:solidFill>
              <a:latin typeface="Arial" pitchFamily="34" charset="0"/>
              <a:cs typeface="Arial" pitchFamily="34" charset="0"/>
            </a:endParaRPr>
          </a:p>
        </p:txBody>
      </p:sp>
      <p:sp>
        <p:nvSpPr>
          <p:cNvPr id="9"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spTree>
    <p:extLst>
      <p:ext uri="{BB962C8B-B14F-4D97-AF65-F5344CB8AC3E}">
        <p14:creationId xmlns:p14="http://schemas.microsoft.com/office/powerpoint/2010/main" val="10247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00"/>
                                        <p:tgtEl>
                                          <p:spTgt spid="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200"/>
                                        <p:tgtEl>
                                          <p:spTgt spid="7"/>
                                        </p:tgtEl>
                                      </p:cBhvr>
                                    </p:animEffect>
                                  </p:childTnLst>
                                </p:cTn>
                              </p:par>
                            </p:childTnLst>
                          </p:cTn>
                        </p:par>
                        <p:par>
                          <p:cTn id="12" fill="hold">
                            <p:stCondLst>
                              <p:cond delay="3400"/>
                            </p:stCondLst>
                            <p:childTnLst>
                              <p:par>
                                <p:cTn id="13" presetID="22" presetClass="entr" presetSubtype="1"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sp>
        <p:nvSpPr>
          <p:cNvPr id="2" name="TextBox 1"/>
          <p:cNvSpPr txBox="1"/>
          <p:nvPr/>
        </p:nvSpPr>
        <p:spPr>
          <a:xfrm>
            <a:off x="3262369" y="1939108"/>
            <a:ext cx="2113518" cy="461665"/>
          </a:xfrm>
          <a:prstGeom prst="rect">
            <a:avLst/>
          </a:prstGeom>
          <a:noFill/>
        </p:spPr>
        <p:txBody>
          <a:bodyPr wrap="square" rtlCol="0">
            <a:spAutoFit/>
          </a:bodyPr>
          <a:lstStyle/>
          <a:p>
            <a:r>
              <a:rPr lang="en-GB" b="1" dirty="0" smtClean="0">
                <a:solidFill>
                  <a:schemeClr val="tx2"/>
                </a:solidFill>
              </a:rPr>
              <a:t>Engagement</a:t>
            </a:r>
            <a:endParaRPr lang="en-GB" b="1" dirty="0">
              <a:solidFill>
                <a:schemeClr val="tx2"/>
              </a:solidFill>
            </a:endParaRPr>
          </a:p>
        </p:txBody>
      </p:sp>
      <p:sp>
        <p:nvSpPr>
          <p:cNvPr id="3" name="TextBox 2"/>
          <p:cNvSpPr txBox="1"/>
          <p:nvPr/>
        </p:nvSpPr>
        <p:spPr>
          <a:xfrm>
            <a:off x="1123603" y="3166944"/>
            <a:ext cx="6516724" cy="2000548"/>
          </a:xfrm>
          <a:prstGeom prst="rect">
            <a:avLst/>
          </a:prstGeom>
          <a:noFill/>
        </p:spPr>
        <p:txBody>
          <a:bodyPr wrap="square" rtlCol="0">
            <a:spAutoFit/>
          </a:bodyPr>
          <a:lstStyle/>
          <a:p>
            <a:r>
              <a:rPr lang="en-GB" sz="2000" dirty="0">
                <a:solidFill>
                  <a:schemeClr val="tx2"/>
                </a:solidFill>
              </a:rPr>
              <a:t>Engage in one or more partnerships over 18-24 </a:t>
            </a:r>
            <a:r>
              <a:rPr lang="en-GB" sz="2000" dirty="0" smtClean="0">
                <a:solidFill>
                  <a:schemeClr val="tx2"/>
                </a:solidFill>
              </a:rPr>
              <a:t>months</a:t>
            </a:r>
          </a:p>
          <a:p>
            <a:r>
              <a:rPr lang="en-GB" sz="2000" dirty="0" smtClean="0">
                <a:solidFill>
                  <a:schemeClr val="tx2"/>
                </a:solidFill>
              </a:rPr>
              <a:t>•</a:t>
            </a:r>
            <a:r>
              <a:rPr lang="en-GB" sz="2000" dirty="0">
                <a:solidFill>
                  <a:schemeClr val="tx2"/>
                </a:solidFill>
              </a:rPr>
              <a:t>Keep reflective record of activities, experience, lessons learnt etc</a:t>
            </a:r>
            <a:r>
              <a:rPr lang="en-GB" sz="2000" dirty="0" smtClean="0">
                <a:solidFill>
                  <a:schemeClr val="tx2"/>
                </a:solidFill>
              </a:rPr>
              <a:t>.</a:t>
            </a:r>
          </a:p>
          <a:p>
            <a:r>
              <a:rPr lang="en-GB" sz="2000" dirty="0" smtClean="0">
                <a:solidFill>
                  <a:schemeClr val="tx2"/>
                </a:solidFill>
              </a:rPr>
              <a:t>• Use </a:t>
            </a:r>
            <a:r>
              <a:rPr lang="en-GB" sz="2000" dirty="0">
                <a:solidFill>
                  <a:schemeClr val="tx2"/>
                </a:solidFill>
              </a:rPr>
              <a:t>records collated over time to gain academic credit and/or professional body </a:t>
            </a:r>
            <a:r>
              <a:rPr lang="en-GB" sz="2000" dirty="0" smtClean="0">
                <a:solidFill>
                  <a:schemeClr val="tx2"/>
                </a:solidFill>
              </a:rPr>
              <a:t>recognition</a:t>
            </a:r>
            <a:endParaRPr lang="en-GB" sz="2000" dirty="0">
              <a:solidFill>
                <a:schemeClr val="tx2"/>
              </a:solidFill>
            </a:endParaRPr>
          </a:p>
          <a:p>
            <a:endParaRPr lang="en-GB" dirty="0"/>
          </a:p>
        </p:txBody>
      </p:sp>
      <p:sp>
        <p:nvSpPr>
          <p:cNvPr id="4" name="Chevron 3"/>
          <p:cNvSpPr/>
          <p:nvPr/>
        </p:nvSpPr>
        <p:spPr>
          <a:xfrm>
            <a:off x="1256473" y="2400773"/>
            <a:ext cx="2244891" cy="597253"/>
          </a:xfrm>
          <a:prstGeom prst="chevron">
            <a:avLst/>
          </a:prstGeom>
          <a:ln>
            <a:solidFill>
              <a:schemeClr val="tx2"/>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n-GB" sz="1800" dirty="0" smtClean="0">
                <a:solidFill>
                  <a:schemeClr val="tx2"/>
                </a:solidFill>
              </a:rPr>
              <a:t>Partnership 1</a:t>
            </a:r>
            <a:endParaRPr lang="en-GB" sz="1800" dirty="0">
              <a:solidFill>
                <a:schemeClr val="tx2"/>
              </a:solidFill>
            </a:endParaRPr>
          </a:p>
        </p:txBody>
      </p:sp>
      <p:sp>
        <p:nvSpPr>
          <p:cNvPr id="10" name="Chevron 9"/>
          <p:cNvSpPr/>
          <p:nvPr/>
        </p:nvSpPr>
        <p:spPr>
          <a:xfrm>
            <a:off x="3342780" y="2400773"/>
            <a:ext cx="2244891" cy="597253"/>
          </a:xfrm>
          <a:prstGeom prst="chevron">
            <a:avLst/>
          </a:prstGeom>
          <a:ln>
            <a:solidFill>
              <a:schemeClr val="tx2"/>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n-GB" sz="1800" dirty="0" smtClean="0">
                <a:solidFill>
                  <a:schemeClr val="tx2"/>
                </a:solidFill>
              </a:rPr>
              <a:t>Partnership 2</a:t>
            </a:r>
            <a:endParaRPr lang="en-GB" sz="1800" dirty="0">
              <a:solidFill>
                <a:schemeClr val="tx2"/>
              </a:solidFill>
            </a:endParaRPr>
          </a:p>
        </p:txBody>
      </p:sp>
      <p:sp>
        <p:nvSpPr>
          <p:cNvPr id="11" name="Chevron 10"/>
          <p:cNvSpPr/>
          <p:nvPr/>
        </p:nvSpPr>
        <p:spPr>
          <a:xfrm>
            <a:off x="5406583" y="2400772"/>
            <a:ext cx="2244891" cy="597253"/>
          </a:xfrm>
          <a:prstGeom prst="chevron">
            <a:avLst/>
          </a:prstGeom>
          <a:ln>
            <a:solidFill>
              <a:schemeClr val="tx2"/>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n-GB" sz="1800" dirty="0" smtClean="0">
                <a:solidFill>
                  <a:schemeClr val="tx2"/>
                </a:solidFill>
              </a:rPr>
              <a:t>Partnership 3</a:t>
            </a:r>
            <a:endParaRPr lang="en-GB" sz="1800" dirty="0">
              <a:solidFill>
                <a:schemeClr val="tx2"/>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056" y="4999161"/>
            <a:ext cx="56388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706216" y="6351711"/>
            <a:ext cx="1378480" cy="461665"/>
          </a:xfrm>
          <a:prstGeom prst="rect">
            <a:avLst/>
          </a:prstGeom>
          <a:noFill/>
        </p:spPr>
        <p:txBody>
          <a:bodyPr wrap="square" rtlCol="0">
            <a:spAutoFit/>
          </a:bodyPr>
          <a:lstStyle/>
          <a:p>
            <a:r>
              <a:rPr lang="en-GB" b="1" dirty="0" smtClean="0">
                <a:solidFill>
                  <a:schemeClr val="tx2"/>
                </a:solidFill>
              </a:rPr>
              <a:t>Reward</a:t>
            </a:r>
            <a:endParaRPr lang="en-GB" b="1" dirty="0">
              <a:solidFill>
                <a:schemeClr val="tx2"/>
              </a:solidFill>
            </a:endParaRPr>
          </a:p>
        </p:txBody>
      </p:sp>
    </p:spTree>
    <p:extLst>
      <p:ext uri="{BB962C8B-B14F-4D97-AF65-F5344CB8AC3E}">
        <p14:creationId xmlns:p14="http://schemas.microsoft.com/office/powerpoint/2010/main" val="203720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23528" y="2276872"/>
            <a:ext cx="8568952" cy="4392488"/>
          </a:xfrm>
          <a:prstGeom prst="wedgeRoundRectCallout">
            <a:avLst>
              <a:gd name="adj1" fmla="val -34495"/>
              <a:gd name="adj2" fmla="val -60228"/>
              <a:gd name="adj3" fmla="val 16667"/>
            </a:avLst>
          </a:prstGeom>
          <a:solidFill>
            <a:srgbClr val="4D4D4F">
              <a:alpha val="15000"/>
            </a:srgbClr>
          </a:solidFill>
          <a:ln>
            <a:solidFill>
              <a:srgbClr val="4D4D4F"/>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342900">
              <a:buFont typeface="Arial" pitchFamily="34" charset="0"/>
              <a:buChar char="•"/>
            </a:pPr>
            <a:r>
              <a:rPr lang="en-GB" sz="2400" i="1" dirty="0" smtClean="0">
                <a:solidFill>
                  <a:schemeClr val="tx2"/>
                </a:solidFill>
                <a:latin typeface="Verdana" pitchFamily="34" charset="0"/>
              </a:rPr>
              <a:t>Are you looking to enhance your CV?</a:t>
            </a:r>
            <a:br>
              <a:rPr lang="en-GB" sz="2400" i="1" dirty="0" smtClean="0">
                <a:solidFill>
                  <a:schemeClr val="tx2"/>
                </a:solidFill>
                <a:latin typeface="Verdana" pitchFamily="34" charset="0"/>
              </a:rPr>
            </a:br>
            <a:endParaRPr lang="en-GB" sz="2400" i="1" dirty="0" smtClean="0">
              <a:solidFill>
                <a:schemeClr val="tx2"/>
              </a:solidFill>
              <a:latin typeface="Verdana" pitchFamily="34" charset="0"/>
            </a:endParaRPr>
          </a:p>
          <a:p>
            <a:pPr marL="342900">
              <a:buFont typeface="Arial" pitchFamily="34" charset="0"/>
              <a:buChar char="•"/>
            </a:pPr>
            <a:r>
              <a:rPr lang="en-GB" sz="2400" i="1" dirty="0" smtClean="0">
                <a:solidFill>
                  <a:schemeClr val="tx2"/>
                </a:solidFill>
                <a:latin typeface="Verdana" pitchFamily="34" charset="0"/>
              </a:rPr>
              <a:t>Want to develop your digital literacy and that of others while working in partnership with staff?</a:t>
            </a:r>
            <a:br>
              <a:rPr lang="en-GB" sz="2400" i="1" dirty="0" smtClean="0">
                <a:solidFill>
                  <a:schemeClr val="tx2"/>
                </a:solidFill>
                <a:latin typeface="Verdana" pitchFamily="34" charset="0"/>
              </a:rPr>
            </a:br>
            <a:endParaRPr lang="en-GB" sz="2400" i="1" dirty="0" smtClean="0">
              <a:solidFill>
                <a:schemeClr val="tx2"/>
              </a:solidFill>
              <a:latin typeface="Verdana" pitchFamily="34" charset="0"/>
            </a:endParaRPr>
          </a:p>
          <a:p>
            <a:pPr marL="342900">
              <a:buFont typeface="Arial" pitchFamily="34" charset="0"/>
              <a:buChar char="•"/>
            </a:pPr>
            <a:r>
              <a:rPr lang="en-GB" sz="2400" i="1" dirty="0" smtClean="0">
                <a:solidFill>
                  <a:schemeClr val="tx2"/>
                </a:solidFill>
                <a:latin typeface="Verdana" pitchFamily="34" charset="0"/>
              </a:rPr>
              <a:t>Would you like to have your contribution recognised?</a:t>
            </a:r>
          </a:p>
          <a:p>
            <a:pPr marL="342900"/>
            <a:endParaRPr lang="en-GB" sz="2400" i="1" dirty="0">
              <a:solidFill>
                <a:schemeClr val="tx2"/>
              </a:solidFill>
              <a:latin typeface="Verdana" pitchFamily="34" charset="0"/>
            </a:endParaRPr>
          </a:p>
          <a:p>
            <a:pPr marL="342900"/>
            <a:r>
              <a:rPr lang="en-GB" sz="2800" b="1" i="1" dirty="0">
                <a:solidFill>
                  <a:schemeClr val="tx2"/>
                </a:solidFill>
                <a:latin typeface="Verdana" pitchFamily="34" charset="0"/>
              </a:rPr>
              <a:t>If so, volunteer as </a:t>
            </a:r>
            <a:r>
              <a:rPr lang="en-GB" sz="2800" b="1" i="1" dirty="0" smtClean="0">
                <a:solidFill>
                  <a:schemeClr val="tx2"/>
                </a:solidFill>
                <a:latin typeface="Verdana" pitchFamily="34" charset="0"/>
              </a:rPr>
              <a:t>a Student e-pioneer</a:t>
            </a:r>
            <a:r>
              <a:rPr lang="en-GB" sz="2800" b="1" i="1" dirty="0">
                <a:solidFill>
                  <a:schemeClr val="tx2"/>
                </a:solidFill>
                <a:latin typeface="Verdana" pitchFamily="34" charset="0"/>
              </a:rPr>
              <a:t>... </a:t>
            </a:r>
          </a:p>
        </p:txBody>
      </p:sp>
      <p:sp>
        <p:nvSpPr>
          <p:cNvPr id="7"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spTree>
    <p:extLst>
      <p:ext uri="{BB962C8B-B14F-4D97-AF65-F5344CB8AC3E}">
        <p14:creationId xmlns:p14="http://schemas.microsoft.com/office/powerpoint/2010/main" val="879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900"/>
                            </p:stCondLst>
                            <p:childTnLst>
                              <p:par>
                                <p:cTn id="9" presetID="10" presetClass="entr" presetSubtype="0" fill="hold" nodeType="afterEffect">
                                  <p:stCondLst>
                                    <p:cond delay="600"/>
                                  </p:stCondLst>
                                  <p:iterate type="lt">
                                    <p:tmPct val="10000"/>
                                  </p:iterate>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7050"/>
                            </p:stCondLst>
                            <p:childTnLst>
                              <p:par>
                                <p:cTn id="13" presetID="10" presetClass="entr" presetSubtype="0" fill="hold" nodeType="afterEffect">
                                  <p:stCondLst>
                                    <p:cond delay="800"/>
                                  </p:stCondLst>
                                  <p:iterate type="lt">
                                    <p:tmPct val="10000"/>
                                  </p:iterate>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0550"/>
                            </p:stCondLst>
                            <p:childTnLst>
                              <p:par>
                                <p:cTn id="17" presetID="10" presetClass="entr" presetSubtype="0" fill="hold" nodeType="afterEffect">
                                  <p:stCondLst>
                                    <p:cond delay="1250"/>
                                  </p:stCondLst>
                                  <p:iterate type="lt">
                                    <p:tmPct val="10000"/>
                                  </p:iterate>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38225" y="312738"/>
            <a:ext cx="7772400" cy="1527175"/>
          </a:xfrm>
        </p:spPr>
        <p:txBody>
          <a:bodyPr/>
          <a:lstStyle/>
          <a:p>
            <a:pPr fontAlgn="auto">
              <a:spcAft>
                <a:spcPts val="0"/>
              </a:spcAft>
              <a:defRPr/>
            </a:pPr>
            <a:r>
              <a:rPr lang="en-US" dirty="0" err="1" smtClean="0"/>
              <a:t>InstePP@BLTC</a:t>
            </a:r>
            <a:endParaRPr lang="en-US" dirty="0" smtClean="0"/>
          </a:p>
        </p:txBody>
      </p:sp>
      <p:sp>
        <p:nvSpPr>
          <p:cNvPr id="6" name="ResourceCreatorTextBox"/>
          <p:cNvSpPr txBox="1"/>
          <p:nvPr/>
        </p:nvSpPr>
        <p:spPr>
          <a:xfrm>
            <a:off x="2290056" y="2750484"/>
            <a:ext cx="4962905" cy="769441"/>
          </a:xfrm>
          <a:prstGeom prst="rect">
            <a:avLst/>
          </a:prstGeom>
          <a:noFill/>
        </p:spPr>
        <p:txBody>
          <a:bodyPr wrap="square" rtlCol="0">
            <a:spAutoFit/>
          </a:bodyPr>
          <a:lstStyle/>
          <a:p>
            <a:pPr algn="ctr"/>
            <a:r>
              <a:rPr lang="en-GB" sz="4400" dirty="0" smtClean="0">
                <a:solidFill>
                  <a:schemeClr val="tx2"/>
                </a:solidFill>
              </a:rPr>
              <a:t>Resource Creator</a:t>
            </a:r>
            <a:endParaRPr lang="en-GB" sz="4400" dirty="0">
              <a:solidFill>
                <a:schemeClr val="tx2"/>
              </a:solidFill>
            </a:endParaRPr>
          </a:p>
        </p:txBody>
      </p:sp>
      <p:sp>
        <p:nvSpPr>
          <p:cNvPr id="8" name="TrainerTextBox"/>
          <p:cNvSpPr txBox="1"/>
          <p:nvPr/>
        </p:nvSpPr>
        <p:spPr>
          <a:xfrm>
            <a:off x="2705437" y="3519925"/>
            <a:ext cx="4250551" cy="769441"/>
          </a:xfrm>
          <a:prstGeom prst="rect">
            <a:avLst/>
          </a:prstGeom>
          <a:noFill/>
        </p:spPr>
        <p:txBody>
          <a:bodyPr wrap="square" rtlCol="0">
            <a:spAutoFit/>
          </a:bodyPr>
          <a:lstStyle/>
          <a:p>
            <a:pPr algn="ctr"/>
            <a:r>
              <a:rPr lang="en-GB" sz="4400" dirty="0" smtClean="0">
                <a:solidFill>
                  <a:schemeClr val="tx2"/>
                </a:solidFill>
              </a:rPr>
              <a:t>Trainer</a:t>
            </a:r>
            <a:endParaRPr lang="en-GB" sz="4400" dirty="0">
              <a:solidFill>
                <a:schemeClr val="tx2"/>
              </a:solidFill>
            </a:endParaRPr>
          </a:p>
        </p:txBody>
      </p:sp>
      <p:sp>
        <p:nvSpPr>
          <p:cNvPr id="10" name="FiveRolesTextBox"/>
          <p:cNvSpPr txBox="1"/>
          <p:nvPr/>
        </p:nvSpPr>
        <p:spPr>
          <a:xfrm>
            <a:off x="866850" y="2066293"/>
            <a:ext cx="7776864" cy="646331"/>
          </a:xfrm>
          <a:prstGeom prst="rect">
            <a:avLst/>
          </a:prstGeom>
          <a:noFill/>
        </p:spPr>
        <p:txBody>
          <a:bodyPr wrap="square" rtlCol="0">
            <a:spAutoFit/>
          </a:bodyPr>
          <a:lstStyle/>
          <a:p>
            <a:pPr algn="ctr"/>
            <a:r>
              <a:rPr lang="en-GB" sz="3600" u="sng" dirty="0" smtClean="0">
                <a:solidFill>
                  <a:schemeClr val="tx2"/>
                </a:solidFill>
                <a:latin typeface="Arial" pitchFamily="34" charset="0"/>
                <a:cs typeface="Arial" pitchFamily="34" charset="0"/>
              </a:rPr>
              <a:t>Five e-pioneer roles</a:t>
            </a:r>
            <a:endParaRPr lang="en-GB" sz="3600" u="sng" dirty="0">
              <a:latin typeface="Arial" pitchFamily="34" charset="0"/>
              <a:cs typeface="Arial" pitchFamily="34" charset="0"/>
            </a:endParaRPr>
          </a:p>
        </p:txBody>
      </p:sp>
      <p:sp>
        <p:nvSpPr>
          <p:cNvPr id="11" name="MentorTextBox"/>
          <p:cNvSpPr txBox="1"/>
          <p:nvPr/>
        </p:nvSpPr>
        <p:spPr>
          <a:xfrm>
            <a:off x="2705437" y="4258523"/>
            <a:ext cx="4250551" cy="769441"/>
          </a:xfrm>
          <a:prstGeom prst="rect">
            <a:avLst/>
          </a:prstGeom>
          <a:noFill/>
        </p:spPr>
        <p:txBody>
          <a:bodyPr wrap="square" rtlCol="0">
            <a:spAutoFit/>
          </a:bodyPr>
          <a:lstStyle/>
          <a:p>
            <a:pPr algn="ctr"/>
            <a:r>
              <a:rPr lang="en-GB" sz="4400" dirty="0" smtClean="0">
                <a:solidFill>
                  <a:schemeClr val="tx2"/>
                </a:solidFill>
              </a:rPr>
              <a:t>Mentor</a:t>
            </a:r>
            <a:endParaRPr lang="en-GB" sz="4400" dirty="0">
              <a:solidFill>
                <a:schemeClr val="tx2"/>
              </a:solidFill>
            </a:endParaRPr>
          </a:p>
        </p:txBody>
      </p:sp>
      <p:sp>
        <p:nvSpPr>
          <p:cNvPr id="12" name="ResearcherTextBox"/>
          <p:cNvSpPr txBox="1"/>
          <p:nvPr/>
        </p:nvSpPr>
        <p:spPr>
          <a:xfrm>
            <a:off x="2705437" y="5017000"/>
            <a:ext cx="4250552" cy="769441"/>
          </a:xfrm>
          <a:prstGeom prst="rect">
            <a:avLst/>
          </a:prstGeom>
          <a:noFill/>
        </p:spPr>
        <p:txBody>
          <a:bodyPr wrap="square" rtlCol="0">
            <a:spAutoFit/>
          </a:bodyPr>
          <a:lstStyle/>
          <a:p>
            <a:pPr algn="ctr"/>
            <a:r>
              <a:rPr lang="en-GB" sz="4400" dirty="0" smtClean="0">
                <a:solidFill>
                  <a:schemeClr val="tx2"/>
                </a:solidFill>
              </a:rPr>
              <a:t>Researcher</a:t>
            </a:r>
            <a:endParaRPr lang="en-GB" sz="4400" dirty="0">
              <a:solidFill>
                <a:schemeClr val="tx2"/>
              </a:solidFill>
            </a:endParaRPr>
          </a:p>
        </p:txBody>
      </p:sp>
      <p:sp>
        <p:nvSpPr>
          <p:cNvPr id="13" name="EntrepreneurTextBox"/>
          <p:cNvSpPr txBox="1"/>
          <p:nvPr/>
        </p:nvSpPr>
        <p:spPr>
          <a:xfrm>
            <a:off x="2705437" y="5681869"/>
            <a:ext cx="4250551" cy="769441"/>
          </a:xfrm>
          <a:prstGeom prst="rect">
            <a:avLst/>
          </a:prstGeom>
          <a:noFill/>
        </p:spPr>
        <p:txBody>
          <a:bodyPr wrap="square" rtlCol="0">
            <a:spAutoFit/>
          </a:bodyPr>
          <a:lstStyle/>
          <a:p>
            <a:pPr algn="ctr"/>
            <a:r>
              <a:rPr lang="en-GB" sz="4400" dirty="0" smtClean="0">
                <a:solidFill>
                  <a:schemeClr val="tx2"/>
                </a:solidFill>
              </a:rPr>
              <a:t>Entrepreneur</a:t>
            </a:r>
            <a:endParaRPr lang="en-GB" sz="4400" dirty="0">
              <a:solidFill>
                <a:schemeClr val="tx2"/>
              </a:solidFill>
            </a:endParaRPr>
          </a:p>
        </p:txBody>
      </p:sp>
    </p:spTree>
    <p:extLst>
      <p:ext uri="{BB962C8B-B14F-4D97-AF65-F5344CB8AC3E}">
        <p14:creationId xmlns:p14="http://schemas.microsoft.com/office/powerpoint/2010/main" val="292715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childTnLst>
                                </p:cTn>
                              </p:par>
                            </p:childTnLst>
                          </p:cTn>
                        </p:par>
                        <p:par>
                          <p:cTn id="12" fill="hold">
                            <p:stCondLst>
                              <p:cond delay="17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600"/>
                                        <p:tgtEl>
                                          <p:spTgt spid="11"/>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600"/>
                                        <p:tgtEl>
                                          <p:spTgt spid="12"/>
                                        </p:tgtEl>
                                      </p:cBhvr>
                                    </p:animEffect>
                                  </p:childTnLst>
                                </p:cTn>
                              </p:par>
                            </p:childTnLst>
                          </p:cTn>
                        </p:par>
                        <p:par>
                          <p:cTn id="20" fill="hold">
                            <p:stCondLst>
                              <p:cond delay="29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tnershipTriangle"/>
          <p:cNvSpPr/>
          <p:nvPr/>
        </p:nvSpPr>
        <p:spPr>
          <a:xfrm>
            <a:off x="4317025" y="3433683"/>
            <a:ext cx="1766126" cy="1476164"/>
          </a:xfrm>
          <a:prstGeom prst="triangle">
            <a:avLst/>
          </a:prstGeom>
          <a:solidFill>
            <a:srgbClr val="D00072"/>
          </a:solidFill>
          <a:ln>
            <a:noFill/>
          </a:ln>
        </p:spPr>
        <p:style>
          <a:lnRef idx="2">
            <a:schemeClr val="dk1"/>
          </a:lnRef>
          <a:fillRef idx="1">
            <a:schemeClr val="lt1"/>
          </a:fillRef>
          <a:effectRef idx="0">
            <a:schemeClr val="dk1"/>
          </a:effectRef>
          <a:fontRef idx="minor">
            <a:schemeClr val="dk1"/>
          </a:fontRef>
        </p:style>
        <p:txBody>
          <a:bodyPr lIns="0" tIns="0" rIns="0" bIns="0" rtlCol="0" anchor="b" anchorCtr="1"/>
          <a:lstStyle/>
          <a:p>
            <a:pPr algn="ctr"/>
            <a:r>
              <a:rPr lang="en-GB" sz="1300" b="1" dirty="0" smtClean="0">
                <a:solidFill>
                  <a:schemeClr val="bg1"/>
                </a:solidFill>
                <a:latin typeface="Arial Narrow" pitchFamily="34" charset="0"/>
              </a:rPr>
              <a:t>Partnership Lead</a:t>
            </a:r>
            <a:endParaRPr lang="en-GB" sz="1300" b="1" dirty="0">
              <a:solidFill>
                <a:schemeClr val="bg1"/>
              </a:solidFill>
              <a:latin typeface="Arial Narrow" pitchFamily="34" charset="0"/>
            </a:endParaRPr>
          </a:p>
        </p:txBody>
      </p:sp>
      <p:sp>
        <p:nvSpPr>
          <p:cNvPr id="25" name="DevelopmentTriangle"/>
          <p:cNvSpPr/>
          <p:nvPr/>
        </p:nvSpPr>
        <p:spPr>
          <a:xfrm>
            <a:off x="2551917" y="3433683"/>
            <a:ext cx="1766125" cy="1476164"/>
          </a:xfrm>
          <a:prstGeom prst="triangle">
            <a:avLst/>
          </a:prstGeom>
          <a:solidFill>
            <a:srgbClr val="8D9F00"/>
          </a:solidFill>
          <a:ln>
            <a:noFill/>
          </a:ln>
        </p:spPr>
        <p:style>
          <a:lnRef idx="2">
            <a:schemeClr val="dk1"/>
          </a:lnRef>
          <a:fillRef idx="1">
            <a:schemeClr val="lt1"/>
          </a:fillRef>
          <a:effectRef idx="0">
            <a:schemeClr val="dk1"/>
          </a:effectRef>
          <a:fontRef idx="minor">
            <a:schemeClr val="dk1"/>
          </a:fontRef>
        </p:style>
        <p:txBody>
          <a:bodyPr wrap="square" lIns="0" tIns="0" rIns="0" bIns="0" rtlCol="0" anchor="b" anchorCtr="1"/>
          <a:lstStyle/>
          <a:p>
            <a:pPr algn="ctr"/>
            <a:endParaRPr lang="en-GB" sz="1200" b="1" dirty="0" smtClean="0">
              <a:solidFill>
                <a:schemeClr val="bg1"/>
              </a:solidFill>
            </a:endParaRPr>
          </a:p>
          <a:p>
            <a:pPr algn="ctr"/>
            <a:r>
              <a:rPr lang="en-GB" sz="1300" b="1" dirty="0" smtClean="0">
                <a:solidFill>
                  <a:schemeClr val="bg1"/>
                </a:solidFill>
                <a:effectLst/>
                <a:latin typeface="Arial Narrow" pitchFamily="34" charset="0"/>
              </a:rPr>
              <a:t>Development Lead</a:t>
            </a:r>
            <a:endParaRPr lang="en-GB" sz="1300" b="1" dirty="0">
              <a:solidFill>
                <a:schemeClr val="bg1"/>
              </a:solidFill>
              <a:effectLst/>
              <a:latin typeface="Arial Narrow" pitchFamily="34" charset="0"/>
            </a:endParaRPr>
          </a:p>
        </p:txBody>
      </p:sp>
      <p:sp>
        <p:nvSpPr>
          <p:cNvPr id="26" name="StudentTriangle"/>
          <p:cNvSpPr/>
          <p:nvPr/>
        </p:nvSpPr>
        <p:spPr>
          <a:xfrm>
            <a:off x="3434979" y="1957518"/>
            <a:ext cx="1766126" cy="1476165"/>
          </a:xfrm>
          <a:prstGeom prst="triangle">
            <a:avLst/>
          </a:prstGeom>
          <a:solidFill>
            <a:srgbClr val="0084A1"/>
          </a:solidFill>
          <a:ln>
            <a:noFill/>
          </a:ln>
        </p:spPr>
        <p:style>
          <a:lnRef idx="2">
            <a:schemeClr val="dk1"/>
          </a:lnRef>
          <a:fillRef idx="1">
            <a:schemeClr val="lt1"/>
          </a:fillRef>
          <a:effectRef idx="0">
            <a:schemeClr val="dk1"/>
          </a:effectRef>
          <a:fontRef idx="minor">
            <a:schemeClr val="dk1"/>
          </a:fontRef>
        </p:style>
        <p:txBody>
          <a:bodyPr lIns="0" tIns="0" rIns="0" bIns="0" rtlCol="0" anchor="b" anchorCtr="1"/>
          <a:lstStyle/>
          <a:p>
            <a:pPr algn="ctr"/>
            <a:r>
              <a:rPr lang="en-GB" sz="1300" b="1" dirty="0" smtClean="0">
                <a:solidFill>
                  <a:schemeClr val="bg1"/>
                </a:solidFill>
                <a:latin typeface="Arial Narrow" pitchFamily="34" charset="0"/>
              </a:rPr>
              <a:t>Student </a:t>
            </a:r>
          </a:p>
          <a:p>
            <a:pPr algn="ctr"/>
            <a:r>
              <a:rPr lang="en-GB" sz="1300" b="1" dirty="0" smtClean="0">
                <a:solidFill>
                  <a:schemeClr val="bg1"/>
                </a:solidFill>
                <a:latin typeface="Arial Narrow" pitchFamily="34" charset="0"/>
              </a:rPr>
              <a:t>e-pioneer</a:t>
            </a:r>
            <a:endParaRPr lang="en-GB" sz="1300" b="1" dirty="0">
              <a:solidFill>
                <a:schemeClr val="bg1"/>
              </a:solidFill>
              <a:latin typeface="Arial Narrow" pitchFamily="34" charset="0"/>
            </a:endParaRPr>
          </a:p>
        </p:txBody>
      </p:sp>
      <p:sp>
        <p:nvSpPr>
          <p:cNvPr id="27" name="StudentArrow"/>
          <p:cNvSpPr/>
          <p:nvPr/>
        </p:nvSpPr>
        <p:spPr>
          <a:xfrm rot="5400000">
            <a:off x="3959932" y="2312876"/>
            <a:ext cx="792088" cy="576064"/>
          </a:xfrm>
          <a:prstGeom prst="rightArrow">
            <a:avLst/>
          </a:prstGeom>
          <a:solidFill>
            <a:srgbClr val="008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tnershipArrow"/>
          <p:cNvSpPr/>
          <p:nvPr/>
        </p:nvSpPr>
        <p:spPr>
          <a:xfrm flipH="1">
            <a:off x="6516216" y="5446096"/>
            <a:ext cx="1296144" cy="576064"/>
          </a:xfrm>
          <a:prstGeom prst="rightArrow">
            <a:avLst/>
          </a:prstGeom>
          <a:solidFill>
            <a:srgbClr val="D0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evelopmentArrow"/>
          <p:cNvSpPr/>
          <p:nvPr/>
        </p:nvSpPr>
        <p:spPr>
          <a:xfrm>
            <a:off x="1331640" y="5446096"/>
            <a:ext cx="1296144" cy="576064"/>
          </a:xfrm>
          <a:prstGeom prst="rightArrow">
            <a:avLst/>
          </a:prstGeom>
          <a:solidFill>
            <a:srgbClr val="8D9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udentText"/>
          <p:cNvSpPr/>
          <p:nvPr/>
        </p:nvSpPr>
        <p:spPr>
          <a:xfrm>
            <a:off x="1443844" y="2989447"/>
            <a:ext cx="6544344" cy="2449144"/>
          </a:xfrm>
          <a:prstGeom prst="roundRect">
            <a:avLst/>
          </a:prstGeom>
          <a:solidFill>
            <a:srgbClr val="0084A1">
              <a:alpha val="50196"/>
            </a:srgbClr>
          </a:solidFill>
          <a:ln>
            <a:solidFill>
              <a:srgbClr val="008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2"/>
              </a:solidFill>
            </a:endParaRPr>
          </a:p>
          <a:p>
            <a:r>
              <a:rPr lang="en-GB" dirty="0" smtClean="0">
                <a:solidFill>
                  <a:schemeClr val="tx2"/>
                </a:solidFill>
              </a:rPr>
              <a:t>• </a:t>
            </a:r>
            <a:r>
              <a:rPr lang="en-GB" dirty="0">
                <a:solidFill>
                  <a:schemeClr val="tx2"/>
                </a:solidFill>
              </a:rPr>
              <a:t>Carry out </a:t>
            </a:r>
            <a:r>
              <a:rPr lang="en-GB" dirty="0" smtClean="0">
                <a:solidFill>
                  <a:schemeClr val="tx2"/>
                </a:solidFill>
              </a:rPr>
              <a:t>partnership role</a:t>
            </a:r>
            <a:endParaRPr lang="en-GB" dirty="0">
              <a:solidFill>
                <a:schemeClr val="tx2"/>
              </a:solidFill>
            </a:endParaRPr>
          </a:p>
          <a:p>
            <a:r>
              <a:rPr lang="en-GB" dirty="0">
                <a:solidFill>
                  <a:schemeClr val="tx2"/>
                </a:solidFill>
              </a:rPr>
              <a:t>• </a:t>
            </a:r>
            <a:r>
              <a:rPr lang="en-GB" dirty="0" smtClean="0">
                <a:solidFill>
                  <a:schemeClr val="tx2"/>
                </a:solidFill>
              </a:rPr>
              <a:t>University </a:t>
            </a:r>
            <a:r>
              <a:rPr lang="en-GB" dirty="0">
                <a:solidFill>
                  <a:schemeClr val="tx2"/>
                </a:solidFill>
              </a:rPr>
              <a:t>procedures and </a:t>
            </a:r>
            <a:r>
              <a:rPr lang="en-GB" dirty="0" smtClean="0">
                <a:solidFill>
                  <a:schemeClr val="tx2"/>
                </a:solidFill>
              </a:rPr>
              <a:t>requirements</a:t>
            </a:r>
            <a:endParaRPr lang="en-GB" dirty="0">
              <a:solidFill>
                <a:schemeClr val="tx2"/>
              </a:solidFill>
            </a:endParaRPr>
          </a:p>
          <a:p>
            <a:r>
              <a:rPr lang="en-GB" dirty="0">
                <a:solidFill>
                  <a:schemeClr val="tx2"/>
                </a:solidFill>
              </a:rPr>
              <a:t>• </a:t>
            </a:r>
            <a:r>
              <a:rPr lang="en-GB" dirty="0" smtClean="0">
                <a:solidFill>
                  <a:schemeClr val="tx2"/>
                </a:solidFill>
              </a:rPr>
              <a:t>Induction and </a:t>
            </a:r>
            <a:r>
              <a:rPr lang="en-GB" dirty="0">
                <a:solidFill>
                  <a:schemeClr val="tx2"/>
                </a:solidFill>
              </a:rPr>
              <a:t>workplace </a:t>
            </a:r>
            <a:r>
              <a:rPr lang="en-GB" dirty="0" smtClean="0">
                <a:solidFill>
                  <a:schemeClr val="tx2"/>
                </a:solidFill>
              </a:rPr>
              <a:t>training</a:t>
            </a:r>
            <a:endParaRPr lang="en-GB" dirty="0">
              <a:solidFill>
                <a:schemeClr val="tx2"/>
              </a:solidFill>
            </a:endParaRPr>
          </a:p>
          <a:p>
            <a:r>
              <a:rPr lang="en-GB" dirty="0">
                <a:solidFill>
                  <a:schemeClr val="tx2"/>
                </a:solidFill>
              </a:rPr>
              <a:t>• </a:t>
            </a:r>
            <a:r>
              <a:rPr lang="en-GB" dirty="0" smtClean="0">
                <a:solidFill>
                  <a:schemeClr val="tx2"/>
                </a:solidFill>
              </a:rPr>
              <a:t>Proactive teamwork</a:t>
            </a:r>
          </a:p>
          <a:p>
            <a:r>
              <a:rPr lang="en-GB" dirty="0" smtClean="0">
                <a:solidFill>
                  <a:schemeClr val="tx2"/>
                </a:solidFill>
              </a:rPr>
              <a:t>• Records and reflection</a:t>
            </a:r>
          </a:p>
          <a:p>
            <a:r>
              <a:rPr lang="en-GB" dirty="0">
                <a:solidFill>
                  <a:schemeClr val="tx2"/>
                </a:solidFill>
              </a:rPr>
              <a:t>• </a:t>
            </a:r>
            <a:r>
              <a:rPr lang="en-GB" dirty="0" smtClean="0">
                <a:solidFill>
                  <a:schemeClr val="tx2"/>
                </a:solidFill>
              </a:rPr>
              <a:t>Personal </a:t>
            </a:r>
            <a:r>
              <a:rPr lang="en-GB" dirty="0">
                <a:solidFill>
                  <a:schemeClr val="tx2"/>
                </a:solidFill>
              </a:rPr>
              <a:t>and professional </a:t>
            </a:r>
            <a:r>
              <a:rPr lang="en-GB" dirty="0" smtClean="0">
                <a:solidFill>
                  <a:schemeClr val="tx2"/>
                </a:solidFill>
              </a:rPr>
              <a:t>development</a:t>
            </a:r>
            <a:endParaRPr lang="en-GB" dirty="0">
              <a:solidFill>
                <a:schemeClr val="tx2"/>
              </a:solidFill>
            </a:endParaRPr>
          </a:p>
          <a:p>
            <a:endParaRPr lang="en-GB" sz="3200" dirty="0">
              <a:solidFill>
                <a:schemeClr val="tx2"/>
              </a:solidFill>
            </a:endParaRPr>
          </a:p>
        </p:txBody>
      </p:sp>
      <p:sp>
        <p:nvSpPr>
          <p:cNvPr id="31" name="PartnershipText"/>
          <p:cNvSpPr/>
          <p:nvPr/>
        </p:nvSpPr>
        <p:spPr>
          <a:xfrm>
            <a:off x="475928" y="3068960"/>
            <a:ext cx="6040288" cy="3725416"/>
          </a:xfrm>
          <a:prstGeom prst="roundRect">
            <a:avLst/>
          </a:prstGeom>
          <a:solidFill>
            <a:srgbClr val="D00072">
              <a:alpha val="50000"/>
            </a:srgbClr>
          </a:solidFill>
          <a:ln>
            <a:solidFill>
              <a:srgbClr val="D0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rPr>
              <a:t>• Fair recruitment process</a:t>
            </a:r>
          </a:p>
          <a:p>
            <a:r>
              <a:rPr lang="en-GB" dirty="0" smtClean="0">
                <a:solidFill>
                  <a:schemeClr val="tx2"/>
                </a:solidFill>
              </a:rPr>
              <a:t>• </a:t>
            </a:r>
            <a:r>
              <a:rPr lang="en-GB" dirty="0">
                <a:solidFill>
                  <a:schemeClr val="tx2"/>
                </a:solidFill>
              </a:rPr>
              <a:t>Agree hours and </a:t>
            </a:r>
            <a:r>
              <a:rPr lang="en-GB" dirty="0" smtClean="0">
                <a:solidFill>
                  <a:schemeClr val="tx2"/>
                </a:solidFill>
              </a:rPr>
              <a:t>conditions</a:t>
            </a:r>
            <a:endParaRPr lang="en-GB" dirty="0">
              <a:solidFill>
                <a:schemeClr val="tx2"/>
              </a:solidFill>
            </a:endParaRPr>
          </a:p>
          <a:p>
            <a:r>
              <a:rPr lang="en-GB" dirty="0" smtClean="0">
                <a:solidFill>
                  <a:schemeClr val="tx2"/>
                </a:solidFill>
              </a:rPr>
              <a:t>• Workplace induction</a:t>
            </a:r>
            <a:endParaRPr lang="en-GB" dirty="0">
              <a:solidFill>
                <a:schemeClr val="tx2"/>
              </a:solidFill>
            </a:endParaRPr>
          </a:p>
          <a:p>
            <a:r>
              <a:rPr lang="en-GB" dirty="0">
                <a:solidFill>
                  <a:schemeClr val="tx2"/>
                </a:solidFill>
              </a:rPr>
              <a:t>• Provide </a:t>
            </a:r>
            <a:r>
              <a:rPr lang="en-GB" dirty="0" smtClean="0">
                <a:solidFill>
                  <a:schemeClr val="tx2"/>
                </a:solidFill>
              </a:rPr>
              <a:t>opportunities</a:t>
            </a:r>
            <a:endParaRPr lang="en-GB" dirty="0">
              <a:solidFill>
                <a:schemeClr val="tx2"/>
              </a:solidFill>
            </a:endParaRPr>
          </a:p>
          <a:p>
            <a:r>
              <a:rPr lang="en-GB" dirty="0">
                <a:solidFill>
                  <a:schemeClr val="tx2"/>
                </a:solidFill>
              </a:rPr>
              <a:t>• </a:t>
            </a:r>
            <a:r>
              <a:rPr lang="en-GB" dirty="0" smtClean="0">
                <a:solidFill>
                  <a:schemeClr val="tx2"/>
                </a:solidFill>
              </a:rPr>
              <a:t>Training </a:t>
            </a:r>
            <a:r>
              <a:rPr lang="en-GB" dirty="0">
                <a:solidFill>
                  <a:schemeClr val="tx2"/>
                </a:solidFill>
              </a:rPr>
              <a:t>and </a:t>
            </a:r>
            <a:r>
              <a:rPr lang="en-GB" dirty="0" smtClean="0">
                <a:solidFill>
                  <a:schemeClr val="tx2"/>
                </a:solidFill>
              </a:rPr>
              <a:t>development</a:t>
            </a:r>
          </a:p>
          <a:p>
            <a:r>
              <a:rPr lang="en-GB" dirty="0" smtClean="0">
                <a:solidFill>
                  <a:schemeClr val="tx2"/>
                </a:solidFill>
              </a:rPr>
              <a:t>• Health </a:t>
            </a:r>
            <a:r>
              <a:rPr lang="en-GB" dirty="0">
                <a:solidFill>
                  <a:schemeClr val="tx2"/>
                </a:solidFill>
              </a:rPr>
              <a:t>and </a:t>
            </a:r>
            <a:r>
              <a:rPr lang="en-GB" dirty="0" smtClean="0">
                <a:solidFill>
                  <a:schemeClr val="tx2"/>
                </a:solidFill>
              </a:rPr>
              <a:t>safety, university </a:t>
            </a:r>
            <a:r>
              <a:rPr lang="en-GB" dirty="0">
                <a:solidFill>
                  <a:schemeClr val="tx2"/>
                </a:solidFill>
              </a:rPr>
              <a:t>procedures / </a:t>
            </a:r>
            <a:r>
              <a:rPr lang="en-GB" dirty="0" smtClean="0">
                <a:solidFill>
                  <a:schemeClr val="tx2"/>
                </a:solidFill>
              </a:rPr>
              <a:t>requirements</a:t>
            </a:r>
            <a:endParaRPr lang="en-GB" dirty="0">
              <a:solidFill>
                <a:schemeClr val="tx2"/>
              </a:solidFill>
            </a:endParaRPr>
          </a:p>
          <a:p>
            <a:r>
              <a:rPr lang="en-GB" dirty="0">
                <a:solidFill>
                  <a:schemeClr val="tx2"/>
                </a:solidFill>
              </a:rPr>
              <a:t>• Review progress </a:t>
            </a:r>
            <a:endParaRPr lang="en-GB" dirty="0" smtClean="0">
              <a:solidFill>
                <a:schemeClr val="tx2"/>
              </a:solidFill>
            </a:endParaRPr>
          </a:p>
          <a:p>
            <a:r>
              <a:rPr lang="en-GB" dirty="0">
                <a:solidFill>
                  <a:schemeClr val="tx2"/>
                </a:solidFill>
              </a:rPr>
              <a:t>• </a:t>
            </a:r>
            <a:r>
              <a:rPr lang="en-GB" dirty="0" smtClean="0">
                <a:solidFill>
                  <a:schemeClr val="tx2"/>
                </a:solidFill>
              </a:rPr>
              <a:t>Guidance </a:t>
            </a:r>
            <a:r>
              <a:rPr lang="en-GB" dirty="0">
                <a:solidFill>
                  <a:schemeClr val="tx2"/>
                </a:solidFill>
              </a:rPr>
              <a:t>and </a:t>
            </a:r>
            <a:r>
              <a:rPr lang="en-GB" dirty="0" smtClean="0">
                <a:solidFill>
                  <a:schemeClr val="tx2"/>
                </a:solidFill>
              </a:rPr>
              <a:t>support</a:t>
            </a:r>
            <a:endParaRPr lang="en-GB" dirty="0">
              <a:solidFill>
                <a:schemeClr val="tx2"/>
              </a:solidFill>
            </a:endParaRPr>
          </a:p>
          <a:p>
            <a:r>
              <a:rPr lang="en-GB" dirty="0" smtClean="0">
                <a:solidFill>
                  <a:schemeClr val="tx2"/>
                </a:solidFill>
              </a:rPr>
              <a:t>• </a:t>
            </a:r>
            <a:r>
              <a:rPr lang="en-GB" dirty="0">
                <a:solidFill>
                  <a:schemeClr val="tx2"/>
                </a:solidFill>
              </a:rPr>
              <a:t>Liaise with Development </a:t>
            </a:r>
            <a:r>
              <a:rPr lang="en-GB" dirty="0" smtClean="0">
                <a:solidFill>
                  <a:schemeClr val="tx2"/>
                </a:solidFill>
              </a:rPr>
              <a:t>Lead</a:t>
            </a:r>
            <a:endParaRPr lang="en-GB" dirty="0">
              <a:solidFill>
                <a:schemeClr val="tx2"/>
              </a:solidFill>
            </a:endParaRPr>
          </a:p>
        </p:txBody>
      </p:sp>
      <p:sp>
        <p:nvSpPr>
          <p:cNvPr id="32" name="DevelopmentText"/>
          <p:cNvSpPr/>
          <p:nvPr/>
        </p:nvSpPr>
        <p:spPr>
          <a:xfrm>
            <a:off x="2627784" y="3653644"/>
            <a:ext cx="6120680" cy="3015716"/>
          </a:xfrm>
          <a:prstGeom prst="roundRect">
            <a:avLst/>
          </a:prstGeom>
          <a:solidFill>
            <a:srgbClr val="8D9F00">
              <a:alpha val="50000"/>
            </a:srgbClr>
          </a:solidFill>
          <a:ln>
            <a:solidFill>
              <a:srgbClr val="8D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rPr>
              <a:t>• ILM-endorsed programmes</a:t>
            </a:r>
            <a:endParaRPr lang="en-GB" dirty="0">
              <a:solidFill>
                <a:schemeClr val="tx2"/>
              </a:solidFill>
            </a:endParaRPr>
          </a:p>
          <a:p>
            <a:r>
              <a:rPr lang="en-GB" dirty="0" smtClean="0">
                <a:solidFill>
                  <a:schemeClr val="tx2"/>
                </a:solidFill>
              </a:rPr>
              <a:t>• ALT </a:t>
            </a:r>
            <a:r>
              <a:rPr lang="en-GB" dirty="0">
                <a:solidFill>
                  <a:schemeClr val="tx2"/>
                </a:solidFill>
              </a:rPr>
              <a:t>core skills </a:t>
            </a:r>
            <a:r>
              <a:rPr lang="en-GB" dirty="0" smtClean="0">
                <a:solidFill>
                  <a:schemeClr val="tx2"/>
                </a:solidFill>
              </a:rPr>
              <a:t>framework</a:t>
            </a:r>
            <a:endParaRPr lang="en-GB" dirty="0">
              <a:solidFill>
                <a:schemeClr val="tx2"/>
              </a:solidFill>
            </a:endParaRPr>
          </a:p>
          <a:p>
            <a:r>
              <a:rPr lang="en-GB" dirty="0">
                <a:solidFill>
                  <a:schemeClr val="tx2"/>
                </a:solidFill>
              </a:rPr>
              <a:t>• Support </a:t>
            </a:r>
            <a:r>
              <a:rPr lang="en-GB" dirty="0" smtClean="0">
                <a:solidFill>
                  <a:schemeClr val="tx2"/>
                </a:solidFill>
              </a:rPr>
              <a:t>reflections and feedback</a:t>
            </a:r>
            <a:endParaRPr lang="en-GB" dirty="0">
              <a:solidFill>
                <a:schemeClr val="tx2"/>
              </a:solidFill>
            </a:endParaRPr>
          </a:p>
          <a:p>
            <a:r>
              <a:rPr lang="en-GB" dirty="0">
                <a:solidFill>
                  <a:schemeClr val="tx2"/>
                </a:solidFill>
              </a:rPr>
              <a:t>• </a:t>
            </a:r>
            <a:r>
              <a:rPr lang="en-GB" dirty="0" smtClean="0">
                <a:solidFill>
                  <a:schemeClr val="tx2"/>
                </a:solidFill>
              </a:rPr>
              <a:t>Recognition </a:t>
            </a:r>
            <a:r>
              <a:rPr lang="en-GB" dirty="0">
                <a:solidFill>
                  <a:schemeClr val="tx2"/>
                </a:solidFill>
              </a:rPr>
              <a:t>pathways </a:t>
            </a:r>
            <a:r>
              <a:rPr lang="en-GB" dirty="0" smtClean="0">
                <a:solidFill>
                  <a:schemeClr val="tx2"/>
                </a:solidFill>
              </a:rPr>
              <a:t>and career </a:t>
            </a:r>
            <a:r>
              <a:rPr lang="en-GB" dirty="0">
                <a:solidFill>
                  <a:schemeClr val="tx2"/>
                </a:solidFill>
              </a:rPr>
              <a:t>development opportunities</a:t>
            </a:r>
          </a:p>
          <a:p>
            <a:r>
              <a:rPr lang="en-GB" dirty="0" smtClean="0">
                <a:solidFill>
                  <a:schemeClr val="tx2"/>
                </a:solidFill>
              </a:rPr>
              <a:t>• Academic </a:t>
            </a:r>
            <a:r>
              <a:rPr lang="en-GB" dirty="0">
                <a:solidFill>
                  <a:schemeClr val="tx2"/>
                </a:solidFill>
              </a:rPr>
              <a:t>credit and </a:t>
            </a:r>
            <a:r>
              <a:rPr lang="en-GB" dirty="0" smtClean="0">
                <a:solidFill>
                  <a:schemeClr val="tx2"/>
                </a:solidFill>
              </a:rPr>
              <a:t>opportunities</a:t>
            </a:r>
          </a:p>
          <a:p>
            <a:r>
              <a:rPr lang="en-GB" dirty="0">
                <a:solidFill>
                  <a:schemeClr val="tx2"/>
                </a:solidFill>
              </a:rPr>
              <a:t>• Progress and record keeping</a:t>
            </a:r>
          </a:p>
          <a:p>
            <a:r>
              <a:rPr lang="en-GB" dirty="0">
                <a:solidFill>
                  <a:schemeClr val="tx2"/>
                </a:solidFill>
              </a:rPr>
              <a:t>• Liaise with Partnership </a:t>
            </a:r>
            <a:r>
              <a:rPr lang="en-GB" dirty="0" smtClean="0">
                <a:solidFill>
                  <a:schemeClr val="tx2"/>
                </a:solidFill>
              </a:rPr>
              <a:t>Lead</a:t>
            </a:r>
            <a:endParaRPr lang="en-GB" dirty="0">
              <a:solidFill>
                <a:schemeClr val="tx2"/>
              </a:solidFill>
            </a:endParaRPr>
          </a:p>
        </p:txBody>
      </p:sp>
      <p:sp>
        <p:nvSpPr>
          <p:cNvPr id="33" name="StudentBackButton"/>
          <p:cNvSpPr/>
          <p:nvPr/>
        </p:nvSpPr>
        <p:spPr>
          <a:xfrm>
            <a:off x="235614" y="245554"/>
            <a:ext cx="1944215" cy="216024"/>
          </a:xfrm>
          <a:prstGeom prst="roundRect">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lIns="0" tIns="0" rIns="36000" bIns="0" rtlCol="0" anchor="ctr"/>
          <a:lstStyle/>
          <a:p>
            <a:r>
              <a:rPr lang="en-GB" sz="1400" b="1" i="1" dirty="0" smtClean="0">
                <a:solidFill>
                  <a:schemeClr val="bg1"/>
                </a:solidFill>
                <a:latin typeface="Aharoni" pitchFamily="2" charset="-79"/>
                <a:cs typeface="Aharoni" pitchFamily="2" charset="-79"/>
              </a:rPr>
              <a:t>&lt; </a:t>
            </a:r>
            <a:r>
              <a:rPr lang="en-GB" sz="1400" b="1" i="1" dirty="0" smtClean="0">
                <a:solidFill>
                  <a:schemeClr val="bg1"/>
                </a:solidFill>
                <a:latin typeface="Courier New" pitchFamily="49" charset="0"/>
                <a:cs typeface="Courier New" pitchFamily="49" charset="0"/>
              </a:rPr>
              <a:t>Back to contract</a:t>
            </a:r>
            <a:endParaRPr lang="en-GB" sz="1400" b="1" i="1" dirty="0">
              <a:solidFill>
                <a:schemeClr val="bg1"/>
              </a:solidFill>
              <a:latin typeface="Courier New" pitchFamily="49" charset="0"/>
              <a:cs typeface="Courier New" pitchFamily="49" charset="0"/>
            </a:endParaRPr>
          </a:p>
        </p:txBody>
      </p:sp>
      <p:sp>
        <p:nvSpPr>
          <p:cNvPr id="34" name="PartnershipBackButton"/>
          <p:cNvSpPr/>
          <p:nvPr/>
        </p:nvSpPr>
        <p:spPr>
          <a:xfrm>
            <a:off x="235615" y="253455"/>
            <a:ext cx="1944215" cy="216024"/>
          </a:xfrm>
          <a:prstGeom prst="roundRect">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lIns="0" tIns="0" rIns="36000" bIns="0" rtlCol="0" anchor="ctr"/>
          <a:lstStyle/>
          <a:p>
            <a:r>
              <a:rPr lang="en-GB" sz="1400" b="1" i="1" dirty="0" smtClean="0">
                <a:solidFill>
                  <a:schemeClr val="bg1"/>
                </a:solidFill>
                <a:latin typeface="Aharoni" pitchFamily="2" charset="-79"/>
                <a:cs typeface="Aharoni" pitchFamily="2" charset="-79"/>
              </a:rPr>
              <a:t>&lt; </a:t>
            </a:r>
            <a:r>
              <a:rPr lang="en-GB" sz="1400" b="1" i="1" dirty="0" smtClean="0">
                <a:solidFill>
                  <a:schemeClr val="bg1"/>
                </a:solidFill>
                <a:latin typeface="Courier New" pitchFamily="49" charset="0"/>
                <a:cs typeface="Courier New" pitchFamily="49" charset="0"/>
              </a:rPr>
              <a:t>Back to contract</a:t>
            </a:r>
            <a:endParaRPr lang="en-GB" sz="1400" b="1" i="1" dirty="0">
              <a:solidFill>
                <a:schemeClr val="bg1"/>
              </a:solidFill>
              <a:latin typeface="Courier New" pitchFamily="49" charset="0"/>
              <a:cs typeface="Courier New" pitchFamily="49" charset="0"/>
            </a:endParaRPr>
          </a:p>
        </p:txBody>
      </p:sp>
      <p:sp>
        <p:nvSpPr>
          <p:cNvPr id="35" name="DevelopmentBackButton"/>
          <p:cNvSpPr/>
          <p:nvPr/>
        </p:nvSpPr>
        <p:spPr>
          <a:xfrm>
            <a:off x="235616" y="260648"/>
            <a:ext cx="1944215" cy="216024"/>
          </a:xfrm>
          <a:prstGeom prst="roundRect">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lIns="0" tIns="0" rIns="36000" bIns="0" rtlCol="0" anchor="ctr"/>
          <a:lstStyle/>
          <a:p>
            <a:r>
              <a:rPr lang="en-GB" sz="1400" b="1" i="1" dirty="0" smtClean="0">
                <a:solidFill>
                  <a:schemeClr val="bg1"/>
                </a:solidFill>
                <a:latin typeface="Aharoni" pitchFamily="2" charset="-79"/>
                <a:cs typeface="Aharoni" pitchFamily="2" charset="-79"/>
              </a:rPr>
              <a:t>&lt; </a:t>
            </a:r>
            <a:r>
              <a:rPr lang="en-GB" sz="1400" b="1" i="1" dirty="0" smtClean="0">
                <a:solidFill>
                  <a:schemeClr val="bg1"/>
                </a:solidFill>
                <a:latin typeface="Courier New" pitchFamily="49" charset="0"/>
                <a:cs typeface="Courier New" pitchFamily="49" charset="0"/>
              </a:rPr>
              <a:t>Back to contract</a:t>
            </a:r>
            <a:endParaRPr lang="en-GB" sz="1400" b="1" i="1" dirty="0">
              <a:solidFill>
                <a:schemeClr val="bg1"/>
              </a:solidFill>
              <a:latin typeface="Courier New" pitchFamily="49" charset="0"/>
              <a:cs typeface="Courier New" pitchFamily="49" charset="0"/>
            </a:endParaRPr>
          </a:p>
        </p:txBody>
      </p:sp>
    </p:spTree>
    <p:extLst>
      <p:ext uri="{BB962C8B-B14F-4D97-AF65-F5344CB8AC3E}">
        <p14:creationId xmlns:p14="http://schemas.microsoft.com/office/powerpoint/2010/main" val="26253740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6"/>
                                        </p:tgtEl>
                                      </p:cBhvr>
                                      <p:by x="150000" y="150000"/>
                                    </p:animScale>
                                  </p:childTnLst>
                                </p:cTn>
                              </p:par>
                              <p:par>
                                <p:cTn id="7" presetID="42" presetClass="path" presetSubtype="0" accel="50000" decel="50000" fill="hold" grpId="3" nodeType="withEffect">
                                  <p:stCondLst>
                                    <p:cond delay="0"/>
                                  </p:stCondLst>
                                  <p:childTnLst>
                                    <p:animMotion origin="layout" path="M -2.22222E-6 0.0125 L -2.22222E-6 -0.22894 " pathEditMode="relative" rAng="0" ptsTypes="AA">
                                      <p:cBhvr>
                                        <p:cTn id="8" dur="1000" fill="hold"/>
                                        <p:tgtEl>
                                          <p:spTgt spid="26"/>
                                        </p:tgtEl>
                                        <p:attrNameLst>
                                          <p:attrName>ppt_x</p:attrName>
                                          <p:attrName>ppt_y</p:attrName>
                                        </p:attrNameLst>
                                      </p:cBhvr>
                                      <p:rCtr x="0" y="-12083"/>
                                    </p:animMotion>
                                  </p:childTnLst>
                                </p:cTn>
                              </p:par>
                              <p:par>
                                <p:cTn id="9" presetID="10" presetClass="exit" presetSubtype="0" fill="hold" grpId="1" nodeType="with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500"/>
                                        <p:tgtEl>
                                          <p:spTgt spid="25"/>
                                        </p:tgtEl>
                                      </p:cBhvr>
                                    </p:animEffect>
                                    <p:set>
                                      <p:cBhvr>
                                        <p:cTn id="14" dur="1" fill="hold">
                                          <p:stCondLst>
                                            <p:cond delay="499"/>
                                          </p:stCondLst>
                                        </p:cTn>
                                        <p:tgtEl>
                                          <p:spTgt spid="25"/>
                                        </p:tgtEl>
                                        <p:attrNameLst>
                                          <p:attrName>style.visibility</p:attrName>
                                        </p:attrNameLst>
                                      </p:cBhvr>
                                      <p:to>
                                        <p:strVal val="hidden"/>
                                      </p:to>
                                    </p:se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6" presetClass="emph" presetSubtype="0" fill="hold" grpId="0" nodeType="clickEffect">
                                  <p:stCondLst>
                                    <p:cond delay="0"/>
                                  </p:stCondLst>
                                  <p:childTnLst>
                                    <p:animScale>
                                      <p:cBhvr>
                                        <p:cTn id="30" dur="1000" fill="hold"/>
                                        <p:tgtEl>
                                          <p:spTgt spid="25"/>
                                        </p:tgtEl>
                                      </p:cBhvr>
                                      <p:by x="150000" y="150000"/>
                                    </p:animScale>
                                  </p:childTnLst>
                                </p:cTn>
                              </p:par>
                              <p:par>
                                <p:cTn id="31" presetID="42" presetClass="path" presetSubtype="0" accel="50000" decel="50000" fill="hold" grpId="3" nodeType="withEffect">
                                  <p:stCondLst>
                                    <p:cond delay="0"/>
                                  </p:stCondLst>
                                  <p:childTnLst>
                                    <p:animMotion origin="layout" path="M -4.44444E-6 -3.33333E-6 L -0.22222 0.22778 " pathEditMode="relative" rAng="0" ptsTypes="AA">
                                      <p:cBhvr>
                                        <p:cTn id="32" dur="1000" fill="hold"/>
                                        <p:tgtEl>
                                          <p:spTgt spid="25"/>
                                        </p:tgtEl>
                                        <p:attrNameLst>
                                          <p:attrName>ppt_x</p:attrName>
                                          <p:attrName>ppt_y</p:attrName>
                                        </p:attrNameLst>
                                      </p:cBhvr>
                                      <p:rCtr x="-11111" y="11389"/>
                                    </p:animMotion>
                                  </p:childTnLst>
                                </p:cTn>
                              </p:par>
                              <p:par>
                                <p:cTn id="33" presetID="10" presetClass="exit" presetSubtype="0" fill="hold" grpId="1" nodeType="with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6" presetClass="emph" presetSubtype="0" fill="hold" grpId="0" nodeType="clickEffect">
                                  <p:stCondLst>
                                    <p:cond delay="0"/>
                                  </p:stCondLst>
                                  <p:childTnLst>
                                    <p:animScale>
                                      <p:cBhvr>
                                        <p:cTn id="54" dur="1000" fill="hold"/>
                                        <p:tgtEl>
                                          <p:spTgt spid="24"/>
                                        </p:tgtEl>
                                      </p:cBhvr>
                                      <p:by x="150000" y="150000"/>
                                    </p:animScale>
                                  </p:childTnLst>
                                </p:cTn>
                              </p:par>
                              <p:par>
                                <p:cTn id="55" presetID="42" presetClass="path" presetSubtype="0" accel="50000" decel="50000" fill="hold" grpId="3" nodeType="withEffect">
                                  <p:stCondLst>
                                    <p:cond delay="0"/>
                                  </p:stCondLst>
                                  <p:childTnLst>
                                    <p:animMotion origin="layout" path="M 3.61111E-6 -3.33333E-6 L 0.28576 0.22778 " pathEditMode="relative" rAng="0" ptsTypes="AA">
                                      <p:cBhvr>
                                        <p:cTn id="56" dur="1000" fill="hold"/>
                                        <p:tgtEl>
                                          <p:spTgt spid="24"/>
                                        </p:tgtEl>
                                        <p:attrNameLst>
                                          <p:attrName>ppt_x</p:attrName>
                                          <p:attrName>ppt_y</p:attrName>
                                        </p:attrNameLst>
                                      </p:cBhvr>
                                      <p:rCtr x="14288" y="11389"/>
                                    </p:animMotion>
                                  </p:childTnLst>
                                </p:cTn>
                              </p:par>
                              <p:par>
                                <p:cTn id="57" presetID="10" presetClass="exit" presetSubtype="0" fill="hold" grpId="2" nodeType="with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right)">
                                      <p:cBhvr>
                                        <p:cTn id="66" dur="500"/>
                                        <p:tgtEl>
                                          <p:spTgt spid="28"/>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childTnLst>
                                </p:cTn>
                              </p:par>
                            </p:childTnLst>
                          </p:cTn>
                        </p:par>
                        <p:par>
                          <p:cTn id="71" fill="hold">
                            <p:stCondLst>
                              <p:cond delay="2500"/>
                            </p:stCondLst>
                            <p:childTnLst>
                              <p:par>
                                <p:cTn id="72" presetID="1" presetClass="entr" presetSubtype="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7"/>
                                        </p:tgtEl>
                                        <p:attrNameLst>
                                          <p:attrName>style.visibility</p:attrName>
                                        </p:attrNameLst>
                                      </p:cBhvr>
                                      <p:to>
                                        <p:strVal val="hidden"/>
                                      </p:to>
                                    </p:set>
                                  </p:childTnLst>
                                </p:cTn>
                              </p:par>
                              <p:par>
                                <p:cTn id="83" presetID="6" presetClass="emph" presetSubtype="0" fill="hold" grpId="4" nodeType="withEffect">
                                  <p:stCondLst>
                                    <p:cond delay="0"/>
                                  </p:stCondLst>
                                  <p:childTnLst>
                                    <p:animScale>
                                      <p:cBhvr>
                                        <p:cTn id="84" dur="1000" fill="hold"/>
                                        <p:tgtEl>
                                          <p:spTgt spid="26"/>
                                        </p:tgtEl>
                                      </p:cBhvr>
                                      <p:by x="67000" y="67000"/>
                                    </p:animScale>
                                  </p:childTnLst>
                                </p:cTn>
                              </p:par>
                              <p:par>
                                <p:cTn id="85" presetID="42" presetClass="path" presetSubtype="0" accel="50000" decel="50000" fill="hold" grpId="5" nodeType="withEffect">
                                  <p:stCondLst>
                                    <p:cond delay="0"/>
                                  </p:stCondLst>
                                  <p:childTnLst>
                                    <p:animMotion origin="layout" path="M 3.61111E-6 -0.26274 L 3.61111E-6 4.44444E-6 " pathEditMode="relative" rAng="0" ptsTypes="AA">
                                      <p:cBhvr>
                                        <p:cTn id="86" dur="1000" fill="hold"/>
                                        <p:tgtEl>
                                          <p:spTgt spid="26"/>
                                        </p:tgtEl>
                                        <p:attrNameLst>
                                          <p:attrName>ppt_x</p:attrName>
                                          <p:attrName>ppt_y</p:attrName>
                                        </p:attrNameLst>
                                      </p:cBhvr>
                                      <p:rCtr x="0" y="13125"/>
                                    </p:animMotion>
                                  </p:childTnLst>
                                </p:cTn>
                              </p:par>
                            </p:childTnLst>
                          </p:cTn>
                        </p:par>
                        <p:par>
                          <p:cTn id="87" fill="hold">
                            <p:stCondLst>
                              <p:cond delay="1000"/>
                            </p:stCondLst>
                            <p:childTnLst>
                              <p:par>
                                <p:cTn id="88" presetID="1" presetClass="entr" presetSubtype="0" fill="hold" grpId="4" nodeType="afterEffect">
                                  <p:stCondLst>
                                    <p:cond delay="0"/>
                                  </p:stCondLst>
                                  <p:childTnLst>
                                    <p:set>
                                      <p:cBhvr>
                                        <p:cTn id="89" dur="1" fill="hold">
                                          <p:stCondLst>
                                            <p:cond delay="0"/>
                                          </p:stCondLst>
                                        </p:cTn>
                                        <p:tgtEl>
                                          <p:spTgt spid="24"/>
                                        </p:tgtEl>
                                        <p:attrNameLst>
                                          <p:attrName>style.visibility</p:attrName>
                                        </p:attrNameLst>
                                      </p:cBhvr>
                                      <p:to>
                                        <p:strVal val="visible"/>
                                      </p:to>
                                    </p:set>
                                  </p:childTnLst>
                                </p:cTn>
                              </p:par>
                              <p:par>
                                <p:cTn id="90" presetID="1" presetClass="entr" presetSubtype="0" fill="hold" grpId="4" nodeType="with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34"/>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8"/>
                                        </p:tgtEl>
                                        <p:attrNameLst>
                                          <p:attrName>style.visibility</p:attrName>
                                        </p:attrNameLst>
                                      </p:cBhvr>
                                      <p:to>
                                        <p:strVal val="hidden"/>
                                      </p:to>
                                    </p:set>
                                  </p:childTnLst>
                                </p:cTn>
                              </p:par>
                              <p:par>
                                <p:cTn id="101" presetID="6" presetClass="emph" presetSubtype="0" fill="hold" grpId="5" nodeType="withEffect">
                                  <p:stCondLst>
                                    <p:cond delay="0"/>
                                  </p:stCondLst>
                                  <p:childTnLst>
                                    <p:animScale>
                                      <p:cBhvr>
                                        <p:cTn id="102" dur="1000" fill="hold"/>
                                        <p:tgtEl>
                                          <p:spTgt spid="24"/>
                                        </p:tgtEl>
                                      </p:cBhvr>
                                      <p:by x="67000" y="67000"/>
                                    </p:animScale>
                                  </p:childTnLst>
                                </p:cTn>
                              </p:par>
                              <p:par>
                                <p:cTn id="103" presetID="42" presetClass="path" presetSubtype="0" accel="50000" decel="50000" fill="hold" grpId="6" nodeType="withEffect">
                                  <p:stCondLst>
                                    <p:cond delay="0"/>
                                  </p:stCondLst>
                                  <p:childTnLst>
                                    <p:animMotion origin="layout" path="M 0.28576 0.22801 L 0.00225 -0.00324 " pathEditMode="relative" rAng="0" ptsTypes="AA">
                                      <p:cBhvr>
                                        <p:cTn id="104" dur="1000" fill="hold"/>
                                        <p:tgtEl>
                                          <p:spTgt spid="24"/>
                                        </p:tgtEl>
                                        <p:attrNameLst>
                                          <p:attrName>ppt_x</p:attrName>
                                          <p:attrName>ppt_y</p:attrName>
                                        </p:attrNameLst>
                                      </p:cBhvr>
                                      <p:rCtr x="-14184" y="-11574"/>
                                    </p:animMotion>
                                  </p:childTnLst>
                                </p:cTn>
                              </p:par>
                            </p:childTnLst>
                          </p:cTn>
                        </p:par>
                        <p:par>
                          <p:cTn id="105" fill="hold">
                            <p:stCondLst>
                              <p:cond delay="1000"/>
                            </p:stCondLst>
                            <p:childTnLst>
                              <p:par>
                                <p:cTn id="106" presetID="1" presetClass="entr" presetSubtype="0" fill="hold" grpId="6" nodeType="after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par>
                                <p:cTn id="108" presetID="1" presetClass="entr" presetSubtype="0" fill="hold" grpId="7" nodeType="withEffect">
                                  <p:stCondLst>
                                    <p:cond delay="0"/>
                                  </p:stCondLst>
                                  <p:childTnLst>
                                    <p:set>
                                      <p:cBhvr>
                                        <p:cTn id="10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32"/>
                                        </p:tgtEl>
                                        <p:attrNameLst>
                                          <p:attrName>style.visibility</p:attrName>
                                        </p:attrNameLst>
                                      </p:cBhvr>
                                      <p:to>
                                        <p:strVal val="hidden"/>
                                      </p:to>
                                    </p:set>
                                  </p:childTnLst>
                                </p:cTn>
                              </p:par>
                              <p:par>
                                <p:cTn id="119" presetID="6" presetClass="emph" presetSubtype="0" fill="hold" grpId="5" nodeType="withEffect">
                                  <p:stCondLst>
                                    <p:cond delay="0"/>
                                  </p:stCondLst>
                                  <p:childTnLst>
                                    <p:animScale>
                                      <p:cBhvr>
                                        <p:cTn id="120" dur="1000" fill="hold"/>
                                        <p:tgtEl>
                                          <p:spTgt spid="25"/>
                                        </p:tgtEl>
                                      </p:cBhvr>
                                      <p:by x="67000" y="67000"/>
                                    </p:animScale>
                                  </p:childTnLst>
                                </p:cTn>
                              </p:par>
                              <p:par>
                                <p:cTn id="121" presetID="42" presetClass="path" presetSubtype="0" accel="50000" decel="50000" fill="hold" grpId="6" nodeType="withEffect">
                                  <p:stCondLst>
                                    <p:cond delay="0"/>
                                  </p:stCondLst>
                                  <p:childTnLst>
                                    <p:animMotion origin="layout" path="M -0.22222 0.2176 L -0.00173 -0.00324 " pathEditMode="relative" rAng="0" ptsTypes="AA">
                                      <p:cBhvr>
                                        <p:cTn id="122" dur="1000" fill="hold"/>
                                        <p:tgtEl>
                                          <p:spTgt spid="25"/>
                                        </p:tgtEl>
                                        <p:attrNameLst>
                                          <p:attrName>ppt_x</p:attrName>
                                          <p:attrName>ppt_y</p:attrName>
                                        </p:attrNameLst>
                                      </p:cBhvr>
                                      <p:rCtr x="11024" y="-11042"/>
                                    </p:animMotion>
                                  </p:childTnLst>
                                </p:cTn>
                              </p:par>
                            </p:childTnLst>
                          </p:cTn>
                        </p:par>
                        <p:par>
                          <p:cTn id="123" fill="hold">
                            <p:stCondLst>
                              <p:cond delay="1000"/>
                            </p:stCondLst>
                            <p:childTnLst>
                              <p:par>
                                <p:cTn id="124" presetID="1" presetClass="entr" presetSubtype="0" fill="hold" grpId="7" nodeType="afterEffect">
                                  <p:stCondLst>
                                    <p:cond delay="0"/>
                                  </p:stCondLst>
                                  <p:childTnLst>
                                    <p:set>
                                      <p:cBhvr>
                                        <p:cTn id="125" dur="1" fill="hold">
                                          <p:stCondLst>
                                            <p:cond delay="0"/>
                                          </p:stCondLst>
                                        </p:cTn>
                                        <p:tgtEl>
                                          <p:spTgt spid="24"/>
                                        </p:tgtEl>
                                        <p:attrNameLst>
                                          <p:attrName>style.visibility</p:attrName>
                                        </p:attrNameLst>
                                      </p:cBhvr>
                                      <p:to>
                                        <p:strVal val="visible"/>
                                      </p:to>
                                    </p:set>
                                  </p:childTnLst>
                                </p:cTn>
                              </p:par>
                              <p:par>
                                <p:cTn id="126" presetID="1" presetClass="entr" presetSubtype="0" fill="hold" grpId="7" nodeType="withEffect">
                                  <p:stCondLst>
                                    <p:cond delay="0"/>
                                  </p:stCondLst>
                                  <p:childTnLst>
                                    <p:set>
                                      <p:cBhvr>
                                        <p:cTn id="127"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childTnLst>
        </p:cTn>
      </p:par>
    </p:tnLst>
    <p:bldLst>
      <p:bldP spid="24" grpId="0" animBg="1"/>
      <p:bldP spid="24" grpId="1" animBg="1"/>
      <p:bldP spid="24" grpId="2" animBg="1"/>
      <p:bldP spid="24" grpId="3" animBg="1"/>
      <p:bldP spid="24" grpId="4" animBg="1"/>
      <p:bldP spid="24" grpId="5" animBg="1"/>
      <p:bldP spid="24" grpId="6" animBg="1"/>
      <p:bldP spid="24" grpId="7" animBg="1"/>
      <p:bldP spid="25" grpId="0" animBg="1"/>
      <p:bldP spid="25" grpId="1" animBg="1"/>
      <p:bldP spid="25" grpId="2" animBg="1"/>
      <p:bldP spid="25" grpId="3" animBg="1"/>
      <p:bldP spid="25" grpId="4" animBg="1"/>
      <p:bldP spid="25" grpId="5" animBg="1"/>
      <p:bldP spid="25" grpId="6" animBg="1"/>
      <p:bldP spid="25" grpId="7" animBg="1"/>
      <p:bldP spid="26" grpId="0" animBg="1"/>
      <p:bldP spid="26" grpId="1" animBg="1"/>
      <p:bldP spid="26" grpId="2" animBg="1"/>
      <p:bldP spid="26" grpId="3" animBg="1"/>
      <p:bldP spid="26" grpId="4" animBg="1"/>
      <p:bldP spid="26" grpId="5" animBg="1"/>
      <p:bldP spid="26" grpId="6" animBg="1"/>
      <p:bldP spid="26" grpId="7"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2029</TotalTime>
  <Words>1321</Words>
  <Application>Microsoft Office PowerPoint</Application>
  <PresentationFormat>On-screen Show (4:3)</PresentationFormat>
  <Paragraphs>230</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InstePP@BLTC</vt:lpstr>
      <vt:lpstr>PowerPoint Presentation</vt:lpstr>
      <vt:lpstr>InstePP@BLTC</vt:lpstr>
      <vt:lpstr>InstePP@BLTC</vt:lpstr>
      <vt:lpstr>InstePP@BLTC</vt:lpstr>
      <vt:lpstr>InstePP@BLTC</vt:lpstr>
      <vt:lpstr>InstePP@BLTC</vt:lpstr>
      <vt:lpstr>InstePP@BLTC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InstePP@BLTC</vt:lpstr>
      <vt:lpstr>PowerPoint Presentation</vt:lpstr>
      <vt:lpstr>PowerPoint Presentation</vt:lpstr>
      <vt:lpstr>PowerPoint Presentation</vt:lpstr>
      <vt:lpstr>PowerPoint Presentation</vt:lpstr>
      <vt:lpstr>PowerPoint Presentation</vt:lpstr>
    </vt:vector>
  </TitlesOfParts>
  <Company>RADFORD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OBU Template</dc:title>
  <dc:creator>Lana</dc:creator>
  <dc:description>Eyeful Presentations</dc:description>
  <cp:lastModifiedBy>Rauri Pountain</cp:lastModifiedBy>
  <cp:revision>183</cp:revision>
  <dcterms:created xsi:type="dcterms:W3CDTF">2011-07-14T13:56:01Z</dcterms:created>
  <dcterms:modified xsi:type="dcterms:W3CDTF">2013-05-22T17:32:14Z</dcterms:modified>
</cp:coreProperties>
</file>