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96" r:id="rId3"/>
    <p:sldId id="260" r:id="rId4"/>
    <p:sldId id="258" r:id="rId5"/>
    <p:sldId id="293" r:id="rId6"/>
    <p:sldId id="263" r:id="rId7"/>
    <p:sldId id="264" r:id="rId8"/>
    <p:sldId id="268" r:id="rId9"/>
    <p:sldId id="271" r:id="rId10"/>
    <p:sldId id="265" r:id="rId11"/>
    <p:sldId id="261" r:id="rId12"/>
    <p:sldId id="281" r:id="rId13"/>
    <p:sldId id="288" r:id="rId14"/>
    <p:sldId id="267" r:id="rId15"/>
  </p:sldIdLst>
  <p:sldSz cx="9144000" cy="6858000" type="screen4x3"/>
  <p:notesSz cx="6797675" cy="9928225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9FEF1-8870-4FDA-9CA3-CC9C145BC49C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68508-046F-49C9-819C-CD1C7C1C9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303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B72A-CAE9-4A99-85D1-357EF42B6FD2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944A-A454-4F08-BDD6-A1C1885D1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60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B72A-CAE9-4A99-85D1-357EF42B6FD2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944A-A454-4F08-BDD6-A1C1885D1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68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B72A-CAE9-4A99-85D1-357EF42B6FD2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944A-A454-4F08-BDD6-A1C1885D1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479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B72A-CAE9-4A99-85D1-357EF42B6FD2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944A-A454-4F08-BDD6-A1C1885D1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89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B72A-CAE9-4A99-85D1-357EF42B6FD2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944A-A454-4F08-BDD6-A1C1885D1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19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B72A-CAE9-4A99-85D1-357EF42B6FD2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944A-A454-4F08-BDD6-A1C1885D1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93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B72A-CAE9-4A99-85D1-357EF42B6FD2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944A-A454-4F08-BDD6-A1C1885D1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44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B72A-CAE9-4A99-85D1-357EF42B6FD2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944A-A454-4F08-BDD6-A1C1885D1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41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B72A-CAE9-4A99-85D1-357EF42B6FD2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944A-A454-4F08-BDD6-A1C1885D1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17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B72A-CAE9-4A99-85D1-357EF42B6FD2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944A-A454-4F08-BDD6-A1C1885D1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707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B72A-CAE9-4A99-85D1-357EF42B6FD2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944A-A454-4F08-BDD6-A1C1885D1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903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B72A-CAE9-4A99-85D1-357EF42B6FD2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944A-A454-4F08-BDD6-A1C1885D1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37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7B72A-CAE9-4A99-85D1-357EF42B6FD2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6944A-A454-4F08-BDD6-A1C1885D1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03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isc.ac.uk/rd/projects/building-digital-capabilit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76373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Digital wellbeing: </a:t>
            </a:r>
            <a:r>
              <a:rPr lang="en-GB" dirty="0"/>
              <a:t>an open discussion on </a:t>
            </a:r>
            <a:r>
              <a:rPr lang="en-GB" dirty="0" smtClean="0"/>
              <a:t>some of the issues associated with digital technologies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Abigail Ball</a:t>
            </a:r>
          </a:p>
          <a:p>
            <a:r>
              <a:rPr lang="en-GB" dirty="0" smtClean="0"/>
              <a:t>Technology Enhanced learning Advisor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553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Learning/work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Distraction</a:t>
            </a:r>
          </a:p>
          <a:p>
            <a:r>
              <a:rPr lang="en-GB" dirty="0"/>
              <a:t>Multitasking or changing tasks </a:t>
            </a:r>
            <a:r>
              <a:rPr lang="en-GB" dirty="0" smtClean="0"/>
              <a:t>regularly</a:t>
            </a:r>
          </a:p>
          <a:p>
            <a:r>
              <a:rPr lang="en-GB" dirty="0"/>
              <a:t>Cognitive losses due to internet addictive </a:t>
            </a:r>
            <a:r>
              <a:rPr lang="en-GB" dirty="0" smtClean="0"/>
              <a:t>disorder</a:t>
            </a:r>
          </a:p>
          <a:p>
            <a:r>
              <a:rPr lang="en-GB" dirty="0" smtClean="0"/>
              <a:t>Affective response (e.g. violence after playing violent games)</a:t>
            </a:r>
            <a:endParaRPr lang="en-GB" dirty="0"/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4" name="Picture 2" descr="C:\Users\p0072476\AppData\Local\Microsoft\Windows\Temporary Internet Files\Content.IE5\F9UBYXDD\120px-Electric_charge_symbol_negative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260" y="5643133"/>
            <a:ext cx="882211" cy="88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36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Current identified concerns (</a:t>
            </a:r>
            <a:r>
              <a:rPr lang="en-GB" dirty="0" err="1" smtClean="0"/>
              <a:t>JISC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From staff </a:t>
            </a:r>
          </a:p>
          <a:p>
            <a:pPr lvl="1"/>
            <a:r>
              <a:rPr lang="en-GB" dirty="0" smtClean="0"/>
              <a:t>Workload</a:t>
            </a:r>
          </a:p>
          <a:p>
            <a:pPr lvl="1"/>
            <a:r>
              <a:rPr lang="en-GB" dirty="0" smtClean="0"/>
              <a:t>Culture of constant availability</a:t>
            </a:r>
          </a:p>
          <a:p>
            <a:pPr lvl="1"/>
            <a:r>
              <a:rPr lang="en-GB" dirty="0" smtClean="0"/>
              <a:t>Lack of time to explore and understand digital approaches </a:t>
            </a:r>
          </a:p>
          <a:p>
            <a:pPr lvl="1"/>
            <a:r>
              <a:rPr lang="en-GB" dirty="0" smtClean="0"/>
              <a:t>Stress </a:t>
            </a:r>
            <a:r>
              <a:rPr lang="en-GB" dirty="0"/>
              <a:t>and information </a:t>
            </a:r>
            <a:r>
              <a:rPr lang="en-GB" dirty="0" smtClean="0"/>
              <a:t>overload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changed quality of </a:t>
            </a:r>
            <a:r>
              <a:rPr lang="en-GB" dirty="0" smtClean="0"/>
              <a:t>relationships</a:t>
            </a:r>
          </a:p>
          <a:p>
            <a:pPr lvl="1"/>
            <a:r>
              <a:rPr lang="en-GB" dirty="0" smtClean="0"/>
              <a:t>Work-life balance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responsibility staff take for the wellbeing of others (especially students) in digital </a:t>
            </a:r>
            <a:r>
              <a:rPr lang="en-GB" dirty="0" smtClean="0"/>
              <a:t>settings</a:t>
            </a:r>
          </a:p>
          <a:p>
            <a:pPr lvl="2"/>
            <a:r>
              <a:rPr lang="en-GB" dirty="0" smtClean="0"/>
              <a:t>Promoting </a:t>
            </a:r>
            <a:r>
              <a:rPr lang="en-GB" dirty="0"/>
              <a:t>respectful behaviour </a:t>
            </a:r>
            <a:r>
              <a:rPr lang="en-GB" dirty="0" smtClean="0"/>
              <a:t>online</a:t>
            </a:r>
          </a:p>
          <a:p>
            <a:pPr lvl="2"/>
            <a:r>
              <a:rPr lang="en-GB" dirty="0" smtClean="0"/>
              <a:t>Promoting and ensuring </a:t>
            </a:r>
            <a:r>
              <a:rPr lang="en-GB" dirty="0"/>
              <a:t>equality and </a:t>
            </a:r>
            <a:r>
              <a:rPr lang="en-GB" dirty="0" smtClean="0"/>
              <a:t>inclusiveness</a:t>
            </a:r>
          </a:p>
          <a:p>
            <a:pPr lvl="2"/>
            <a:r>
              <a:rPr lang="en-GB" dirty="0" smtClean="0"/>
              <a:t>Checking </a:t>
            </a:r>
            <a:r>
              <a:rPr lang="en-GB" dirty="0"/>
              <a:t>the impact of digital technologies on human and natural </a:t>
            </a:r>
            <a:r>
              <a:rPr lang="en-GB" dirty="0" smtClean="0"/>
              <a:t>environments</a:t>
            </a:r>
          </a:p>
        </p:txBody>
      </p:sp>
    </p:spTree>
    <p:extLst>
      <p:ext uri="{BB962C8B-B14F-4D97-AF65-F5344CB8AC3E}">
        <p14:creationId xmlns:p14="http://schemas.microsoft.com/office/powerpoint/2010/main" val="165476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Current identified concerns (</a:t>
            </a:r>
            <a:r>
              <a:rPr lang="en-GB" dirty="0" err="1" smtClean="0"/>
              <a:t>JISC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From students</a:t>
            </a:r>
          </a:p>
          <a:p>
            <a:pPr lvl="1"/>
            <a:r>
              <a:rPr lang="en-GB" dirty="0" smtClean="0"/>
              <a:t>Exposure and cyberbullying</a:t>
            </a:r>
          </a:p>
          <a:p>
            <a:pPr lvl="1"/>
            <a:r>
              <a:rPr lang="en-GB" dirty="0" smtClean="0"/>
              <a:t>Fear of losing face to face contact time</a:t>
            </a:r>
          </a:p>
          <a:p>
            <a:pPr lvl="1"/>
            <a:r>
              <a:rPr lang="en-GB" dirty="0" smtClean="0"/>
              <a:t>Managing time/attention in digital spaces </a:t>
            </a:r>
          </a:p>
        </p:txBody>
      </p:sp>
    </p:spTree>
    <p:extLst>
      <p:ext uri="{BB962C8B-B14F-4D97-AF65-F5344CB8AC3E}">
        <p14:creationId xmlns:p14="http://schemas.microsoft.com/office/powerpoint/2010/main" val="410149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digital profile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 in </a:t>
            </a:r>
            <a:r>
              <a:rPr lang="en-GB" dirty="0" smtClean="0"/>
              <a:t>pairs</a:t>
            </a:r>
          </a:p>
          <a:p>
            <a:r>
              <a:rPr lang="en-GB" dirty="0" smtClean="0"/>
              <a:t>Green = researcher; red = student; blue = teacher</a:t>
            </a:r>
            <a:endParaRPr lang="en-GB" dirty="0" smtClean="0"/>
          </a:p>
          <a:p>
            <a:r>
              <a:rPr lang="en-GB" dirty="0" smtClean="0"/>
              <a:t>Organise the statements into a digital profile that matches your roles</a:t>
            </a:r>
          </a:p>
          <a:p>
            <a:r>
              <a:rPr lang="en-GB" dirty="0" smtClean="0"/>
              <a:t>Add any extras that you think are missing</a:t>
            </a:r>
          </a:p>
          <a:p>
            <a:r>
              <a:rPr lang="en-GB" dirty="0" smtClean="0"/>
              <a:t>Remove any that you think are superfluous</a:t>
            </a:r>
          </a:p>
          <a:p>
            <a:r>
              <a:rPr lang="en-GB" dirty="0" smtClean="0"/>
              <a:t>Plenary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57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www.jisc.ac.uk/rd/projects/building-digital-capability</a:t>
            </a:r>
            <a:endParaRPr lang="en-GB" dirty="0"/>
          </a:p>
          <a:p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://www.webarchive.org.uk/wayback/archive/20140614200958/http://</a:t>
            </a:r>
            <a:r>
              <a:rPr lang="en-GB" dirty="0" smtClean="0">
                <a:hlinkClick r:id="rId2"/>
              </a:rPr>
              <a:t>www.jisc.ac.uk/publications/briefingpapers/2009/learningliteraciesbp.aspx</a:t>
            </a:r>
          </a:p>
          <a:p>
            <a:r>
              <a:rPr lang="en-GB" dirty="0">
                <a:hlinkClick r:id="rId2"/>
              </a:rPr>
              <a:t>http://www.nominettrust.org.uk/knowledge-centre/articles/impact-digital-technologies-human-wellbeing</a:t>
            </a:r>
            <a:endParaRPr lang="en-GB" dirty="0" smtClean="0">
              <a:hlinkClick r:id="rId2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074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JISC</a:t>
            </a:r>
            <a:r>
              <a:rPr lang="en-GB" dirty="0"/>
              <a:t> Digital capabilities: the six elements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1079612" y="1558533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Developing/achieving fluency and capability with digital technologies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504" y="2708920"/>
            <a:ext cx="23526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3"/>
                </a:solidFill>
              </a:rPr>
              <a:t>Managing information and data; making meaning from/with digital </a:t>
            </a:r>
            <a:r>
              <a:rPr lang="en-GB" dirty="0" smtClean="0">
                <a:solidFill>
                  <a:schemeClr val="accent3"/>
                </a:solidFill>
              </a:rPr>
              <a:t>media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88224" y="270892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4"/>
                </a:solidFill>
              </a:rPr>
              <a:t>Generating </a:t>
            </a:r>
            <a:r>
              <a:rPr lang="en-GB" dirty="0">
                <a:solidFill>
                  <a:schemeClr val="accent4"/>
                </a:solidFill>
              </a:rPr>
              <a:t>original ideas online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64188" y="5385990"/>
            <a:ext cx="25562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Developing</a:t>
            </a:r>
            <a:r>
              <a:rPr lang="en-GB" dirty="0">
                <a:solidFill>
                  <a:srgbClr val="FF0000"/>
                </a:solidFill>
              </a:rPr>
              <a:t>, contributing and expressing personal views and values online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7504" y="5085184"/>
            <a:ext cx="25981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6"/>
                </a:solidFill>
              </a:rPr>
              <a:t>Studying </a:t>
            </a:r>
            <a:r>
              <a:rPr lang="en-GB" dirty="0">
                <a:solidFill>
                  <a:schemeClr val="accent6"/>
                </a:solidFill>
              </a:rPr>
              <a:t>and learning effectively online; engaging in personal and professional development online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16994" y="3677158"/>
            <a:ext cx="22005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1"/>
                </a:solidFill>
              </a:rPr>
              <a:t>Developing </a:t>
            </a:r>
            <a:r>
              <a:rPr lang="en-GB" dirty="0">
                <a:solidFill>
                  <a:schemeClr val="accent1"/>
                </a:solidFill>
              </a:rPr>
              <a:t>and managing your online identity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319972" y="2564904"/>
            <a:ext cx="1800200" cy="1800200"/>
            <a:chOff x="4319972" y="2564904"/>
            <a:chExt cx="1800200" cy="1800200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4122" y="2708920"/>
              <a:ext cx="760085" cy="684076"/>
            </a:xfrm>
            <a:prstGeom prst="rect">
              <a:avLst/>
            </a:prstGeom>
          </p:spPr>
        </p:pic>
        <p:sp>
          <p:nvSpPr>
            <p:cNvPr id="12" name="Oval 11"/>
            <p:cNvSpPr/>
            <p:nvPr/>
          </p:nvSpPr>
          <p:spPr>
            <a:xfrm>
              <a:off x="4319972" y="2564904"/>
              <a:ext cx="1800200" cy="1800200"/>
            </a:xfrm>
            <a:prstGeom prst="ellipse">
              <a:avLst/>
            </a:prstGeom>
            <a:noFill/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319972" y="3861048"/>
            <a:ext cx="1800200" cy="1800200"/>
            <a:chOff x="4319972" y="3861048"/>
            <a:chExt cx="1800200" cy="1800200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1104" y="4653136"/>
              <a:ext cx="995052" cy="839726"/>
            </a:xfrm>
            <a:prstGeom prst="rect">
              <a:avLst/>
            </a:prstGeom>
          </p:spPr>
        </p:pic>
        <p:sp>
          <p:nvSpPr>
            <p:cNvPr id="14" name="Oval 13"/>
            <p:cNvSpPr/>
            <p:nvPr/>
          </p:nvSpPr>
          <p:spPr>
            <a:xfrm>
              <a:off x="4319972" y="3861048"/>
              <a:ext cx="1800200" cy="18002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447764" y="1988840"/>
            <a:ext cx="4248472" cy="4248472"/>
            <a:chOff x="2447764" y="1988840"/>
            <a:chExt cx="4248472" cy="4248472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0172" y="3861049"/>
              <a:ext cx="540060" cy="540060"/>
            </a:xfrm>
            <a:prstGeom prst="rect">
              <a:avLst/>
            </a:prstGeom>
          </p:spPr>
        </p:pic>
        <p:sp>
          <p:nvSpPr>
            <p:cNvPr id="19" name="Oval 18"/>
            <p:cNvSpPr/>
            <p:nvPr/>
          </p:nvSpPr>
          <p:spPr>
            <a:xfrm>
              <a:off x="2447764" y="1988840"/>
              <a:ext cx="4248472" cy="4248472"/>
            </a:xfrm>
            <a:prstGeom prst="ellips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023828" y="2564904"/>
            <a:ext cx="1800200" cy="1800200"/>
            <a:chOff x="3023828" y="2564904"/>
            <a:chExt cx="1800200" cy="1800200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7844" y="2700441"/>
              <a:ext cx="693020" cy="728559"/>
            </a:xfrm>
            <a:prstGeom prst="rect">
              <a:avLst/>
            </a:prstGeom>
          </p:spPr>
        </p:pic>
        <p:sp>
          <p:nvSpPr>
            <p:cNvPr id="10" name="Oval 9"/>
            <p:cNvSpPr/>
            <p:nvPr/>
          </p:nvSpPr>
          <p:spPr>
            <a:xfrm>
              <a:off x="3023828" y="2564904"/>
              <a:ext cx="1800200" cy="1800200"/>
            </a:xfrm>
            <a:prstGeom prst="ellipse">
              <a:avLst/>
            </a:prstGeom>
            <a:noFill/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023828" y="3861048"/>
            <a:ext cx="1800200" cy="1800200"/>
            <a:chOff x="3023828" y="3861048"/>
            <a:chExt cx="1800200" cy="1800200"/>
          </a:xfrm>
        </p:grpSpPr>
        <p:sp>
          <p:nvSpPr>
            <p:cNvPr id="13" name="Oval 12"/>
            <p:cNvSpPr/>
            <p:nvPr/>
          </p:nvSpPr>
          <p:spPr>
            <a:xfrm>
              <a:off x="3023828" y="3861048"/>
              <a:ext cx="1800200" cy="1800200"/>
            </a:xfrm>
            <a:prstGeom prst="ellipse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8574" y="4509120"/>
              <a:ext cx="745374" cy="839725"/>
            </a:xfrm>
            <a:prstGeom prst="rect">
              <a:avLst/>
            </a:prstGeom>
          </p:spPr>
        </p:pic>
      </p:grpSp>
      <p:grpSp>
        <p:nvGrpSpPr>
          <p:cNvPr id="33" name="Group 32"/>
          <p:cNvGrpSpPr/>
          <p:nvPr/>
        </p:nvGrpSpPr>
        <p:grpSpPr>
          <a:xfrm>
            <a:off x="3671900" y="3212976"/>
            <a:ext cx="1800200" cy="1800200"/>
            <a:chOff x="3671900" y="3212976"/>
            <a:chExt cx="1800200" cy="1800200"/>
          </a:xfrm>
        </p:grpSpPr>
        <p:grpSp>
          <p:nvGrpSpPr>
            <p:cNvPr id="5" name="Group 4"/>
            <p:cNvGrpSpPr/>
            <p:nvPr/>
          </p:nvGrpSpPr>
          <p:grpSpPr>
            <a:xfrm>
              <a:off x="3671900" y="3212976"/>
              <a:ext cx="1800200" cy="1800200"/>
              <a:chOff x="3707904" y="3429000"/>
              <a:chExt cx="1800200" cy="1800200"/>
            </a:xfrm>
            <a:solidFill>
              <a:schemeClr val="bg1"/>
            </a:solidFill>
          </p:grpSpPr>
          <p:sp>
            <p:nvSpPr>
              <p:cNvPr id="4" name="Oval 3"/>
              <p:cNvSpPr/>
              <p:nvPr/>
            </p:nvSpPr>
            <p:spPr>
              <a:xfrm>
                <a:off x="3707904" y="3429000"/>
                <a:ext cx="1800200" cy="1800200"/>
              </a:xfrm>
              <a:prstGeom prst="ellipse">
                <a:avLst/>
              </a:prstGeom>
              <a:grpFill/>
              <a:ln w="762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6" name="Picture 2" descr="C:\Users\p0072476\AppData\Local\Microsoft\Windows\Temporary Internet Files\Content.IE5\484ZN90I\Gnome-laptop.svg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53644" y="3874740"/>
                <a:ext cx="908720" cy="908720"/>
              </a:xfrm>
              <a:prstGeom prst="rect">
                <a:avLst/>
              </a:prstGeom>
              <a:grpFill/>
              <a:extLst/>
            </p:spPr>
          </p:pic>
        </p:grpSp>
        <p:sp>
          <p:nvSpPr>
            <p:cNvPr id="32" name="TextBox 31"/>
            <p:cNvSpPr txBox="1"/>
            <p:nvPr/>
          </p:nvSpPr>
          <p:spPr>
            <a:xfrm>
              <a:off x="4133422" y="4567436"/>
              <a:ext cx="8771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 smtClean="0"/>
                <a:t>ICT proficiency</a:t>
              </a:r>
              <a:endParaRPr lang="en-GB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2667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digital wellbeing?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GB" sz="4600" dirty="0" smtClean="0"/>
              <a:t>‘The capacity to look after personal health, safety, relationships and work-life balance in digital settings.’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Using personal digital data for positive wellbeing benefits</a:t>
            </a:r>
          </a:p>
          <a:p>
            <a:r>
              <a:rPr lang="en-GB" dirty="0" smtClean="0"/>
              <a:t>Using digital media to foster community actions and wellbeing</a:t>
            </a:r>
          </a:p>
          <a:p>
            <a:r>
              <a:rPr lang="en-GB" dirty="0" smtClean="0"/>
              <a:t>Acting safely and responsibly in digital environments</a:t>
            </a:r>
          </a:p>
          <a:p>
            <a:r>
              <a:rPr lang="en-GB" dirty="0" smtClean="0"/>
              <a:t>Managing digital stress, workload and distraction</a:t>
            </a:r>
          </a:p>
          <a:p>
            <a:r>
              <a:rPr lang="en-GB" dirty="0" smtClean="0"/>
              <a:t>Acting with concern for the human and natural environment when using digital tools</a:t>
            </a:r>
          </a:p>
          <a:p>
            <a:r>
              <a:rPr lang="en-GB" dirty="0" smtClean="0"/>
              <a:t>Balancing digital with real-world interactions appropriately</a:t>
            </a:r>
          </a:p>
          <a:p>
            <a:pPr marL="0" indent="0" algn="r">
              <a:buNone/>
            </a:pPr>
            <a:endParaRPr lang="en-GB" dirty="0" smtClean="0"/>
          </a:p>
          <a:p>
            <a:pPr marL="0" indent="0" algn="r">
              <a:buNone/>
            </a:pPr>
            <a:r>
              <a:rPr lang="en-GB" dirty="0" smtClean="0"/>
              <a:t>(</a:t>
            </a:r>
            <a:r>
              <a:rPr lang="en-GB" dirty="0" err="1" smtClean="0"/>
              <a:t>JISC</a:t>
            </a:r>
            <a:r>
              <a:rPr lang="en-GB" dirty="0" smtClean="0"/>
              <a:t>, 2015)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637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should we be concerned about digital wellbeing?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Digital technologies are: </a:t>
            </a:r>
          </a:p>
          <a:p>
            <a:r>
              <a:rPr lang="en-GB" dirty="0" smtClean="0"/>
              <a:t>eroding the boundaries between</a:t>
            </a:r>
          </a:p>
          <a:p>
            <a:pPr lvl="1"/>
            <a:r>
              <a:rPr lang="en-GB" dirty="0" smtClean="0"/>
              <a:t>work, leisure and learning </a:t>
            </a:r>
          </a:p>
          <a:p>
            <a:pPr lvl="1"/>
            <a:r>
              <a:rPr lang="en-GB" dirty="0" smtClean="0"/>
              <a:t>home, school and workplace (</a:t>
            </a:r>
            <a:r>
              <a:rPr lang="en-GB" dirty="0" err="1" smtClean="0"/>
              <a:t>LLiDA</a:t>
            </a:r>
            <a:r>
              <a:rPr lang="en-GB" dirty="0" smtClean="0"/>
              <a:t> project)</a:t>
            </a:r>
          </a:p>
          <a:p>
            <a:r>
              <a:rPr lang="en-GB" dirty="0" smtClean="0"/>
              <a:t>contributing to our 24/7 online lifestyle </a:t>
            </a:r>
          </a:p>
          <a:p>
            <a:pPr lvl="1"/>
            <a:r>
              <a:rPr lang="en-GB" dirty="0" smtClean="0"/>
              <a:t>source </a:t>
            </a:r>
            <a:r>
              <a:rPr lang="en-GB" dirty="0"/>
              <a:t>of stress and concern </a:t>
            </a:r>
            <a:r>
              <a:rPr lang="en-GB" dirty="0" smtClean="0"/>
              <a:t>for many people</a:t>
            </a:r>
          </a:p>
          <a:p>
            <a:pPr lvl="2"/>
            <a:r>
              <a:rPr lang="en-GB" dirty="0" smtClean="0"/>
              <a:t>lack of </a:t>
            </a:r>
            <a:r>
              <a:rPr lang="en-GB" dirty="0"/>
              <a:t>attention to human and environmental </a:t>
            </a:r>
            <a:r>
              <a:rPr lang="en-GB" dirty="0" smtClean="0"/>
              <a:t>health </a:t>
            </a:r>
          </a:p>
          <a:p>
            <a:pPr lvl="2"/>
            <a:r>
              <a:rPr lang="en-GB" dirty="0" smtClean="0"/>
              <a:t>not considering </a:t>
            </a:r>
            <a:r>
              <a:rPr lang="en-GB" dirty="0"/>
              <a:t>whether digital practices are fully inclusive and </a:t>
            </a:r>
            <a:r>
              <a:rPr lang="en-GB" dirty="0" smtClean="0"/>
              <a:t>equitable  </a:t>
            </a:r>
            <a:r>
              <a:rPr lang="en-GB" dirty="0"/>
              <a:t>(Nominet Trust</a:t>
            </a:r>
            <a:r>
              <a:rPr lang="en-GB" dirty="0" smtClean="0"/>
              <a:t>)</a:t>
            </a:r>
          </a:p>
          <a:p>
            <a:pPr lvl="1"/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372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are your concerns about digital wellbeing?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Mentimeter</a:t>
            </a:r>
            <a:endParaRPr lang="en-GB" dirty="0" smtClean="0"/>
          </a:p>
          <a:p>
            <a:pPr lvl="1"/>
            <a:r>
              <a:rPr lang="en-GB" dirty="0" smtClean="0"/>
              <a:t>Go </a:t>
            </a:r>
            <a:r>
              <a:rPr lang="en-GB" dirty="0"/>
              <a:t>to </a:t>
            </a:r>
            <a:r>
              <a:rPr lang="en-GB" b="1" dirty="0"/>
              <a:t>www.govote.at </a:t>
            </a:r>
            <a:r>
              <a:rPr lang="en-GB" dirty="0"/>
              <a:t>and use the code </a:t>
            </a:r>
            <a:r>
              <a:rPr lang="en-GB" b="1" dirty="0"/>
              <a:t>66 78 89</a:t>
            </a:r>
            <a:r>
              <a:rPr lang="en-GB" dirty="0"/>
              <a:t> </a:t>
            </a:r>
            <a:endParaRPr lang="en-GB" dirty="0" smtClean="0"/>
          </a:p>
          <a:p>
            <a:pPr lvl="1"/>
            <a:r>
              <a:rPr lang="en-GB" dirty="0"/>
              <a:t>Go to </a:t>
            </a:r>
            <a:r>
              <a:rPr lang="en-GB" b="1" dirty="0"/>
              <a:t>www.govote.at </a:t>
            </a:r>
            <a:r>
              <a:rPr lang="en-GB" dirty="0"/>
              <a:t>and use the code </a:t>
            </a:r>
            <a:r>
              <a:rPr lang="en-GB" b="1" dirty="0"/>
              <a:t>69 34 27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err="1" smtClean="0"/>
              <a:t>Linoit</a:t>
            </a:r>
            <a:endParaRPr lang="en-GB" dirty="0" smtClean="0"/>
          </a:p>
          <a:p>
            <a:r>
              <a:rPr lang="en-GB" dirty="0" err="1" smtClean="0"/>
              <a:t>Wordle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101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3400" dirty="0"/>
              <a:t>Sight – eye strain, dry eyes</a:t>
            </a:r>
          </a:p>
          <a:p>
            <a:r>
              <a:rPr lang="en-GB" sz="3400" dirty="0"/>
              <a:t>Neck strain</a:t>
            </a:r>
          </a:p>
          <a:p>
            <a:pPr lvl="1"/>
            <a:r>
              <a:rPr lang="en-GB" sz="3400" dirty="0"/>
              <a:t>RSI</a:t>
            </a:r>
          </a:p>
          <a:p>
            <a:r>
              <a:rPr lang="en-GB" sz="3400" dirty="0" smtClean="0"/>
              <a:t>Hearing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3400" dirty="0" smtClean="0"/>
              <a:t>Sitting too </a:t>
            </a:r>
            <a:r>
              <a:rPr lang="en-GB" sz="3400" dirty="0"/>
              <a:t>much </a:t>
            </a:r>
            <a:r>
              <a:rPr lang="en-GB" sz="3400" dirty="0" smtClean="0"/>
              <a:t>(redirection </a:t>
            </a:r>
            <a:r>
              <a:rPr lang="en-GB" sz="3400" dirty="0"/>
              <a:t>of physical exercise to online </a:t>
            </a:r>
            <a:r>
              <a:rPr lang="en-GB" sz="3400" dirty="0" smtClean="0"/>
              <a:t>activities)</a:t>
            </a:r>
          </a:p>
          <a:p>
            <a:pPr lvl="1"/>
            <a:r>
              <a:rPr lang="en-GB" sz="3400" dirty="0" smtClean="0"/>
              <a:t>Weight gain</a:t>
            </a:r>
          </a:p>
          <a:p>
            <a:pPr lvl="1"/>
            <a:r>
              <a:rPr lang="en-GB" sz="3400" dirty="0" smtClean="0"/>
              <a:t>Lack of mobility</a:t>
            </a:r>
          </a:p>
          <a:p>
            <a:r>
              <a:rPr lang="en-GB" sz="3400" dirty="0" smtClean="0"/>
              <a:t>Upset circadian rhythms (blue light)</a:t>
            </a:r>
          </a:p>
          <a:p>
            <a:pPr lvl="1"/>
            <a:r>
              <a:rPr lang="en-GB" sz="3400" dirty="0"/>
              <a:t>Late night use of digital technologies reduces amount of sleep and quality of sleep</a:t>
            </a:r>
          </a:p>
          <a:p>
            <a:pPr lvl="1"/>
            <a:r>
              <a:rPr lang="en-GB" sz="3400" dirty="0" smtClean="0"/>
              <a:t>Depression</a:t>
            </a:r>
          </a:p>
          <a:p>
            <a:pPr lvl="1"/>
            <a:r>
              <a:rPr lang="en-GB" sz="3400" dirty="0" smtClean="0"/>
              <a:t>Mood disorders</a:t>
            </a:r>
          </a:p>
          <a:p>
            <a:r>
              <a:rPr lang="en-GB" sz="3400" dirty="0" smtClean="0"/>
              <a:t>Increased risk of cancer (mobile phones)</a:t>
            </a:r>
          </a:p>
          <a:p>
            <a:endParaRPr lang="en-GB" dirty="0"/>
          </a:p>
        </p:txBody>
      </p:sp>
      <p:pic>
        <p:nvPicPr>
          <p:cNvPr id="4" name="Picture 2" descr="C:\Users\p0072476\AppData\Local\Microsoft\Windows\Temporary Internet Files\Content.IE5\F9UBYXDD\120px-Electric_charge_symbol_negative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260" y="5643133"/>
            <a:ext cx="882211" cy="88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97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Beneficial for supporting existing friendships</a:t>
            </a:r>
          </a:p>
          <a:p>
            <a:r>
              <a:rPr lang="en-GB" dirty="0" smtClean="0"/>
              <a:t>Can stimulate social connectedness and wellbeing due to possibility of wider networks</a:t>
            </a:r>
          </a:p>
          <a:p>
            <a:r>
              <a:rPr lang="en-GB" dirty="0" smtClean="0"/>
              <a:t>Positive impact on sense of identity</a:t>
            </a:r>
          </a:p>
          <a:p>
            <a:pPr lvl="1"/>
            <a:r>
              <a:rPr lang="en-GB" dirty="0" smtClean="0"/>
              <a:t>Positive responses to profiles lead to increase in self esteem</a:t>
            </a:r>
          </a:p>
          <a:p>
            <a:pPr lvl="1"/>
            <a:r>
              <a:rPr lang="en-GB" dirty="0" smtClean="0"/>
              <a:t>Improved sense of mastery over technology</a:t>
            </a:r>
          </a:p>
          <a:p>
            <a:endParaRPr lang="en-GB" dirty="0"/>
          </a:p>
        </p:txBody>
      </p:sp>
      <p:pic>
        <p:nvPicPr>
          <p:cNvPr id="8194" name="Picture 2" descr="C:\Users\p0072476\AppData\Local\Microsoft\Windows\Temporary Internet Files\Content.IE5\F9UBYXDD\plus-297823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38260" y="5637584"/>
            <a:ext cx="882212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84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Can inhibit the creation of new friendships </a:t>
            </a:r>
          </a:p>
          <a:p>
            <a:r>
              <a:rPr lang="en-GB" dirty="0" smtClean="0"/>
              <a:t>Instant gratification (engage brain’s reward system)</a:t>
            </a:r>
          </a:p>
          <a:p>
            <a:r>
              <a:rPr lang="en-GB" dirty="0" smtClean="0"/>
              <a:t>Narcissism</a:t>
            </a:r>
          </a:p>
          <a:p>
            <a:pPr lvl="1"/>
            <a:r>
              <a:rPr lang="en-GB" dirty="0" smtClean="0"/>
              <a:t>Grandiose exhibitionism and entitlement/</a:t>
            </a:r>
            <a:r>
              <a:rPr lang="en-GB" dirty="0" err="1" smtClean="0"/>
              <a:t>exploitativeness</a:t>
            </a:r>
            <a:endParaRPr lang="en-GB" dirty="0" smtClean="0"/>
          </a:p>
          <a:p>
            <a:pPr lvl="1"/>
            <a:r>
              <a:rPr lang="en-GB" dirty="0" smtClean="0"/>
              <a:t>Poor choices and frustration</a:t>
            </a:r>
          </a:p>
          <a:p>
            <a:r>
              <a:rPr lang="en-GB" dirty="0" smtClean="0"/>
              <a:t>Deficit in social skills</a:t>
            </a:r>
          </a:p>
          <a:p>
            <a:r>
              <a:rPr lang="en-GB" dirty="0" smtClean="0"/>
              <a:t>Sense of isolation</a:t>
            </a:r>
          </a:p>
          <a:p>
            <a:r>
              <a:rPr lang="en-GB" dirty="0" smtClean="0"/>
              <a:t>Cyberbullying</a:t>
            </a:r>
          </a:p>
          <a:p>
            <a:endParaRPr lang="en-GB" dirty="0"/>
          </a:p>
        </p:txBody>
      </p:sp>
      <p:pic>
        <p:nvPicPr>
          <p:cNvPr id="4" name="Picture 2" descr="C:\Users\p0072476\AppData\Local\Microsoft\Windows\Temporary Internet Files\Content.IE5\F9UBYXDD\120px-Electric_charge_symbol_negative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260" y="5643133"/>
            <a:ext cx="882211" cy="88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49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Learning/work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Multitasking or changing tasks </a:t>
            </a:r>
            <a:r>
              <a:rPr lang="en-GB" dirty="0" smtClean="0"/>
              <a:t>regularly</a:t>
            </a:r>
          </a:p>
          <a:p>
            <a:r>
              <a:rPr lang="en-GB" dirty="0"/>
              <a:t>Internet is a valuable learning resource</a:t>
            </a:r>
          </a:p>
          <a:p>
            <a:r>
              <a:rPr lang="en-GB" dirty="0"/>
              <a:t>Can improve working memory and slow cognitive decline</a:t>
            </a:r>
          </a:p>
          <a:p>
            <a:r>
              <a:rPr lang="en-GB" dirty="0"/>
              <a:t>Some types of gaming can improve visual processing and motor response skills</a:t>
            </a:r>
          </a:p>
          <a:p>
            <a:r>
              <a:rPr lang="en-GB" dirty="0"/>
              <a:t>Enhanced brain </a:t>
            </a:r>
            <a:r>
              <a:rPr lang="en-GB" dirty="0" smtClean="0"/>
              <a:t>plasticity</a:t>
            </a:r>
          </a:p>
          <a:p>
            <a:r>
              <a:rPr lang="en-GB" dirty="0" smtClean="0"/>
              <a:t>Multi-modality enhances how we learn (audio, video, textual)</a:t>
            </a:r>
          </a:p>
          <a:p>
            <a:endParaRPr lang="en-GB" dirty="0"/>
          </a:p>
        </p:txBody>
      </p:sp>
      <p:pic>
        <p:nvPicPr>
          <p:cNvPr id="4" name="Picture 2" descr="C:\Users\p0072476\AppData\Local\Microsoft\Windows\Temporary Internet Files\Content.IE5\F9UBYXDD\plus-297823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38260" y="5637584"/>
            <a:ext cx="882212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1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1BB0D0EF9C5048D9B99423EDCA231EFC"/>
  <p:tag name="TPVERSION" val="5"/>
  <p:tag name="TPFULLVERSION" val="5.4.1.2"/>
  <p:tag name="PPTVERSION" val="14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2415</TotalTime>
  <Words>613</Words>
  <Application>Microsoft Office PowerPoint</Application>
  <PresentationFormat>On-screen Show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Digital wellbeing: an open discussion on some of the issues associated with digital technologies</vt:lpstr>
      <vt:lpstr>JISC Digital capabilities: the six elements</vt:lpstr>
      <vt:lpstr>What is digital wellbeing?</vt:lpstr>
      <vt:lpstr>Why should we be concerned about digital wellbeing?</vt:lpstr>
      <vt:lpstr>What are your concerns about digital wellbeing?</vt:lpstr>
      <vt:lpstr>Health</vt:lpstr>
      <vt:lpstr>Communication</vt:lpstr>
      <vt:lpstr>Communication</vt:lpstr>
      <vt:lpstr>Learning/work</vt:lpstr>
      <vt:lpstr>Learning/work</vt:lpstr>
      <vt:lpstr>Current identified concerns (JISC)</vt:lpstr>
      <vt:lpstr>Current identified concerns (JISC)</vt:lpstr>
      <vt:lpstr>Example digital profile</vt:lpstr>
      <vt:lpstr>Resources</vt:lpstr>
    </vt:vector>
  </TitlesOfParts>
  <Company>Oxford Brookes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Wellbeing</dc:title>
  <dc:creator>Abigail Ball</dc:creator>
  <cp:lastModifiedBy>Abigail Ball</cp:lastModifiedBy>
  <cp:revision>94</cp:revision>
  <cp:lastPrinted>2016-02-16T09:01:57Z</cp:lastPrinted>
  <dcterms:created xsi:type="dcterms:W3CDTF">2016-01-27T09:35:20Z</dcterms:created>
  <dcterms:modified xsi:type="dcterms:W3CDTF">2016-02-23T09:48:25Z</dcterms:modified>
</cp:coreProperties>
</file>