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 id="2147483676" r:id="rId2"/>
  </p:sldMasterIdLst>
  <p:notesMasterIdLst>
    <p:notesMasterId r:id="rId47"/>
  </p:notesMasterIdLst>
  <p:handoutMasterIdLst>
    <p:handoutMasterId r:id="rId48"/>
  </p:handoutMasterIdLst>
  <p:sldIdLst>
    <p:sldId id="256" r:id="rId3"/>
    <p:sldId id="430" r:id="rId4"/>
    <p:sldId id="431" r:id="rId5"/>
    <p:sldId id="297" r:id="rId6"/>
    <p:sldId id="409" r:id="rId7"/>
    <p:sldId id="441" r:id="rId8"/>
    <p:sldId id="412" r:id="rId9"/>
    <p:sldId id="418" r:id="rId10"/>
    <p:sldId id="442" r:id="rId11"/>
    <p:sldId id="413" r:id="rId12"/>
    <p:sldId id="443" r:id="rId13"/>
    <p:sldId id="444" r:id="rId14"/>
    <p:sldId id="415" r:id="rId15"/>
    <p:sldId id="446" r:id="rId16"/>
    <p:sldId id="447" r:id="rId17"/>
    <p:sldId id="448" r:id="rId18"/>
    <p:sldId id="449" r:id="rId19"/>
    <p:sldId id="474" r:id="rId20"/>
    <p:sldId id="451" r:id="rId21"/>
    <p:sldId id="452" r:id="rId22"/>
    <p:sldId id="454" r:id="rId23"/>
    <p:sldId id="455" r:id="rId24"/>
    <p:sldId id="456" r:id="rId25"/>
    <p:sldId id="457" r:id="rId26"/>
    <p:sldId id="458" r:id="rId27"/>
    <p:sldId id="459" r:id="rId28"/>
    <p:sldId id="460" r:id="rId29"/>
    <p:sldId id="461" r:id="rId30"/>
    <p:sldId id="463" r:id="rId31"/>
    <p:sldId id="464" r:id="rId32"/>
    <p:sldId id="465" r:id="rId33"/>
    <p:sldId id="466" r:id="rId34"/>
    <p:sldId id="475" r:id="rId35"/>
    <p:sldId id="467" r:id="rId36"/>
    <p:sldId id="462" r:id="rId37"/>
    <p:sldId id="468" r:id="rId38"/>
    <p:sldId id="437" r:id="rId39"/>
    <p:sldId id="411" r:id="rId40"/>
    <p:sldId id="469" r:id="rId41"/>
    <p:sldId id="470" r:id="rId42"/>
    <p:sldId id="471" r:id="rId43"/>
    <p:sldId id="472" r:id="rId44"/>
    <p:sldId id="473" r:id="rId45"/>
    <p:sldId id="269" r:id="rId46"/>
  </p:sldIdLst>
  <p:sldSz cx="9144000" cy="6858000" type="screen4x3"/>
  <p:notesSz cx="6669088" cy="9926638"/>
  <p:custDataLst>
    <p:tags r:id="rId4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7C12"/>
    <a:srgbClr val="D10373"/>
    <a:srgbClr val="00519A"/>
    <a:srgbClr val="00519D"/>
    <a:srgbClr val="006A9D"/>
    <a:srgbClr val="0085A1"/>
    <a:srgbClr val="424A52"/>
    <a:srgbClr val="003896"/>
    <a:srgbClr val="CFDFEE"/>
    <a:srgbClr val="008C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9568" autoAdjust="0"/>
  </p:normalViewPr>
  <p:slideViewPr>
    <p:cSldViewPr snapToGrid="0" snapToObjects="1">
      <p:cViewPr varScale="1">
        <p:scale>
          <a:sx n="59" d="100"/>
          <a:sy n="59" d="100"/>
        </p:scale>
        <p:origin x="1484" y="5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p:scale>
          <a:sx n="80" d="100"/>
          <a:sy n="80" d="100"/>
        </p:scale>
        <p:origin x="2880" y="-624"/>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5AC61C-C813-488A-B92E-083AF19E50C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GB"/>
        </a:p>
      </dgm:t>
    </dgm:pt>
    <dgm:pt modelId="{DED172A0-2372-49F5-9859-6F8642DDC5A3}">
      <dgm:prSet phldrT="[Text]" custT="1"/>
      <dgm:spPr>
        <a:solidFill>
          <a:srgbClr val="0085A1"/>
        </a:solidFill>
        <a:ln>
          <a:solidFill>
            <a:srgbClr val="0085A1"/>
          </a:solidFill>
        </a:ln>
      </dgm:spPr>
      <dgm:t>
        <a:bodyPr/>
        <a:lstStyle/>
        <a:p>
          <a:r>
            <a:rPr lang="en-GB" sz="2200" dirty="0">
              <a:latin typeface="Arial" panose="020B0604020202020204" pitchFamily="34" charset="0"/>
              <a:cs typeface="Arial" panose="020B0604020202020204" pitchFamily="34" charset="0"/>
            </a:rPr>
            <a:t>Strengths</a:t>
          </a:r>
        </a:p>
      </dgm:t>
    </dgm:pt>
    <dgm:pt modelId="{AE7213C5-B9C5-4E21-80BD-CE30ACFD946B}" type="parTrans" cxnId="{881DA4A8-8555-493E-8BDD-E297B2FBDCD6}">
      <dgm:prSet/>
      <dgm:spPr/>
      <dgm:t>
        <a:bodyPr/>
        <a:lstStyle/>
        <a:p>
          <a:endParaRPr lang="en-GB" sz="2200">
            <a:latin typeface="Arial" panose="020B0604020202020204" pitchFamily="34" charset="0"/>
            <a:cs typeface="Arial" panose="020B0604020202020204" pitchFamily="34" charset="0"/>
          </a:endParaRPr>
        </a:p>
      </dgm:t>
    </dgm:pt>
    <dgm:pt modelId="{96AD41E0-E05D-414D-892B-EC11D49726F4}" type="sibTrans" cxnId="{881DA4A8-8555-493E-8BDD-E297B2FBDCD6}">
      <dgm:prSet/>
      <dgm:spPr/>
      <dgm:t>
        <a:bodyPr/>
        <a:lstStyle/>
        <a:p>
          <a:endParaRPr lang="en-GB" sz="2200">
            <a:latin typeface="Arial" panose="020B0604020202020204" pitchFamily="34" charset="0"/>
            <a:cs typeface="Arial" panose="020B0604020202020204" pitchFamily="34" charset="0"/>
          </a:endParaRPr>
        </a:p>
      </dgm:t>
    </dgm:pt>
    <dgm:pt modelId="{C00A175F-682F-4DA5-AF29-A44FEE7EAA87}">
      <dgm:prSet phldrT="[Text]" custT="1"/>
      <dgm:spPr>
        <a:solidFill>
          <a:srgbClr val="006A9D"/>
        </a:solidFill>
        <a:ln>
          <a:solidFill>
            <a:srgbClr val="006A9D"/>
          </a:solidFill>
        </a:ln>
      </dgm:spPr>
      <dgm:t>
        <a:bodyPr/>
        <a:lstStyle/>
        <a:p>
          <a:r>
            <a:rPr lang="en-GB" sz="2200" dirty="0">
              <a:latin typeface="Arial" panose="020B0604020202020204" pitchFamily="34" charset="0"/>
              <a:cs typeface="Arial" panose="020B0604020202020204" pitchFamily="34" charset="0"/>
            </a:rPr>
            <a:t>Weaknesses</a:t>
          </a:r>
        </a:p>
      </dgm:t>
    </dgm:pt>
    <dgm:pt modelId="{D33C96A6-35FF-4BF4-9BD1-AAA25C10F421}" type="parTrans" cxnId="{64109202-7686-44B9-96B3-25D1CC8D85DC}">
      <dgm:prSet/>
      <dgm:spPr/>
      <dgm:t>
        <a:bodyPr/>
        <a:lstStyle/>
        <a:p>
          <a:endParaRPr lang="en-GB" sz="2200">
            <a:latin typeface="Arial" panose="020B0604020202020204" pitchFamily="34" charset="0"/>
            <a:cs typeface="Arial" panose="020B0604020202020204" pitchFamily="34" charset="0"/>
          </a:endParaRPr>
        </a:p>
      </dgm:t>
    </dgm:pt>
    <dgm:pt modelId="{8A32332C-113B-4A7F-90E0-E0B662DDD745}" type="sibTrans" cxnId="{64109202-7686-44B9-96B3-25D1CC8D85DC}">
      <dgm:prSet/>
      <dgm:spPr/>
      <dgm:t>
        <a:bodyPr/>
        <a:lstStyle/>
        <a:p>
          <a:endParaRPr lang="en-GB" sz="2200">
            <a:latin typeface="Arial" panose="020B0604020202020204" pitchFamily="34" charset="0"/>
            <a:cs typeface="Arial" panose="020B0604020202020204" pitchFamily="34" charset="0"/>
          </a:endParaRPr>
        </a:p>
      </dgm:t>
    </dgm:pt>
    <dgm:pt modelId="{8931679F-0D31-4293-A758-B9A8D5E5989C}">
      <dgm:prSet phldrT="[Text]" custT="1"/>
      <dgm:spPr>
        <a:solidFill>
          <a:srgbClr val="00519A"/>
        </a:solidFill>
        <a:ln>
          <a:solidFill>
            <a:srgbClr val="00519A"/>
          </a:solidFill>
        </a:ln>
      </dgm:spPr>
      <dgm:t>
        <a:bodyPr/>
        <a:lstStyle/>
        <a:p>
          <a:r>
            <a:rPr lang="en-GB" sz="2200" dirty="0">
              <a:latin typeface="Arial" panose="020B0604020202020204" pitchFamily="34" charset="0"/>
              <a:cs typeface="Arial" panose="020B0604020202020204" pitchFamily="34" charset="0"/>
            </a:rPr>
            <a:t>Opportunities</a:t>
          </a:r>
        </a:p>
      </dgm:t>
    </dgm:pt>
    <dgm:pt modelId="{FCC5F4F0-4791-433D-9CA9-494CA9D83691}" type="parTrans" cxnId="{0E152498-11AA-47A7-9B4B-BE5C59F69B34}">
      <dgm:prSet/>
      <dgm:spPr/>
      <dgm:t>
        <a:bodyPr/>
        <a:lstStyle/>
        <a:p>
          <a:endParaRPr lang="en-GB" sz="2200">
            <a:latin typeface="Arial" panose="020B0604020202020204" pitchFamily="34" charset="0"/>
            <a:cs typeface="Arial" panose="020B0604020202020204" pitchFamily="34" charset="0"/>
          </a:endParaRPr>
        </a:p>
      </dgm:t>
    </dgm:pt>
    <dgm:pt modelId="{EF05CEDC-1C7A-41C2-A257-C371B9AD64D5}" type="sibTrans" cxnId="{0E152498-11AA-47A7-9B4B-BE5C59F69B34}">
      <dgm:prSet/>
      <dgm:spPr/>
      <dgm:t>
        <a:bodyPr/>
        <a:lstStyle/>
        <a:p>
          <a:endParaRPr lang="en-GB" sz="2200">
            <a:latin typeface="Arial" panose="020B0604020202020204" pitchFamily="34" charset="0"/>
            <a:cs typeface="Arial" panose="020B0604020202020204" pitchFamily="34" charset="0"/>
          </a:endParaRPr>
        </a:p>
      </dgm:t>
    </dgm:pt>
    <dgm:pt modelId="{9CCFB6A4-2D1A-43D5-9542-F6313449DC7C}">
      <dgm:prSet phldrT="[Text]" custT="1"/>
      <dgm:spPr/>
      <dgm:t>
        <a:bodyPr/>
        <a:lstStyle/>
        <a:p>
          <a:r>
            <a:rPr lang="en-GB" sz="2200" dirty="0">
              <a:latin typeface="Arial" panose="020B0604020202020204" pitchFamily="34" charset="0"/>
              <a:cs typeface="Arial" panose="020B0604020202020204" pitchFamily="34" charset="0"/>
            </a:rPr>
            <a:t>Threats</a:t>
          </a:r>
        </a:p>
      </dgm:t>
    </dgm:pt>
    <dgm:pt modelId="{8DA1069C-02E1-4933-85B8-C876B763F6E9}" type="parTrans" cxnId="{7779480B-81AE-478F-A6BB-F9C3E4BD8A98}">
      <dgm:prSet/>
      <dgm:spPr/>
      <dgm:t>
        <a:bodyPr/>
        <a:lstStyle/>
        <a:p>
          <a:endParaRPr lang="en-GB" sz="2200">
            <a:latin typeface="Arial" panose="020B0604020202020204" pitchFamily="34" charset="0"/>
            <a:cs typeface="Arial" panose="020B0604020202020204" pitchFamily="34" charset="0"/>
          </a:endParaRPr>
        </a:p>
      </dgm:t>
    </dgm:pt>
    <dgm:pt modelId="{1A45FEB9-AC62-4ADE-BF4E-EAB0E4029655}" type="sibTrans" cxnId="{7779480B-81AE-478F-A6BB-F9C3E4BD8A98}">
      <dgm:prSet/>
      <dgm:spPr/>
      <dgm:t>
        <a:bodyPr/>
        <a:lstStyle/>
        <a:p>
          <a:endParaRPr lang="en-GB" sz="2200">
            <a:latin typeface="Arial" panose="020B0604020202020204" pitchFamily="34" charset="0"/>
            <a:cs typeface="Arial" panose="020B0604020202020204" pitchFamily="34" charset="0"/>
          </a:endParaRPr>
        </a:p>
      </dgm:t>
    </dgm:pt>
    <dgm:pt modelId="{297180D3-CF55-4EEC-9BFD-52408FA26168}" type="pres">
      <dgm:prSet presAssocID="{1A5AC61C-C813-488A-B92E-083AF19E50C5}" presName="diagram" presStyleCnt="0">
        <dgm:presLayoutVars>
          <dgm:dir/>
          <dgm:resizeHandles val="exact"/>
        </dgm:presLayoutVars>
      </dgm:prSet>
      <dgm:spPr/>
    </dgm:pt>
    <dgm:pt modelId="{EDFAE066-60FF-4239-9C54-DB2201F0C819}" type="pres">
      <dgm:prSet presAssocID="{DED172A0-2372-49F5-9859-6F8642DDC5A3}" presName="node" presStyleLbl="node1" presStyleIdx="0" presStyleCnt="4">
        <dgm:presLayoutVars>
          <dgm:bulletEnabled val="1"/>
        </dgm:presLayoutVars>
      </dgm:prSet>
      <dgm:spPr/>
    </dgm:pt>
    <dgm:pt modelId="{0DB6C878-65BB-4234-BECD-8DFFDCCEF47E}" type="pres">
      <dgm:prSet presAssocID="{96AD41E0-E05D-414D-892B-EC11D49726F4}" presName="sibTrans" presStyleCnt="0"/>
      <dgm:spPr/>
    </dgm:pt>
    <dgm:pt modelId="{7190419D-912D-48F6-8146-ED359351BFDB}" type="pres">
      <dgm:prSet presAssocID="{C00A175F-682F-4DA5-AF29-A44FEE7EAA87}" presName="node" presStyleLbl="node1" presStyleIdx="1" presStyleCnt="4">
        <dgm:presLayoutVars>
          <dgm:bulletEnabled val="1"/>
        </dgm:presLayoutVars>
      </dgm:prSet>
      <dgm:spPr/>
    </dgm:pt>
    <dgm:pt modelId="{6069D776-7CF9-4BB0-BDD4-4022C5765B01}" type="pres">
      <dgm:prSet presAssocID="{8A32332C-113B-4A7F-90E0-E0B662DDD745}" presName="sibTrans" presStyleCnt="0"/>
      <dgm:spPr/>
    </dgm:pt>
    <dgm:pt modelId="{34DE7B3C-EFB5-44D4-BF0B-411FB5A53C5D}" type="pres">
      <dgm:prSet presAssocID="{8931679F-0D31-4293-A758-B9A8D5E5989C}" presName="node" presStyleLbl="node1" presStyleIdx="2" presStyleCnt="4">
        <dgm:presLayoutVars>
          <dgm:bulletEnabled val="1"/>
        </dgm:presLayoutVars>
      </dgm:prSet>
      <dgm:spPr/>
    </dgm:pt>
    <dgm:pt modelId="{32BE724D-28CF-4F39-8F0B-183481A32573}" type="pres">
      <dgm:prSet presAssocID="{EF05CEDC-1C7A-41C2-A257-C371B9AD64D5}" presName="sibTrans" presStyleCnt="0"/>
      <dgm:spPr/>
    </dgm:pt>
    <dgm:pt modelId="{4F170B7F-9304-408D-814F-48C30EAD444C}" type="pres">
      <dgm:prSet presAssocID="{9CCFB6A4-2D1A-43D5-9542-F6313449DC7C}" presName="node" presStyleLbl="node1" presStyleIdx="3" presStyleCnt="4">
        <dgm:presLayoutVars>
          <dgm:bulletEnabled val="1"/>
        </dgm:presLayoutVars>
      </dgm:prSet>
      <dgm:spPr/>
    </dgm:pt>
  </dgm:ptLst>
  <dgm:cxnLst>
    <dgm:cxn modelId="{64109202-7686-44B9-96B3-25D1CC8D85DC}" srcId="{1A5AC61C-C813-488A-B92E-083AF19E50C5}" destId="{C00A175F-682F-4DA5-AF29-A44FEE7EAA87}" srcOrd="1" destOrd="0" parTransId="{D33C96A6-35FF-4BF4-9BD1-AAA25C10F421}" sibTransId="{8A32332C-113B-4A7F-90E0-E0B662DDD745}"/>
    <dgm:cxn modelId="{7779480B-81AE-478F-A6BB-F9C3E4BD8A98}" srcId="{1A5AC61C-C813-488A-B92E-083AF19E50C5}" destId="{9CCFB6A4-2D1A-43D5-9542-F6313449DC7C}" srcOrd="3" destOrd="0" parTransId="{8DA1069C-02E1-4933-85B8-C876B763F6E9}" sibTransId="{1A45FEB9-AC62-4ADE-BF4E-EAB0E4029655}"/>
    <dgm:cxn modelId="{A6204012-16E7-42A8-BBF8-8BA1BED24E7F}" type="presOf" srcId="{8931679F-0D31-4293-A758-B9A8D5E5989C}" destId="{34DE7B3C-EFB5-44D4-BF0B-411FB5A53C5D}" srcOrd="0" destOrd="0" presId="urn:microsoft.com/office/officeart/2005/8/layout/default"/>
    <dgm:cxn modelId="{1F273F64-E836-408C-8EAF-CE1F990792D3}" type="presOf" srcId="{9CCFB6A4-2D1A-43D5-9542-F6313449DC7C}" destId="{4F170B7F-9304-408D-814F-48C30EAD444C}" srcOrd="0" destOrd="0" presId="urn:microsoft.com/office/officeart/2005/8/layout/default"/>
    <dgm:cxn modelId="{6944AC74-D0D3-4C57-BE33-209B2491B2C6}" type="presOf" srcId="{C00A175F-682F-4DA5-AF29-A44FEE7EAA87}" destId="{7190419D-912D-48F6-8146-ED359351BFDB}" srcOrd="0" destOrd="0" presId="urn:microsoft.com/office/officeart/2005/8/layout/default"/>
    <dgm:cxn modelId="{0E152498-11AA-47A7-9B4B-BE5C59F69B34}" srcId="{1A5AC61C-C813-488A-B92E-083AF19E50C5}" destId="{8931679F-0D31-4293-A758-B9A8D5E5989C}" srcOrd="2" destOrd="0" parTransId="{FCC5F4F0-4791-433D-9CA9-494CA9D83691}" sibTransId="{EF05CEDC-1C7A-41C2-A257-C371B9AD64D5}"/>
    <dgm:cxn modelId="{011366A2-0C74-4756-872C-1F8EEAFF3516}" type="presOf" srcId="{1A5AC61C-C813-488A-B92E-083AF19E50C5}" destId="{297180D3-CF55-4EEC-9BFD-52408FA26168}" srcOrd="0" destOrd="0" presId="urn:microsoft.com/office/officeart/2005/8/layout/default"/>
    <dgm:cxn modelId="{C56BB6A2-993F-4E6C-A282-D05A014DB514}" type="presOf" srcId="{DED172A0-2372-49F5-9859-6F8642DDC5A3}" destId="{EDFAE066-60FF-4239-9C54-DB2201F0C819}" srcOrd="0" destOrd="0" presId="urn:microsoft.com/office/officeart/2005/8/layout/default"/>
    <dgm:cxn modelId="{881DA4A8-8555-493E-8BDD-E297B2FBDCD6}" srcId="{1A5AC61C-C813-488A-B92E-083AF19E50C5}" destId="{DED172A0-2372-49F5-9859-6F8642DDC5A3}" srcOrd="0" destOrd="0" parTransId="{AE7213C5-B9C5-4E21-80BD-CE30ACFD946B}" sibTransId="{96AD41E0-E05D-414D-892B-EC11D49726F4}"/>
    <dgm:cxn modelId="{94790C48-E631-4B09-943C-9F158670A9FF}" type="presParOf" srcId="{297180D3-CF55-4EEC-9BFD-52408FA26168}" destId="{EDFAE066-60FF-4239-9C54-DB2201F0C819}" srcOrd="0" destOrd="0" presId="urn:microsoft.com/office/officeart/2005/8/layout/default"/>
    <dgm:cxn modelId="{73CD422A-2270-470D-BA45-5FE52A47F3C4}" type="presParOf" srcId="{297180D3-CF55-4EEC-9BFD-52408FA26168}" destId="{0DB6C878-65BB-4234-BECD-8DFFDCCEF47E}" srcOrd="1" destOrd="0" presId="urn:microsoft.com/office/officeart/2005/8/layout/default"/>
    <dgm:cxn modelId="{862353D2-F00E-43B6-A1DA-13AA62FAA2A1}" type="presParOf" srcId="{297180D3-CF55-4EEC-9BFD-52408FA26168}" destId="{7190419D-912D-48F6-8146-ED359351BFDB}" srcOrd="2" destOrd="0" presId="urn:microsoft.com/office/officeart/2005/8/layout/default"/>
    <dgm:cxn modelId="{356F7868-98C5-44CF-B2C6-5EE68F008C36}" type="presParOf" srcId="{297180D3-CF55-4EEC-9BFD-52408FA26168}" destId="{6069D776-7CF9-4BB0-BDD4-4022C5765B01}" srcOrd="3" destOrd="0" presId="urn:microsoft.com/office/officeart/2005/8/layout/default"/>
    <dgm:cxn modelId="{121BC0AF-E08D-4CF9-81F0-395D66708877}" type="presParOf" srcId="{297180D3-CF55-4EEC-9BFD-52408FA26168}" destId="{34DE7B3C-EFB5-44D4-BF0B-411FB5A53C5D}" srcOrd="4" destOrd="0" presId="urn:microsoft.com/office/officeart/2005/8/layout/default"/>
    <dgm:cxn modelId="{D94718B7-7442-4A3D-9E6C-41250ADBF3EC}" type="presParOf" srcId="{297180D3-CF55-4EEC-9BFD-52408FA26168}" destId="{32BE724D-28CF-4F39-8F0B-183481A32573}" srcOrd="5" destOrd="0" presId="urn:microsoft.com/office/officeart/2005/8/layout/default"/>
    <dgm:cxn modelId="{089AA965-C7C3-4A2A-A6F7-686627A45E05}" type="presParOf" srcId="{297180D3-CF55-4EEC-9BFD-52408FA26168}" destId="{4F170B7F-9304-408D-814F-48C30EAD444C}"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FAE066-60FF-4239-9C54-DB2201F0C819}">
      <dsp:nvSpPr>
        <dsp:cNvPr id="0" name=""/>
        <dsp:cNvSpPr/>
      </dsp:nvSpPr>
      <dsp:spPr>
        <a:xfrm>
          <a:off x="812" y="279074"/>
          <a:ext cx="3170654" cy="1902392"/>
        </a:xfrm>
        <a:prstGeom prst="rect">
          <a:avLst/>
        </a:prstGeom>
        <a:solidFill>
          <a:srgbClr val="0085A1"/>
        </a:solidFill>
        <a:ln w="12700" cap="flat" cmpd="sng" algn="ctr">
          <a:solidFill>
            <a:srgbClr val="0085A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latin typeface="Arial" panose="020B0604020202020204" pitchFamily="34" charset="0"/>
              <a:cs typeface="Arial" panose="020B0604020202020204" pitchFamily="34" charset="0"/>
            </a:rPr>
            <a:t>Strengths</a:t>
          </a:r>
        </a:p>
      </dsp:txBody>
      <dsp:txXfrm>
        <a:off x="812" y="279074"/>
        <a:ext cx="3170654" cy="1902392"/>
      </dsp:txXfrm>
    </dsp:sp>
    <dsp:sp modelId="{7190419D-912D-48F6-8146-ED359351BFDB}">
      <dsp:nvSpPr>
        <dsp:cNvPr id="0" name=""/>
        <dsp:cNvSpPr/>
      </dsp:nvSpPr>
      <dsp:spPr>
        <a:xfrm>
          <a:off x="3488532" y="279074"/>
          <a:ext cx="3170654" cy="1902392"/>
        </a:xfrm>
        <a:prstGeom prst="rect">
          <a:avLst/>
        </a:prstGeom>
        <a:solidFill>
          <a:srgbClr val="006A9D"/>
        </a:solidFill>
        <a:ln w="12700" cap="flat" cmpd="sng" algn="ctr">
          <a:solidFill>
            <a:srgbClr val="006A9D"/>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latin typeface="Arial" panose="020B0604020202020204" pitchFamily="34" charset="0"/>
              <a:cs typeface="Arial" panose="020B0604020202020204" pitchFamily="34" charset="0"/>
            </a:rPr>
            <a:t>Weaknesses</a:t>
          </a:r>
        </a:p>
      </dsp:txBody>
      <dsp:txXfrm>
        <a:off x="3488532" y="279074"/>
        <a:ext cx="3170654" cy="1902392"/>
      </dsp:txXfrm>
    </dsp:sp>
    <dsp:sp modelId="{34DE7B3C-EFB5-44D4-BF0B-411FB5A53C5D}">
      <dsp:nvSpPr>
        <dsp:cNvPr id="0" name=""/>
        <dsp:cNvSpPr/>
      </dsp:nvSpPr>
      <dsp:spPr>
        <a:xfrm>
          <a:off x="812" y="2498532"/>
          <a:ext cx="3170654" cy="1902392"/>
        </a:xfrm>
        <a:prstGeom prst="rect">
          <a:avLst/>
        </a:prstGeom>
        <a:solidFill>
          <a:srgbClr val="00519A"/>
        </a:solidFill>
        <a:ln w="12700" cap="flat" cmpd="sng" algn="ctr">
          <a:solidFill>
            <a:srgbClr val="00519A"/>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latin typeface="Arial" panose="020B0604020202020204" pitchFamily="34" charset="0"/>
              <a:cs typeface="Arial" panose="020B0604020202020204" pitchFamily="34" charset="0"/>
            </a:rPr>
            <a:t>Opportunities</a:t>
          </a:r>
        </a:p>
      </dsp:txBody>
      <dsp:txXfrm>
        <a:off x="812" y="2498532"/>
        <a:ext cx="3170654" cy="1902392"/>
      </dsp:txXfrm>
    </dsp:sp>
    <dsp:sp modelId="{4F170B7F-9304-408D-814F-48C30EAD444C}">
      <dsp:nvSpPr>
        <dsp:cNvPr id="0" name=""/>
        <dsp:cNvSpPr/>
      </dsp:nvSpPr>
      <dsp:spPr>
        <a:xfrm>
          <a:off x="3488532" y="2498532"/>
          <a:ext cx="3170654" cy="190239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latin typeface="Arial" panose="020B0604020202020204" pitchFamily="34" charset="0"/>
              <a:cs typeface="Arial" panose="020B0604020202020204" pitchFamily="34" charset="0"/>
            </a:rPr>
            <a:t>Threats</a:t>
          </a:r>
        </a:p>
      </dsp:txBody>
      <dsp:txXfrm>
        <a:off x="3488532" y="2498532"/>
        <a:ext cx="3170654" cy="190239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43FBAEA-4F61-B48C-BE81-14FD9C855D35}"/>
              </a:ext>
            </a:extLst>
          </p:cNvPr>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7AF9F5DE-F132-BD0F-1D16-90B17C2A20E1}"/>
              </a:ext>
            </a:extLst>
          </p:cNvPr>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4C7DA49C-D16C-4055-947D-D3CC209A9A30}" type="datetimeFigureOut">
              <a:rPr lang="en-GB" smtClean="0"/>
              <a:t>10/10/2024</a:t>
            </a:fld>
            <a:endParaRPr lang="en-GB"/>
          </a:p>
        </p:txBody>
      </p:sp>
      <p:sp>
        <p:nvSpPr>
          <p:cNvPr id="4" name="Footer Placeholder 3">
            <a:extLst>
              <a:ext uri="{FF2B5EF4-FFF2-40B4-BE49-F238E27FC236}">
                <a16:creationId xmlns:a16="http://schemas.microsoft.com/office/drawing/2014/main" id="{689A79D0-5C8E-D92C-0083-39EE4BB1F86B}"/>
              </a:ext>
            </a:extLst>
          </p:cNvPr>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Tree>
    <p:extLst>
      <p:ext uri="{BB962C8B-B14F-4D97-AF65-F5344CB8AC3E}">
        <p14:creationId xmlns:p14="http://schemas.microsoft.com/office/powerpoint/2010/main" val="87959973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26" userDrawn="1">
          <p15:clr>
            <a:srgbClr val="F26B43"/>
          </p15:clr>
        </p15:guide>
        <p15:guide id="2" pos="210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356550D9-ADB1-3343-A22C-B3DF373CF0A3}" type="datetimeFigureOut">
              <a:rPr lang="en-US" smtClean="0"/>
              <a:t>10/10/2024</a:t>
            </a:fld>
            <a:endParaRPr lang="en-US"/>
          </a:p>
        </p:txBody>
      </p:sp>
      <p:sp>
        <p:nvSpPr>
          <p:cNvPr id="4" name="Slide Image Placeholder 3"/>
          <p:cNvSpPr>
            <a:spLocks noGrp="1" noRot="1" noChangeAspect="1"/>
          </p:cNvSpPr>
          <p:nvPr>
            <p:ph type="sldImg" idx="2"/>
          </p:nvPr>
        </p:nvSpPr>
        <p:spPr>
          <a:xfrm>
            <a:off x="1101725" y="1239838"/>
            <a:ext cx="4465638"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33384" y="4777194"/>
            <a:ext cx="6367475" cy="4789603"/>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5"/>
          </p:nvPr>
        </p:nvSpPr>
        <p:spPr>
          <a:xfrm>
            <a:off x="5879912" y="9666065"/>
            <a:ext cx="787633" cy="260574"/>
          </a:xfrm>
          <a:prstGeom prst="rect">
            <a:avLst/>
          </a:prstGeom>
        </p:spPr>
        <p:txBody>
          <a:bodyPr vert="horz" lIns="91440" tIns="45720" rIns="91440" bIns="45720" rtlCol="0" anchor="b"/>
          <a:lstStyle>
            <a:lvl1pPr algn="r">
              <a:defRPr sz="1200"/>
            </a:lvl1pPr>
          </a:lstStyle>
          <a:p>
            <a:fld id="{77F15030-F269-C645-865D-789DE9782CCF}" type="slidenum">
              <a:rPr lang="en-US" smtClean="0"/>
              <a:t>‹#›</a:t>
            </a:fld>
            <a:endParaRPr lang="en-US"/>
          </a:p>
        </p:txBody>
      </p:sp>
    </p:spTree>
    <p:extLst>
      <p:ext uri="{BB962C8B-B14F-4D97-AF65-F5344CB8AC3E}">
        <p14:creationId xmlns:p14="http://schemas.microsoft.com/office/powerpoint/2010/main" val="2055067906"/>
      </p:ext>
    </p:extLst>
  </p:cSld>
  <p:clrMap bg1="lt1" tx1="dk1" bg2="lt2" tx2="dk2" accent1="accent1" accent2="accent2" accent3="accent3" accent4="accent4" accent5="accent5" accent6="accent6" hlink="hlink" folHlink="folHlink"/>
  <p:notesStyle>
    <a:lvl1pPr marL="0" indent="0" algn="l" defTabSz="914400" rtl="0" eaLnBrk="1" latinLnBrk="0" hangingPunct="1">
      <a:spcBef>
        <a:spcPts val="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2pPr>
    <a:lvl3pPr marL="9144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visual-paradigm.com/"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brookes.ac.uk/staff/student-support/turnitin/"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200"/>
              <a:buNone/>
            </a:pP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a:t>
            </a:fld>
            <a:endParaRPr lang="en-US"/>
          </a:p>
        </p:txBody>
      </p:sp>
    </p:spTree>
    <p:extLst>
      <p:ext uri="{BB962C8B-B14F-4D97-AF65-F5344CB8AC3E}">
        <p14:creationId xmlns:p14="http://schemas.microsoft.com/office/powerpoint/2010/main" val="2747564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Advise of the appropriate use of appendices is </a:t>
            </a:r>
            <a:r>
              <a:rPr lang="en-US" b="1" dirty="0"/>
              <a:t>only </a:t>
            </a:r>
            <a:r>
              <a:rPr lang="en-US" b="0" dirty="0"/>
              <a:t>to evidence the commissioning / purchasing practice you are describing. It cannot be used to add additional information or signpost the reader to more information.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15</a:t>
            </a:fld>
            <a:endParaRPr lang="en-US"/>
          </a:p>
        </p:txBody>
      </p:sp>
    </p:spTree>
    <p:extLst>
      <p:ext uri="{BB962C8B-B14F-4D97-AF65-F5344CB8AC3E}">
        <p14:creationId xmlns:p14="http://schemas.microsoft.com/office/powerpoint/2010/main" val="38643893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Reminder –this criterion  is asking you to take a critical view on </a:t>
            </a:r>
            <a:r>
              <a:rPr lang="en-US" b="1" dirty="0"/>
              <a:t>your practice – </a:t>
            </a:r>
            <a:r>
              <a:rPr lang="en-US" b="0" dirty="0"/>
              <a:t>not the project you might be writing about (e.g., if you evaluate the success of a commissioned service in this section, you will not be meeting the criteria).</a:t>
            </a:r>
          </a:p>
          <a:p>
            <a:endParaRPr lang="en-US" b="0" dirty="0"/>
          </a:p>
          <a:p>
            <a:r>
              <a:rPr lang="en-US" b="0" dirty="0"/>
              <a:t>This criterion asks you not only to evaluate your own practice, but consider if there are any lessons learned or implications for your organization.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16</a:t>
            </a:fld>
            <a:endParaRPr lang="en-US"/>
          </a:p>
        </p:txBody>
      </p:sp>
    </p:spTree>
    <p:extLst>
      <p:ext uri="{BB962C8B-B14F-4D97-AF65-F5344CB8AC3E}">
        <p14:creationId xmlns:p14="http://schemas.microsoft.com/office/powerpoint/2010/main" val="1242372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None/>
            </a:pPr>
            <a:r>
              <a:rPr lang="en-GB" b="1" dirty="0"/>
              <a:t>Critical thinking – </a:t>
            </a:r>
            <a:r>
              <a:rPr lang="en-GB" b="0" dirty="0"/>
              <a:t>objective analysis and evaluation undertaken to inform your judgement.  Its about your </a:t>
            </a:r>
            <a:r>
              <a:rPr lang="en-GB" dirty="0"/>
              <a:t>ability to </a:t>
            </a:r>
            <a:r>
              <a:rPr lang="en-GB" i="0" dirty="0"/>
              <a:t>think</a:t>
            </a:r>
            <a:r>
              <a:rPr lang="en-GB" dirty="0"/>
              <a:t> clearly and rationally about what to do or what to believe.    Critical thinking involves:</a:t>
            </a:r>
          </a:p>
          <a:p>
            <a:pPr marL="171450" lvl="0" indent="-171450" algn="l" rtl="0">
              <a:spcBef>
                <a:spcPts val="0"/>
              </a:spcBef>
              <a:spcAft>
                <a:spcPts val="0"/>
              </a:spcAft>
              <a:buClr>
                <a:schemeClr val="dk1"/>
              </a:buClr>
              <a:buSzPts val="1200"/>
              <a:buFont typeface="Arial"/>
              <a:buChar char="•"/>
            </a:pPr>
            <a:r>
              <a:rPr lang="en-GB" b="0" dirty="0"/>
              <a:t>Attention to detail</a:t>
            </a:r>
            <a:endParaRPr lang="en-GB" dirty="0"/>
          </a:p>
          <a:p>
            <a:pPr marL="171450" lvl="0" indent="-171450" algn="l" rtl="0">
              <a:spcBef>
                <a:spcPts val="0"/>
              </a:spcBef>
              <a:spcAft>
                <a:spcPts val="0"/>
              </a:spcAft>
              <a:buClr>
                <a:schemeClr val="dk1"/>
              </a:buClr>
              <a:buSzPts val="1200"/>
              <a:buFont typeface="Arial"/>
              <a:buChar char="•"/>
            </a:pPr>
            <a:r>
              <a:rPr lang="en-GB" b="0" dirty="0"/>
              <a:t>Considering different points of view</a:t>
            </a:r>
            <a:endParaRPr lang="en-GB" dirty="0"/>
          </a:p>
          <a:p>
            <a:pPr marL="171450" lvl="0" indent="-171450" algn="l" rtl="0">
              <a:spcBef>
                <a:spcPts val="0"/>
              </a:spcBef>
              <a:spcAft>
                <a:spcPts val="0"/>
              </a:spcAft>
              <a:buClr>
                <a:schemeClr val="dk1"/>
              </a:buClr>
              <a:buSzPts val="1200"/>
              <a:buFont typeface="Arial"/>
              <a:buChar char="•"/>
            </a:pPr>
            <a:r>
              <a:rPr lang="en-GB" b="0" dirty="0"/>
              <a:t>Evaluating your own position</a:t>
            </a:r>
            <a:endParaRPr lang="en-GB" dirty="0"/>
          </a:p>
          <a:p>
            <a:pPr marL="171450" lvl="0" indent="-171450" algn="l" rtl="0">
              <a:spcBef>
                <a:spcPts val="0"/>
              </a:spcBef>
              <a:spcAft>
                <a:spcPts val="0"/>
              </a:spcAft>
              <a:buClr>
                <a:schemeClr val="dk1"/>
              </a:buClr>
              <a:buSzPts val="1200"/>
              <a:buFont typeface="Arial"/>
              <a:buChar char="•"/>
            </a:pPr>
            <a:r>
              <a:rPr lang="en-GB" b="0" dirty="0"/>
              <a:t>Developing an accurate understanding of an issue</a:t>
            </a:r>
            <a:endParaRPr lang="en-GB" dirty="0"/>
          </a:p>
          <a:p>
            <a:pPr marL="171450" lvl="0" indent="-171450" algn="l" rtl="0">
              <a:spcBef>
                <a:spcPts val="0"/>
              </a:spcBef>
              <a:spcAft>
                <a:spcPts val="0"/>
              </a:spcAft>
              <a:buClr>
                <a:schemeClr val="dk1"/>
              </a:buClr>
              <a:buSzPts val="1200"/>
              <a:buFont typeface="Arial"/>
              <a:buChar char="•"/>
            </a:pPr>
            <a:r>
              <a:rPr lang="en-GB" b="0" dirty="0"/>
              <a:t>Identifying trends and predicting outcomes</a:t>
            </a:r>
            <a:endParaRPr lang="en-GB" dirty="0"/>
          </a:p>
          <a:p>
            <a:pPr marL="171450" lvl="0" indent="-171450" algn="l" rtl="0">
              <a:spcBef>
                <a:spcPts val="0"/>
              </a:spcBef>
              <a:spcAft>
                <a:spcPts val="0"/>
              </a:spcAft>
              <a:buClr>
                <a:schemeClr val="dk1"/>
              </a:buClr>
              <a:buSzPts val="1200"/>
              <a:buFont typeface="Arial"/>
              <a:buChar char="•"/>
            </a:pPr>
            <a:r>
              <a:rPr lang="en-GB" b="0" dirty="0"/>
              <a:t>Considering broad implications and long term consequences</a:t>
            </a:r>
            <a:endParaRPr lang="en-GB" dirty="0"/>
          </a:p>
          <a:p>
            <a:endParaRPr lang="en-GB" dirty="0"/>
          </a:p>
          <a:p>
            <a:endParaRPr lang="en-GB" dirty="0"/>
          </a:p>
          <a:p>
            <a:r>
              <a:rPr lang="en-GB" b="1" dirty="0"/>
              <a:t>Exercise – </a:t>
            </a:r>
            <a:r>
              <a:rPr lang="en-GB" b="0" dirty="0"/>
              <a:t>Students should have read the </a:t>
            </a:r>
            <a:r>
              <a:rPr lang="en-GB" b="1" dirty="0"/>
              <a:t>descriptive, analytical and critical exercise </a:t>
            </a:r>
            <a:r>
              <a:rPr lang="en-GB" b="0" dirty="0"/>
              <a:t>document ahead of the session (but you may need to get them 5 mins to read through in the session if not). </a:t>
            </a:r>
          </a:p>
          <a:p>
            <a:r>
              <a:rPr lang="en-GB" b="1" dirty="0"/>
              <a:t>Ask </a:t>
            </a:r>
            <a:r>
              <a:rPr lang="en-GB" b="0" dirty="0"/>
              <a:t>students which they think is descriptive, analytical and critical and why. (a=descriptive, b=analytical, c=critical). </a:t>
            </a:r>
          </a:p>
          <a:p>
            <a:endParaRPr lang="en-GB" b="0" dirty="0"/>
          </a:p>
          <a:p>
            <a:r>
              <a:rPr lang="en-GB" b="0" dirty="0"/>
              <a:t>C is critical, as it not only starts to analyse the information, its starts to move into the evaluation stage as outlined in this </a:t>
            </a:r>
            <a:r>
              <a:rPr lang="en-GB" b="0" dirty="0" err="1"/>
              <a:t>megage</a:t>
            </a:r>
            <a:r>
              <a:rPr lang="en-GB" b="0" dirty="0"/>
              <a:t> – including so what? And what next? What might this mean? </a:t>
            </a:r>
            <a:endParaRPr lang="en-GB" b="1" dirty="0"/>
          </a:p>
        </p:txBody>
      </p:sp>
      <p:sp>
        <p:nvSpPr>
          <p:cNvPr id="4" name="Slide Number Placeholder 3"/>
          <p:cNvSpPr>
            <a:spLocks noGrp="1"/>
          </p:cNvSpPr>
          <p:nvPr>
            <p:ph type="sldNum" sz="quarter" idx="5"/>
          </p:nvPr>
        </p:nvSpPr>
        <p:spPr/>
        <p:txBody>
          <a:bodyPr/>
          <a:lstStyle/>
          <a:p>
            <a:fld id="{77F15030-F269-C645-865D-789DE9782CCF}" type="slidenum">
              <a:rPr lang="en-US" smtClean="0"/>
              <a:t>17</a:t>
            </a:fld>
            <a:endParaRPr lang="en-US"/>
          </a:p>
        </p:txBody>
      </p:sp>
    </p:spTree>
    <p:extLst>
      <p:ext uri="{BB962C8B-B14F-4D97-AF65-F5344CB8AC3E}">
        <p14:creationId xmlns:p14="http://schemas.microsoft.com/office/powerpoint/2010/main" val="2161245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handout is in your materials on </a:t>
            </a:r>
            <a:r>
              <a:rPr lang="en-US" dirty="0" err="1"/>
              <a:t>moodle</a:t>
            </a:r>
            <a:r>
              <a:rPr lang="en-US" dirty="0"/>
              <a:t>, and a really helpful way of ensuring your evaluation (criterion C) is critical in nature. Asking yourself these questions when evaluating your practice will help you achieve the criterion.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18</a:t>
            </a:fld>
            <a:endParaRPr lang="en-US"/>
          </a:p>
        </p:txBody>
      </p:sp>
    </p:spTree>
    <p:extLst>
      <p:ext uri="{BB962C8B-B14F-4D97-AF65-F5344CB8AC3E}">
        <p14:creationId xmlns:p14="http://schemas.microsoft.com/office/powerpoint/2010/main" val="5780828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sz="1200" b="1" u="none" kern="100" dirty="0">
                <a:effectLst/>
                <a:latin typeface="Calibri" panose="020F0502020204030204" pitchFamily="34" charset="0"/>
                <a:ea typeface="Calibri" panose="020F0502020204030204" pitchFamily="34" charset="0"/>
                <a:cs typeface="Times New Roman" panose="02020603050405020304" pitchFamily="18" charset="0"/>
              </a:rPr>
              <a:t>Advise that in their materials, there is a document called guidance for understanding critical evaluation and personal reflection. This offers models of practice that can be used for both criterion C and D. </a:t>
            </a:r>
          </a:p>
          <a:p>
            <a:pPr marL="457200" marR="0" lvl="0" indent="-228600" algn="l" defTabSz="914400" rtl="0" eaLnBrk="1" fontAlgn="auto" latinLnBrk="0" hangingPunct="1">
              <a:lnSpc>
                <a:spcPct val="100000"/>
              </a:lnSpc>
              <a:spcBef>
                <a:spcPts val="0"/>
              </a:spcBef>
              <a:spcAft>
                <a:spcPts val="0"/>
              </a:spcAft>
              <a:buClr>
                <a:schemeClr val="dk1"/>
              </a:buClr>
              <a:buSzPts val="1200"/>
              <a:buFont typeface="Arial"/>
              <a:buNone/>
              <a:tabLst/>
              <a:defRPr/>
            </a:pPr>
            <a:endParaRPr lang="en-US" sz="1200" b="1" u="none"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22860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sz="1200" b="1" u="none" kern="100" dirty="0">
                <a:effectLst/>
                <a:latin typeface="Calibri" panose="020F0502020204030204" pitchFamily="34" charset="0"/>
                <a:ea typeface="Calibri" panose="020F0502020204030204" pitchFamily="34" charset="0"/>
                <a:cs typeface="Times New Roman" panose="02020603050405020304" pitchFamily="18" charset="0"/>
              </a:rPr>
              <a:t>Two of these models are SWOT and Driscoll: </a:t>
            </a:r>
          </a:p>
          <a:p>
            <a:pPr marL="457200" marR="0" lvl="0" indent="-228600" algn="l" defTabSz="914400" rtl="0" eaLnBrk="1" fontAlgn="auto" latinLnBrk="0" hangingPunct="1">
              <a:lnSpc>
                <a:spcPct val="100000"/>
              </a:lnSpc>
              <a:spcBef>
                <a:spcPts val="0"/>
              </a:spcBef>
              <a:spcAft>
                <a:spcPts val="0"/>
              </a:spcAft>
              <a:buClr>
                <a:schemeClr val="dk1"/>
              </a:buClr>
              <a:buSzPts val="1200"/>
              <a:buFont typeface="Arial"/>
              <a:buNone/>
              <a:tabLst/>
              <a:defRPr/>
            </a:pPr>
            <a:endParaRPr lang="en-US" sz="1200" b="1" u="sng"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22860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sz="1200" b="1" u="sng" kern="100" dirty="0">
                <a:effectLst/>
                <a:latin typeface="Calibri" panose="020F0502020204030204" pitchFamily="34" charset="0"/>
                <a:ea typeface="Calibri" panose="020F0502020204030204" pitchFamily="34" charset="0"/>
                <a:cs typeface="Times New Roman" panose="02020603050405020304" pitchFamily="18" charset="0"/>
              </a:rPr>
              <a:t>SWOT Analysis (Strengths, Weaknesses, Opportunities and Threats)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SWOT Analysis is a technique used for strategic planning. The four elements provide a framework for evaluating the Strengths, Weaknesses, Opportunities and Threats of a project or business venture. SWOT is a useful tool for planning and evaluating change and growth to help to appreciate current strengths and identify new opportunities whilst being clear about potential threats and recognizing weaknesses.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The diagram provides an example of a SWOT Analysis for a new business being developed. A series of questions helps to focus on each element to build up an understanding of how to build on strengths, minimize weaknesses, maximize opportunities and respond to threats. This tool is flexible and can be used to </a:t>
            </a:r>
            <a:r>
              <a:rPr lang="en-US" sz="1200" kern="100" dirty="0" err="1">
                <a:effectLst/>
                <a:latin typeface="Calibri" panose="020F0502020204030204" pitchFamily="34" charset="0"/>
                <a:ea typeface="Calibri" panose="020F0502020204030204" pitchFamily="34" charset="0"/>
                <a:cs typeface="Times New Roman" panose="02020603050405020304" pitchFamily="18" charset="0"/>
              </a:rPr>
              <a:t>analyse</a:t>
            </a: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 your commissioning activity and evaluate benefits for the </a:t>
            </a:r>
            <a:r>
              <a:rPr lang="en-US" sz="1200" kern="100" dirty="0" err="1">
                <a:effectLst/>
                <a:latin typeface="Calibri" panose="020F0502020204030204" pitchFamily="34" charset="0"/>
                <a:ea typeface="Calibri" panose="020F0502020204030204" pitchFamily="34" charset="0"/>
                <a:cs typeface="Times New Roman" panose="02020603050405020304" pitchFamily="18" charset="0"/>
              </a:rPr>
              <a:t>organisation</a:t>
            </a: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200" i="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https://www.visual-paradigm.com</a:t>
            </a:r>
            <a:r>
              <a:rPr lang="en-US" sz="1200" i="1" dirty="0">
                <a:effectLst/>
                <a:latin typeface="Calibri" panose="020F0502020204030204" pitchFamily="34" charset="0"/>
                <a:ea typeface="Calibri" panose="020F0502020204030204" pitchFamily="34" charset="0"/>
                <a:cs typeface="Times New Roman" panose="02020603050405020304" pitchFamily="18" charset="0"/>
              </a:rPr>
              <a:t>. </a:t>
            </a: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19</a:t>
            </a:fld>
            <a:endParaRPr lang="en-US"/>
          </a:p>
        </p:txBody>
      </p:sp>
    </p:spTree>
    <p:extLst>
      <p:ext uri="{BB962C8B-B14F-4D97-AF65-F5344CB8AC3E}">
        <p14:creationId xmlns:p14="http://schemas.microsoft.com/office/powerpoint/2010/main" val="13495886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This analytical tool provides a model to evaluate a project and draw out the learning gained from the experience. This model is based on asking three basic questions,</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What?</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So What?</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Now What?</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Critical analysis requires us to set the context and describe what happened (what?) and then to consider what was learnt and what was most significant (so what?). The final stage requires us to think about the actions we will take as a result of the reflective process (so what?)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endParaRPr lang="en-GB" dirty="0"/>
          </a:p>
          <a:p>
            <a:r>
              <a:rPr lang="en-GB" dirty="0"/>
              <a:t>Mention in materials, there are 2 other models for critical analysis that can be used – including the York Model and the Decision Tree Model </a:t>
            </a:r>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20</a:t>
            </a:fld>
            <a:endParaRPr lang="en-US"/>
          </a:p>
        </p:txBody>
      </p:sp>
    </p:spTree>
    <p:extLst>
      <p:ext uri="{BB962C8B-B14F-4D97-AF65-F5344CB8AC3E}">
        <p14:creationId xmlns:p14="http://schemas.microsoft.com/office/powerpoint/2010/main" val="4616567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None/>
            </a:pPr>
            <a:r>
              <a:rPr lang="en-GB" b="1" dirty="0"/>
              <a:t>Ask – </a:t>
            </a:r>
            <a:r>
              <a:rPr lang="en-GB" b="0" dirty="0"/>
              <a:t>Has anyone got experience of using personal reflection in the workplace? What is there experience of this? How would they describe it? </a:t>
            </a:r>
            <a:endParaRPr lang="en-GB" b="1" dirty="0"/>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21</a:t>
            </a:fld>
            <a:endParaRPr lang="en-US"/>
          </a:p>
        </p:txBody>
      </p:sp>
    </p:spTree>
    <p:extLst>
      <p:ext uri="{BB962C8B-B14F-4D97-AF65-F5344CB8AC3E}">
        <p14:creationId xmlns:p14="http://schemas.microsoft.com/office/powerpoint/2010/main" val="36239527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Really outline how this is different from criteria C. This is asking you to think about anything you have learnt about yourself, and what this might mean for your ongoing personal, professional development.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22</a:t>
            </a:fld>
            <a:endParaRPr lang="en-US"/>
          </a:p>
        </p:txBody>
      </p:sp>
    </p:spTree>
    <p:extLst>
      <p:ext uri="{BB962C8B-B14F-4D97-AF65-F5344CB8AC3E}">
        <p14:creationId xmlns:p14="http://schemas.microsoft.com/office/powerpoint/2010/main" val="10040633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The Gibbs model is broken down into six stages to help us to deconstruct the learning experience of undertaking the project activities from a personal perspective. Starting with a brief outline of the experience being reflected on, the next stage is to think about how you felt, both at the time and afterwards. The next stage requires analysis of the experience to gain a bigger picture of what was good, bad, unexpected, which will then result in a conclusion to be reached about what actions could be taken to progress or develop the learning gained. The final action plan will focus on your personal and professional development and what skills, knowledge and experience you will take forward.</a:t>
            </a:r>
          </a:p>
          <a:p>
            <a:pPr marL="457200" marR="0" lvl="0" indent="-228600" algn="l" defTabSz="914400" rtl="0" eaLnBrk="1" fontAlgn="auto" latinLnBrk="0" hangingPunct="1">
              <a:lnSpc>
                <a:spcPct val="100000"/>
              </a:lnSpc>
              <a:spcBef>
                <a:spcPts val="0"/>
              </a:spcBef>
              <a:spcAft>
                <a:spcPts val="0"/>
              </a:spcAft>
              <a:buClr>
                <a:schemeClr val="dk1"/>
              </a:buClr>
              <a:buSzPts val="1200"/>
              <a:buFont typeface="Arial"/>
              <a:buNone/>
              <a:tabLst/>
              <a:defRPr/>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228600" algn="l" defTabSz="914400" rtl="0" eaLnBrk="1" fontAlgn="auto" latinLnBrk="0" hangingPunct="1">
              <a:lnSpc>
                <a:spcPct val="100000"/>
              </a:lnSpc>
              <a:spcBef>
                <a:spcPts val="0"/>
              </a:spcBef>
              <a:spcAft>
                <a:spcPts val="0"/>
              </a:spcAft>
              <a:buClr>
                <a:schemeClr val="dk1"/>
              </a:buClr>
              <a:buSzPts val="1200"/>
              <a:buFont typeface="Arial"/>
              <a:buNone/>
              <a:tabLst/>
              <a:defRPr/>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For example, there may have been elements of this project that felt really uncomfortable or challenging for you, or indeed gave you energy or highlighted areas of skill for yourself. You could use such a model to personally reflect on this.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23</a:t>
            </a:fld>
            <a:endParaRPr lang="en-US"/>
          </a:p>
        </p:txBody>
      </p:sp>
    </p:spTree>
    <p:extLst>
      <p:ext uri="{BB962C8B-B14F-4D97-AF65-F5344CB8AC3E}">
        <p14:creationId xmlns:p14="http://schemas.microsoft.com/office/powerpoint/2010/main" val="9461895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Kolb’s Experiential Learning Cycle is based on theories about how people learn from real life experience. The model helps us to reflect on our experiences and think about new ideas, solutions, and different ways of building on our learning for our continuing development.</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The model starts with the actual experience, then moves on to reflect on unexpected or new ideas that we may not have encountered before. The next stage in the cycle reflects on developing new ideas based on our wider knowledge and understanding, concluding with applying our new knowledge and understanding to different situations and our future practice.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The Kolb model in the diagram has been linked with Honey and Mumford’s Learning Styles model to show how people with a preferred learning style may feel more comfortable in different stages of the learning cycle.</a:t>
            </a:r>
          </a:p>
          <a:p>
            <a:pPr>
              <a:lnSpc>
                <a:spcPct val="107000"/>
              </a:lnSpc>
              <a:spcAft>
                <a:spcPts val="800"/>
              </a:spcAft>
            </a:pPr>
            <a:endParaRPr lang="en-US" sz="12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In your materials there are also 2 other models for personal reflection including the appreciative inquiry and </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24</a:t>
            </a:fld>
            <a:endParaRPr lang="en-US"/>
          </a:p>
        </p:txBody>
      </p:sp>
    </p:spTree>
    <p:extLst>
      <p:ext uri="{BB962C8B-B14F-4D97-AF65-F5344CB8AC3E}">
        <p14:creationId xmlns:p14="http://schemas.microsoft.com/office/powerpoint/2010/main" val="3285026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80000"/>
              </a:lnSpc>
              <a:spcBef>
                <a:spcPts val="0"/>
              </a:spcBef>
              <a:spcAft>
                <a:spcPts val="0"/>
              </a:spcAft>
              <a:buClr>
                <a:schemeClr val="dk1"/>
              </a:buClr>
              <a:buSzPts val="1200"/>
              <a:buNone/>
            </a:pPr>
            <a:r>
              <a:rPr lang="en-GB" b="0" dirty="0">
                <a:latin typeface="Arial"/>
                <a:ea typeface="Arial"/>
                <a:cs typeface="Arial"/>
                <a:sym typeface="Arial"/>
              </a:rPr>
              <a:t>Remind people:</a:t>
            </a:r>
            <a:endParaRPr lang="en-GB" dirty="0"/>
          </a:p>
          <a:p>
            <a:pPr marL="171450" lvl="0" indent="-171450" algn="l" rtl="0">
              <a:lnSpc>
                <a:spcPct val="80000"/>
              </a:lnSpc>
              <a:spcBef>
                <a:spcPts val="360"/>
              </a:spcBef>
              <a:spcAft>
                <a:spcPts val="0"/>
              </a:spcAft>
              <a:buClr>
                <a:schemeClr val="dk1"/>
              </a:buClr>
              <a:buSzPts val="1200"/>
              <a:buFont typeface="Noto Sans"/>
              <a:buChar char="❑"/>
            </a:pPr>
            <a:r>
              <a:rPr lang="en-GB" b="0" dirty="0">
                <a:latin typeface="Arial"/>
                <a:ea typeface="Arial"/>
                <a:cs typeface="Arial"/>
                <a:sym typeface="Arial"/>
              </a:rPr>
              <a:t>Commissioning projects can be about any part of the strategic commissioning cycle. Important thing is to be clear  about this at the very beginning. Will help to keep project proportionate to the timescales you’ve got to complete assignment.</a:t>
            </a:r>
            <a:endParaRPr lang="en-GB" dirty="0"/>
          </a:p>
          <a:p>
            <a:pPr marL="171450" lvl="0" indent="-171450" algn="l" rtl="0">
              <a:lnSpc>
                <a:spcPct val="80000"/>
              </a:lnSpc>
              <a:spcBef>
                <a:spcPts val="360"/>
              </a:spcBef>
              <a:spcAft>
                <a:spcPts val="0"/>
              </a:spcAft>
              <a:buClr>
                <a:schemeClr val="dk1"/>
              </a:buClr>
              <a:buSzPts val="1200"/>
              <a:buFont typeface="Noto Sans"/>
              <a:buChar char="❑"/>
            </a:pPr>
            <a:r>
              <a:rPr lang="en-GB" b="0" dirty="0">
                <a:latin typeface="Arial"/>
                <a:ea typeface="Arial"/>
                <a:cs typeface="Arial"/>
                <a:sym typeface="Arial"/>
              </a:rPr>
              <a:t>Commissioning self-assessment - what part of the commissioning cycle/process needs work on it and how might their project best contribute to this – i.e. what might they be trying to fix/improve? </a:t>
            </a:r>
            <a:endParaRPr lang="en-GB" dirty="0"/>
          </a:p>
          <a:p>
            <a:pPr marL="0" lvl="0" indent="0" algn="l" rtl="0">
              <a:lnSpc>
                <a:spcPct val="80000"/>
              </a:lnSpc>
              <a:spcBef>
                <a:spcPts val="360"/>
              </a:spcBef>
              <a:spcAft>
                <a:spcPts val="0"/>
              </a:spcAft>
              <a:buClr>
                <a:schemeClr val="dk1"/>
              </a:buClr>
              <a:buSzPts val="1200"/>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F15030-F269-C645-865D-789DE9782C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31166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criterion ensures that you have provided a written assignment that is well written (i.e., clear and coherent) and that the reader is able to easily understand and follow your arguments / points. </a:t>
            </a:r>
          </a:p>
          <a:p>
            <a:r>
              <a:rPr lang="en-US" dirty="0"/>
              <a:t>Its not necessarily about typos, although if there are lots of these this will impact the how clear your assignment is for the reader.</a:t>
            </a:r>
          </a:p>
          <a:p>
            <a:endParaRPr lang="en-US" dirty="0"/>
          </a:p>
          <a:p>
            <a:r>
              <a:rPr lang="en-US" dirty="0"/>
              <a:t>It should also follow a clear structure – signpost students to the document </a:t>
            </a:r>
            <a:r>
              <a:rPr lang="en-US" b="1" dirty="0"/>
              <a:t>Assignment structure – examples </a:t>
            </a:r>
            <a:r>
              <a:rPr lang="en-US" b="0" dirty="0"/>
              <a:t>and talk through the 3 options that we suggest – with option 1 being the most commonly used structure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25</a:t>
            </a:fld>
            <a:endParaRPr lang="en-US"/>
          </a:p>
        </p:txBody>
      </p:sp>
    </p:spTree>
    <p:extLst>
      <p:ext uri="{BB962C8B-B14F-4D97-AF65-F5344CB8AC3E}">
        <p14:creationId xmlns:p14="http://schemas.microsoft.com/office/powerpoint/2010/main" val="3408784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Arial"/>
              <a:buNone/>
            </a:pPr>
            <a:r>
              <a:rPr lang="en-GB" dirty="0"/>
              <a:t>This section will help you with criteria f).  It includes how to reference using the Brookes Harvard style of referencing</a:t>
            </a:r>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26</a:t>
            </a:fld>
            <a:endParaRPr lang="en-US"/>
          </a:p>
        </p:txBody>
      </p:sp>
    </p:spTree>
    <p:extLst>
      <p:ext uri="{BB962C8B-B14F-4D97-AF65-F5344CB8AC3E}">
        <p14:creationId xmlns:p14="http://schemas.microsoft.com/office/powerpoint/2010/main" val="219026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27</a:t>
            </a:fld>
            <a:endParaRPr lang="en-US"/>
          </a:p>
        </p:txBody>
      </p:sp>
    </p:spTree>
    <p:extLst>
      <p:ext uri="{BB962C8B-B14F-4D97-AF65-F5344CB8AC3E}">
        <p14:creationId xmlns:p14="http://schemas.microsoft.com/office/powerpoint/2010/main" val="34583733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None/>
            </a:pPr>
            <a:r>
              <a:rPr lang="en-GB" dirty="0"/>
              <a:t>These steps are the same as you’d undertake as part of critical thinking and writing, as described earlier.</a:t>
            </a:r>
          </a:p>
          <a:p>
            <a:pPr marL="0" lvl="0" indent="0" algn="l" rtl="0">
              <a:spcBef>
                <a:spcPts val="360"/>
              </a:spcBef>
              <a:spcAft>
                <a:spcPts val="0"/>
              </a:spcAft>
              <a:buClr>
                <a:schemeClr val="dk1"/>
              </a:buClr>
              <a:buSzPts val="1200"/>
              <a:buNone/>
            </a:pPr>
            <a:endParaRPr lang="en-GB" dirty="0"/>
          </a:p>
          <a:p>
            <a:pPr marL="0" marR="0" lvl="0" indent="0" algn="l" rtl="0">
              <a:lnSpc>
                <a:spcPct val="100000"/>
              </a:lnSpc>
              <a:spcBef>
                <a:spcPts val="360"/>
              </a:spcBef>
              <a:spcAft>
                <a:spcPts val="0"/>
              </a:spcAft>
              <a:buClr>
                <a:schemeClr val="dk1"/>
              </a:buClr>
              <a:buSzPts val="1200"/>
              <a:buFont typeface="Calibri"/>
              <a:buNone/>
            </a:pPr>
            <a:r>
              <a:rPr lang="en-GB" dirty="0"/>
              <a:t>Wider reading/research – does not have to be all from academic papers – can include web sites, internet sources, books/articles, local case studies, benchmarking exercises with other authorities, local surveys, council documents etc</a:t>
            </a:r>
          </a:p>
          <a:p>
            <a:pPr marL="0" lvl="0" indent="0" algn="l" rtl="0">
              <a:spcBef>
                <a:spcPts val="360"/>
              </a:spcBef>
              <a:spcAft>
                <a:spcPts val="0"/>
              </a:spcAft>
              <a:buClr>
                <a:schemeClr val="dk1"/>
              </a:buClr>
              <a:buSzPts val="1200"/>
              <a:buNone/>
            </a:pPr>
            <a:endParaRPr lang="en-GB" dirty="0"/>
          </a:p>
          <a:p>
            <a:pPr marL="0" lvl="0" indent="0" algn="l" rtl="0">
              <a:spcBef>
                <a:spcPts val="360"/>
              </a:spcBef>
              <a:spcAft>
                <a:spcPts val="0"/>
              </a:spcAft>
              <a:buClr>
                <a:schemeClr val="dk1"/>
              </a:buClr>
              <a:buSzPts val="1200"/>
              <a:buNone/>
            </a:pPr>
            <a:endParaRPr lang="en-GB" dirty="0"/>
          </a:p>
          <a:p>
            <a:pPr marL="0" lvl="0" indent="0" algn="l" rtl="0">
              <a:spcBef>
                <a:spcPts val="360"/>
              </a:spcBef>
              <a:spcAft>
                <a:spcPts val="0"/>
              </a:spcAft>
              <a:buClr>
                <a:schemeClr val="dk1"/>
              </a:buClr>
              <a:buSzPts val="1200"/>
              <a:buNone/>
            </a:pPr>
            <a:endParaRPr lang="en-GB" dirty="0"/>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28</a:t>
            </a:fld>
            <a:endParaRPr lang="en-US"/>
          </a:p>
        </p:txBody>
      </p:sp>
    </p:spTree>
    <p:extLst>
      <p:ext uri="{BB962C8B-B14F-4D97-AF65-F5344CB8AC3E}">
        <p14:creationId xmlns:p14="http://schemas.microsoft.com/office/powerpoint/2010/main" val="35943393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None/>
            </a:pPr>
            <a:r>
              <a:rPr lang="en-GB" dirty="0">
                <a:latin typeface="Arial"/>
                <a:ea typeface="Arial"/>
                <a:cs typeface="Arial"/>
                <a:sym typeface="Arial"/>
              </a:rPr>
              <a:t>We are looking for </a:t>
            </a:r>
            <a:endParaRPr lang="en-GB" dirty="0"/>
          </a:p>
          <a:p>
            <a:pPr marL="170678" lvl="0" indent="-170678" algn="l" rtl="0">
              <a:spcBef>
                <a:spcPts val="360"/>
              </a:spcBef>
              <a:spcAft>
                <a:spcPts val="0"/>
              </a:spcAft>
              <a:buClr>
                <a:schemeClr val="dk1"/>
              </a:buClr>
              <a:buSzPts val="1200"/>
              <a:buFont typeface="Arial"/>
              <a:buChar char="-"/>
            </a:pPr>
            <a:r>
              <a:rPr lang="en-GB" dirty="0">
                <a:latin typeface="Arial"/>
                <a:ea typeface="Arial"/>
                <a:cs typeface="Arial"/>
                <a:sym typeface="Arial"/>
              </a:rPr>
              <a:t>Evidence of wider reading (outside of the course materials)</a:t>
            </a:r>
            <a:endParaRPr lang="en-GB" dirty="0"/>
          </a:p>
          <a:p>
            <a:pPr marL="170678" lvl="0" indent="-170678" algn="l" rtl="0">
              <a:spcBef>
                <a:spcPts val="360"/>
              </a:spcBef>
              <a:spcAft>
                <a:spcPts val="0"/>
              </a:spcAft>
              <a:buClr>
                <a:schemeClr val="dk1"/>
              </a:buClr>
              <a:buSzPts val="1200"/>
              <a:buFont typeface="Arial"/>
              <a:buChar char="-"/>
            </a:pPr>
            <a:r>
              <a:rPr lang="en-GB" dirty="0">
                <a:latin typeface="Arial"/>
                <a:ea typeface="Arial"/>
                <a:cs typeface="Arial"/>
                <a:sym typeface="Arial"/>
              </a:rPr>
              <a:t>Accurate referencing</a:t>
            </a:r>
            <a:endParaRPr lang="en-GB" dirty="0"/>
          </a:p>
          <a:p>
            <a:pPr marL="170678" lvl="0" indent="-94478" algn="l" rtl="0">
              <a:spcBef>
                <a:spcPts val="360"/>
              </a:spcBef>
              <a:spcAft>
                <a:spcPts val="0"/>
              </a:spcAft>
              <a:buClr>
                <a:schemeClr val="dk1"/>
              </a:buClr>
              <a:buSzPts val="1200"/>
              <a:buFont typeface="Calibri"/>
              <a:buNone/>
            </a:pPr>
            <a:endParaRPr lang="en-GB" dirty="0">
              <a:latin typeface="Arial"/>
              <a:ea typeface="Arial"/>
              <a:cs typeface="Arial"/>
              <a:sym typeface="Arial"/>
            </a:endParaRPr>
          </a:p>
          <a:p>
            <a:pPr marL="0" lvl="0" indent="0" algn="l" rtl="0">
              <a:spcBef>
                <a:spcPts val="360"/>
              </a:spcBef>
              <a:spcAft>
                <a:spcPts val="0"/>
              </a:spcAft>
              <a:buClr>
                <a:schemeClr val="dk1"/>
              </a:buClr>
              <a:buSzPts val="1200"/>
              <a:buNone/>
            </a:pPr>
            <a:endParaRPr lang="en-GB" dirty="0"/>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29</a:t>
            </a:fld>
            <a:endParaRPr lang="en-US"/>
          </a:p>
        </p:txBody>
      </p:sp>
    </p:spTree>
    <p:extLst>
      <p:ext uri="{BB962C8B-B14F-4D97-AF65-F5344CB8AC3E}">
        <p14:creationId xmlns:p14="http://schemas.microsoft.com/office/powerpoint/2010/main" val="24177195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Font typeface="Calibri"/>
              <a:buNone/>
            </a:pPr>
            <a:r>
              <a:rPr lang="en-GB" dirty="0"/>
              <a:t>Answer:  All of them!</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None/>
            </a:pPr>
            <a:r>
              <a:rPr lang="en-GB" dirty="0">
                <a:latin typeface="Arial"/>
                <a:ea typeface="Arial"/>
                <a:cs typeface="Arial"/>
                <a:sym typeface="Arial"/>
              </a:rPr>
              <a:t>In practice, markers often see unreferenced text lifted verbatim from council documents, used perhaps as ‘filler’ to get up to the word count.</a:t>
            </a:r>
            <a:endParaRPr lang="en-GB" dirty="0"/>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Arial"/>
              <a:buNone/>
            </a:pPr>
            <a:r>
              <a:rPr lang="en-GB" dirty="0">
                <a:latin typeface="Arial"/>
                <a:ea typeface="Arial"/>
                <a:cs typeface="Arial"/>
                <a:sym typeface="Arial"/>
              </a:rPr>
              <a:t>Turnitin can help you check your referencing is correct – more on this later</a:t>
            </a:r>
            <a:endParaRPr lang="en-GB" dirty="0"/>
          </a:p>
          <a:p>
            <a:pPr marL="0" lvl="0" indent="0" algn="l" rtl="0">
              <a:spcBef>
                <a:spcPts val="0"/>
              </a:spcBef>
              <a:spcAft>
                <a:spcPts val="0"/>
              </a:spcAft>
              <a:buClr>
                <a:schemeClr val="dk1"/>
              </a:buClr>
              <a:buSzPts val="1200"/>
              <a:buNone/>
            </a:pPr>
            <a:endParaRPr lang="en-GB" dirty="0"/>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31</a:t>
            </a:fld>
            <a:endParaRPr lang="en-US"/>
          </a:p>
        </p:txBody>
      </p:sp>
    </p:spTree>
    <p:extLst>
      <p:ext uri="{BB962C8B-B14F-4D97-AF65-F5344CB8AC3E}">
        <p14:creationId xmlns:p14="http://schemas.microsoft.com/office/powerpoint/2010/main" val="39540838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None/>
            </a:pPr>
            <a:r>
              <a:rPr lang="en-GB" dirty="0">
                <a:latin typeface="Arial"/>
                <a:ea typeface="Arial"/>
                <a:cs typeface="Arial"/>
                <a:sym typeface="Arial"/>
              </a:rPr>
              <a:t>Use Brookes Harvard style of referencing (in guide and in student handbook, both on Moodle)</a:t>
            </a:r>
            <a:endParaRPr lang="en-GB" dirty="0"/>
          </a:p>
          <a:p>
            <a:pPr marL="0" lvl="0" indent="0" algn="l" rtl="0">
              <a:spcBef>
                <a:spcPts val="360"/>
              </a:spcBef>
              <a:spcAft>
                <a:spcPts val="0"/>
              </a:spcAft>
              <a:buClr>
                <a:schemeClr val="dk1"/>
              </a:buClr>
              <a:buSzPts val="1200"/>
              <a:buNone/>
            </a:pPr>
            <a:r>
              <a:rPr lang="en-GB" dirty="0">
                <a:latin typeface="Arial"/>
                <a:ea typeface="Arial"/>
                <a:cs typeface="Arial"/>
                <a:sym typeface="Arial"/>
              </a:rPr>
              <a:t>Be consistent</a:t>
            </a:r>
            <a:endParaRPr lang="en-GB" dirty="0"/>
          </a:p>
          <a:p>
            <a:pPr marL="0" lvl="0" indent="0" algn="l" rtl="0">
              <a:spcBef>
                <a:spcPts val="360"/>
              </a:spcBef>
              <a:spcAft>
                <a:spcPts val="0"/>
              </a:spcAft>
              <a:buClr>
                <a:schemeClr val="dk1"/>
              </a:buClr>
              <a:buSzPts val="1200"/>
              <a:buNone/>
            </a:pPr>
            <a:endParaRPr lang="en-GB" i="1" dirty="0">
              <a:latin typeface="Arial"/>
              <a:ea typeface="Arial"/>
              <a:cs typeface="Arial"/>
              <a:sym typeface="Arial"/>
            </a:endParaRPr>
          </a:p>
          <a:p>
            <a:pPr marL="0" lvl="0" indent="0" algn="l" rtl="0">
              <a:spcBef>
                <a:spcPts val="360"/>
              </a:spcBef>
              <a:spcAft>
                <a:spcPts val="0"/>
              </a:spcAft>
              <a:buClr>
                <a:schemeClr val="dk1"/>
              </a:buClr>
              <a:buSzPts val="1200"/>
              <a:buNone/>
            </a:pPr>
            <a:r>
              <a:rPr lang="en-GB" i="1" dirty="0">
                <a:latin typeface="Arial"/>
                <a:ea typeface="Arial"/>
                <a:cs typeface="Arial"/>
                <a:sym typeface="Arial"/>
              </a:rPr>
              <a:t>Citing - </a:t>
            </a:r>
            <a:r>
              <a:rPr lang="en-GB" dirty="0">
                <a:latin typeface="Arial"/>
                <a:ea typeface="Arial"/>
                <a:cs typeface="Arial"/>
                <a:sym typeface="Arial"/>
              </a:rPr>
              <a:t>acknowledging within your piece of work the source from which you obtained information</a:t>
            </a:r>
            <a:endParaRPr lang="en-GB" dirty="0"/>
          </a:p>
          <a:p>
            <a:pPr marL="0" lvl="0" indent="0" algn="l" rtl="0">
              <a:spcBef>
                <a:spcPts val="360"/>
              </a:spcBef>
              <a:spcAft>
                <a:spcPts val="0"/>
              </a:spcAft>
              <a:buClr>
                <a:schemeClr val="dk1"/>
              </a:buClr>
              <a:buSzPts val="1200"/>
              <a:buNone/>
            </a:pPr>
            <a:r>
              <a:rPr lang="en-GB" i="1" dirty="0">
                <a:latin typeface="Arial"/>
                <a:ea typeface="Arial"/>
                <a:cs typeface="Arial"/>
                <a:sym typeface="Arial"/>
              </a:rPr>
              <a:t>Reference List - </a:t>
            </a:r>
            <a:r>
              <a:rPr lang="en-GB" dirty="0">
                <a:latin typeface="Arial"/>
                <a:ea typeface="Arial"/>
                <a:cs typeface="Arial"/>
                <a:sym typeface="Arial"/>
              </a:rPr>
              <a:t>full details of the sources from which you obtained your information.  Details needed depend on type of document = journals, books, websites, internal documents all slightly different</a:t>
            </a:r>
            <a:endParaRPr lang="en-GB" dirty="0"/>
          </a:p>
          <a:p>
            <a:pPr marL="0" lvl="0" indent="0" algn="l" rtl="0">
              <a:spcBef>
                <a:spcPts val="360"/>
              </a:spcBef>
              <a:spcAft>
                <a:spcPts val="0"/>
              </a:spcAft>
              <a:buClr>
                <a:schemeClr val="dk1"/>
              </a:buClr>
              <a:buSzPts val="1200"/>
              <a:buNone/>
            </a:pPr>
            <a:endParaRPr lang="en-GB" dirty="0"/>
          </a:p>
          <a:p>
            <a:pPr marL="0" lvl="0" indent="0" algn="l" rtl="0">
              <a:spcBef>
                <a:spcPts val="360"/>
              </a:spcBef>
              <a:spcAft>
                <a:spcPts val="0"/>
              </a:spcAft>
              <a:buClr>
                <a:schemeClr val="dk1"/>
              </a:buClr>
              <a:buSzPts val="1200"/>
              <a:buNone/>
            </a:pPr>
            <a:r>
              <a:rPr lang="en-GB" dirty="0">
                <a:latin typeface="Arial"/>
                <a:ea typeface="Arial"/>
                <a:cs typeface="Arial"/>
                <a:sym typeface="Arial"/>
              </a:rPr>
              <a:t>NOTE: A </a:t>
            </a:r>
            <a:r>
              <a:rPr lang="en-GB" i="1" dirty="0">
                <a:latin typeface="Arial"/>
                <a:ea typeface="Arial"/>
                <a:cs typeface="Arial"/>
                <a:sym typeface="Arial"/>
              </a:rPr>
              <a:t>bibliography</a:t>
            </a:r>
            <a:r>
              <a:rPr lang="en-GB" dirty="0">
                <a:latin typeface="Arial"/>
                <a:ea typeface="Arial"/>
                <a:cs typeface="Arial"/>
                <a:sym typeface="Arial"/>
              </a:rPr>
              <a:t> is a list of all sources you looked at regardless of whether you cite them in the text as opposed to a reference list which is </a:t>
            </a:r>
            <a:r>
              <a:rPr lang="en-GB" i="1" dirty="0">
                <a:latin typeface="Arial"/>
                <a:ea typeface="Arial"/>
                <a:cs typeface="Arial"/>
                <a:sym typeface="Arial"/>
              </a:rPr>
              <a:t>only</a:t>
            </a:r>
            <a:r>
              <a:rPr lang="en-GB" dirty="0">
                <a:latin typeface="Arial"/>
                <a:ea typeface="Arial"/>
                <a:cs typeface="Arial"/>
                <a:sym typeface="Arial"/>
              </a:rPr>
              <a:t>  the sources cited. We just ask for the shorter simpler reference list. Therefore you need to include sources within the assignment to demonstrate wider reading.</a:t>
            </a:r>
            <a:endParaRPr lang="en-GB" dirty="0"/>
          </a:p>
          <a:p>
            <a:pPr marL="0" lvl="0" indent="0" algn="l" rtl="0">
              <a:spcBef>
                <a:spcPts val="360"/>
              </a:spcBef>
              <a:spcAft>
                <a:spcPts val="0"/>
              </a:spcAft>
              <a:buClr>
                <a:schemeClr val="dk1"/>
              </a:buClr>
              <a:buSzPts val="1200"/>
              <a:buNone/>
            </a:pPr>
            <a:endParaRPr lang="en-GB" dirty="0"/>
          </a:p>
          <a:p>
            <a:pPr marL="0" lvl="0" indent="0" algn="l" rtl="0">
              <a:spcBef>
                <a:spcPts val="360"/>
              </a:spcBef>
              <a:spcAft>
                <a:spcPts val="0"/>
              </a:spcAft>
              <a:buClr>
                <a:schemeClr val="dk1"/>
              </a:buClr>
              <a:buSzPts val="1200"/>
              <a:buNone/>
            </a:pPr>
            <a:r>
              <a:rPr lang="en-GB" dirty="0"/>
              <a:t>Draw a diagram of the ‘matching pairs’ needed </a:t>
            </a:r>
            <a:r>
              <a:rPr lang="en-GB" dirty="0" err="1"/>
              <a:t>ie</a:t>
            </a:r>
            <a:r>
              <a:rPr lang="en-GB" dirty="0"/>
              <a:t> citation in text &amp; reference list entry</a:t>
            </a:r>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32</a:t>
            </a:fld>
            <a:endParaRPr lang="en-US"/>
          </a:p>
        </p:txBody>
      </p:sp>
    </p:spTree>
    <p:extLst>
      <p:ext uri="{BB962C8B-B14F-4D97-AF65-F5344CB8AC3E}">
        <p14:creationId xmlns:p14="http://schemas.microsoft.com/office/powerpoint/2010/main" val="8306810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Sign post students to the link for further videos including summarizing, referencing websites, tables / graphs / images etc. </a:t>
            </a:r>
          </a:p>
          <a:p>
            <a:endParaRPr lang="en-US" dirty="0"/>
          </a:p>
          <a:p>
            <a:r>
              <a:rPr lang="en-US" b="1" dirty="0"/>
              <a:t>Watch – </a:t>
            </a:r>
            <a:r>
              <a:rPr lang="en-US" b="0" dirty="0"/>
              <a:t>What is ‘Harvard’ referencing video </a:t>
            </a:r>
            <a:endParaRPr lang="en-US" b="1" dirty="0"/>
          </a:p>
        </p:txBody>
      </p:sp>
      <p:sp>
        <p:nvSpPr>
          <p:cNvPr id="4" name="Slide Number Placeholder 3"/>
          <p:cNvSpPr>
            <a:spLocks noGrp="1"/>
          </p:cNvSpPr>
          <p:nvPr>
            <p:ph type="sldNum" sz="quarter" idx="5"/>
          </p:nvPr>
        </p:nvSpPr>
        <p:spPr/>
        <p:txBody>
          <a:bodyPr/>
          <a:lstStyle/>
          <a:p>
            <a:fld id="{55E9A7CE-23A4-4C0F-A4B7-5F4F9416024C}" type="slidenum">
              <a:rPr lang="en-GB" smtClean="0"/>
              <a:t>33</a:t>
            </a:fld>
            <a:endParaRPr lang="en-GB"/>
          </a:p>
        </p:txBody>
      </p:sp>
    </p:spTree>
    <p:extLst>
      <p:ext uri="{BB962C8B-B14F-4D97-AF65-F5344CB8AC3E}">
        <p14:creationId xmlns:p14="http://schemas.microsoft.com/office/powerpoint/2010/main" val="36462570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Arial"/>
              <a:buNone/>
            </a:pPr>
            <a:r>
              <a:rPr lang="en-GB" dirty="0">
                <a:latin typeface="Arial"/>
                <a:ea typeface="Arial"/>
                <a:cs typeface="Arial"/>
                <a:sym typeface="Arial"/>
              </a:rPr>
              <a:t>Cite your sources in the text.  If you give an actual quote make sure it’s in speech marks “” and give the page number. Otherwise just cite the name of the author(s) and date in the text. </a:t>
            </a:r>
            <a:endParaRPr lang="en-GB" dirty="0"/>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34</a:t>
            </a:fld>
            <a:endParaRPr lang="en-US"/>
          </a:p>
        </p:txBody>
      </p:sp>
    </p:spTree>
    <p:extLst>
      <p:ext uri="{BB962C8B-B14F-4D97-AF65-F5344CB8AC3E}">
        <p14:creationId xmlns:p14="http://schemas.microsoft.com/office/powerpoint/2010/main" val="42027916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None/>
            </a:pPr>
            <a:r>
              <a:rPr lang="en-GB" sz="1200" b="1" dirty="0"/>
              <a:t>Resources: </a:t>
            </a:r>
            <a:r>
              <a:rPr lang="en-GB" sz="1200" b="0" dirty="0"/>
              <a:t>Cite them right website (needs Brookes login).  Also Cite this for me.</a:t>
            </a:r>
            <a:endParaRPr lang="en-GB" sz="1200" b="1" dirty="0"/>
          </a:p>
          <a:p>
            <a:pPr marL="0" lvl="0" indent="0" algn="l" rtl="0">
              <a:spcBef>
                <a:spcPts val="330"/>
              </a:spcBef>
              <a:spcAft>
                <a:spcPts val="0"/>
              </a:spcAft>
              <a:buClr>
                <a:schemeClr val="dk1"/>
              </a:buClr>
              <a:buSzPts val="1200"/>
              <a:buNone/>
            </a:pPr>
            <a:r>
              <a:rPr lang="en-GB" sz="1200" b="1" dirty="0"/>
              <a:t>Handout: </a:t>
            </a:r>
            <a:r>
              <a:rPr lang="en-GB" sz="1200" dirty="0"/>
              <a:t>How to reference</a:t>
            </a:r>
            <a:endParaRPr lang="en-GB" dirty="0"/>
          </a:p>
          <a:p>
            <a:pPr marL="0" lvl="0" indent="0" algn="l" rtl="0">
              <a:spcBef>
                <a:spcPts val="330"/>
              </a:spcBef>
              <a:spcAft>
                <a:spcPts val="0"/>
              </a:spcAft>
              <a:buClr>
                <a:schemeClr val="dk1"/>
              </a:buClr>
              <a:buSzPts val="1200"/>
              <a:buNone/>
            </a:pPr>
            <a:r>
              <a:rPr lang="en-GB" sz="1200" b="1" dirty="0"/>
              <a:t>Handout: </a:t>
            </a:r>
            <a:r>
              <a:rPr lang="en-GB" sz="1200" dirty="0"/>
              <a:t>Harvard referencing exercise</a:t>
            </a:r>
            <a:endParaRPr lang="en-GB" dirty="0"/>
          </a:p>
          <a:p>
            <a:pPr marL="0" lvl="0" indent="0" algn="l" rtl="0">
              <a:spcBef>
                <a:spcPts val="0"/>
              </a:spcBef>
              <a:spcAft>
                <a:spcPts val="0"/>
              </a:spcAft>
              <a:buClr>
                <a:schemeClr val="dk1"/>
              </a:buClr>
              <a:buSzPts val="1200"/>
              <a:buNone/>
            </a:pPr>
            <a:endParaRPr lang="en-GB" sz="1200" dirty="0">
              <a:latin typeface="Arial"/>
              <a:ea typeface="Arial"/>
              <a:cs typeface="Arial"/>
              <a:sym typeface="Arial"/>
            </a:endParaRPr>
          </a:p>
          <a:p>
            <a:pPr marL="0" lvl="0" indent="0" algn="l" rtl="0">
              <a:spcBef>
                <a:spcPts val="330"/>
              </a:spcBef>
              <a:spcAft>
                <a:spcPts val="0"/>
              </a:spcAft>
              <a:buClr>
                <a:schemeClr val="dk1"/>
              </a:buClr>
              <a:buSzPts val="1200"/>
              <a:buNone/>
            </a:pPr>
            <a:r>
              <a:rPr lang="en-GB" sz="1200" dirty="0">
                <a:latin typeface="Arial"/>
                <a:ea typeface="Arial"/>
                <a:cs typeface="Arial"/>
                <a:sym typeface="Arial"/>
              </a:rPr>
              <a:t>List all references alphabetically by author surname in the reference list giving author(s), date and title – can also get fancy and list the edition and publisher etc (as shown on this slide) but this is not crucial. Minimum author/date/title </a:t>
            </a:r>
            <a:endParaRPr lang="en-GB" dirty="0"/>
          </a:p>
          <a:p>
            <a:pPr marL="0" lvl="0" indent="0" algn="l" rtl="0">
              <a:spcBef>
                <a:spcPts val="330"/>
              </a:spcBef>
              <a:spcAft>
                <a:spcPts val="0"/>
              </a:spcAft>
              <a:buClr>
                <a:schemeClr val="dk1"/>
              </a:buClr>
              <a:buSzPts val="1200"/>
              <a:buNone/>
            </a:pPr>
            <a:endParaRPr lang="en-GB" sz="1200" dirty="0">
              <a:latin typeface="Arial"/>
              <a:ea typeface="Arial"/>
              <a:cs typeface="Arial"/>
              <a:sym typeface="Arial"/>
            </a:endParaRPr>
          </a:p>
          <a:p>
            <a:pPr marL="0" lvl="0" indent="0" algn="l" rtl="0">
              <a:spcBef>
                <a:spcPts val="330"/>
              </a:spcBef>
              <a:spcAft>
                <a:spcPts val="0"/>
              </a:spcAft>
              <a:buClr>
                <a:schemeClr val="dk1"/>
              </a:buClr>
              <a:buSzPts val="1200"/>
              <a:buNone/>
            </a:pPr>
            <a:r>
              <a:rPr lang="en-GB" sz="1200" b="1" dirty="0">
                <a:latin typeface="Arial"/>
                <a:ea typeface="Arial"/>
                <a:cs typeface="Arial"/>
                <a:sym typeface="Arial"/>
              </a:rPr>
              <a:t>EXERCISE: </a:t>
            </a:r>
            <a:r>
              <a:rPr lang="en-GB" sz="1200" dirty="0">
                <a:latin typeface="Arial"/>
                <a:ea typeface="Arial"/>
                <a:cs typeface="Arial"/>
                <a:sym typeface="Arial"/>
              </a:rPr>
              <a:t>Harvard referencing exercise –if time, or suggest they do this in their own time and discuss with their tutor in their 2</a:t>
            </a:r>
            <a:r>
              <a:rPr lang="en-GB" sz="1200" baseline="30000" dirty="0">
                <a:latin typeface="Arial"/>
                <a:ea typeface="Arial"/>
                <a:cs typeface="Arial"/>
                <a:sym typeface="Arial"/>
              </a:rPr>
              <a:t>nd</a:t>
            </a:r>
            <a:r>
              <a:rPr lang="en-GB" sz="1200" dirty="0">
                <a:latin typeface="Arial"/>
                <a:ea typeface="Arial"/>
                <a:cs typeface="Arial"/>
                <a:sym typeface="Arial"/>
              </a:rPr>
              <a:t> tutorial </a:t>
            </a:r>
          </a:p>
          <a:p>
            <a:pPr marL="0" lvl="0" indent="0" algn="l" rtl="0">
              <a:spcBef>
                <a:spcPts val="330"/>
              </a:spcBef>
              <a:spcAft>
                <a:spcPts val="0"/>
              </a:spcAft>
              <a:buClr>
                <a:schemeClr val="dk1"/>
              </a:buClr>
              <a:buSzPts val="1200"/>
              <a:buNone/>
            </a:pPr>
            <a:endParaRPr lang="en-GB" sz="1200" dirty="0">
              <a:latin typeface="Arial"/>
              <a:ea typeface="Arial"/>
              <a:cs typeface="Arial"/>
              <a:sym typeface="Arial"/>
            </a:endParaRPr>
          </a:p>
          <a:p>
            <a:pPr marL="0" lvl="0" indent="0" algn="l" rtl="0">
              <a:spcBef>
                <a:spcPts val="330"/>
              </a:spcBef>
              <a:spcAft>
                <a:spcPts val="0"/>
              </a:spcAft>
              <a:buClr>
                <a:schemeClr val="dk1"/>
              </a:buClr>
              <a:buSzPts val="1200"/>
              <a:buNone/>
            </a:pPr>
            <a:r>
              <a:rPr lang="en-GB" sz="1200" dirty="0">
                <a:latin typeface="Arial"/>
                <a:ea typeface="Arial"/>
                <a:cs typeface="Arial"/>
                <a:sym typeface="Arial"/>
              </a:rPr>
              <a:t>Demonstrate if possible the software that can put in references for you.  (A suggestion is available in the Moodle student discussion forum – </a:t>
            </a:r>
            <a:r>
              <a:rPr lang="en-GB" sz="1200" b="1" dirty="0"/>
              <a:t>‘cite this for me’ </a:t>
            </a:r>
            <a:r>
              <a:rPr lang="en-GB" sz="1200" dirty="0">
                <a:latin typeface="Arial"/>
                <a:ea typeface="Arial"/>
                <a:cs typeface="Arial"/>
                <a:sym typeface="Arial"/>
              </a:rPr>
              <a:t>). As a Brookes student you can also log in to </a:t>
            </a:r>
            <a:r>
              <a:rPr lang="en-GB" sz="1200" b="1" dirty="0">
                <a:latin typeface="Arial"/>
                <a:ea typeface="Arial"/>
                <a:cs typeface="Arial"/>
                <a:sym typeface="Arial"/>
              </a:rPr>
              <a:t>Cite them Right </a:t>
            </a:r>
            <a:r>
              <a:rPr lang="en-GB" sz="1200" dirty="0">
                <a:latin typeface="Arial"/>
                <a:ea typeface="Arial"/>
                <a:cs typeface="Arial"/>
                <a:sym typeface="Arial"/>
              </a:rPr>
              <a:t>– an online referencing tool via the Brookes </a:t>
            </a:r>
            <a:r>
              <a:rPr lang="en-GB" sz="1200" dirty="0" err="1">
                <a:latin typeface="Arial"/>
                <a:ea typeface="Arial"/>
                <a:cs typeface="Arial"/>
                <a:sym typeface="Arial"/>
              </a:rPr>
              <a:t>eLibrary</a:t>
            </a:r>
            <a:r>
              <a:rPr lang="en-GB" sz="1200" dirty="0">
                <a:latin typeface="Arial"/>
                <a:ea typeface="Arial"/>
                <a:cs typeface="Arial"/>
                <a:sym typeface="Arial"/>
              </a:rPr>
              <a:t>. Instructions for how to do so are in the ‘Electronic Library’ PDF on Moodle. </a:t>
            </a:r>
            <a:endParaRPr lang="en-GB" dirty="0"/>
          </a:p>
          <a:p>
            <a:pPr marL="0" lvl="0" indent="0" algn="l" rtl="0">
              <a:spcBef>
                <a:spcPts val="360"/>
              </a:spcBef>
              <a:spcAft>
                <a:spcPts val="0"/>
              </a:spcAft>
              <a:buClr>
                <a:schemeClr val="dk1"/>
              </a:buClr>
              <a:buSzPts val="1200"/>
              <a:buNone/>
            </a:pPr>
            <a:endParaRPr lang="en-GB" b="1" dirty="0">
              <a:latin typeface="Arial"/>
              <a:ea typeface="Arial"/>
              <a:cs typeface="Arial"/>
              <a:sym typeface="Arial"/>
            </a:endParaRPr>
          </a:p>
          <a:p>
            <a:pPr marL="0" lvl="0" indent="0" algn="l" rtl="0">
              <a:spcBef>
                <a:spcPts val="360"/>
              </a:spcBef>
              <a:spcAft>
                <a:spcPts val="0"/>
              </a:spcAft>
              <a:buClr>
                <a:schemeClr val="dk1"/>
              </a:buClr>
              <a:buSzPts val="1200"/>
              <a:buNone/>
            </a:pPr>
            <a:endParaRPr lang="en-GB" b="1" dirty="0">
              <a:latin typeface="Arial"/>
              <a:ea typeface="Arial"/>
              <a:cs typeface="Arial"/>
              <a:sym typeface="Arial"/>
            </a:endParaRPr>
          </a:p>
          <a:p>
            <a:pPr marL="0" lvl="0" indent="0" algn="l" rtl="0">
              <a:spcBef>
                <a:spcPts val="360"/>
              </a:spcBef>
              <a:spcAft>
                <a:spcPts val="0"/>
              </a:spcAft>
              <a:buClr>
                <a:schemeClr val="dk1"/>
              </a:buClr>
              <a:buSzPts val="1200"/>
              <a:buNone/>
            </a:pPr>
            <a:endParaRPr lang="en-GB" b="1" dirty="0">
              <a:latin typeface="Arial"/>
              <a:ea typeface="Arial"/>
              <a:cs typeface="Arial"/>
              <a:sym typeface="Arial"/>
            </a:endParaRPr>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36</a:t>
            </a:fld>
            <a:endParaRPr lang="en-US"/>
          </a:p>
        </p:txBody>
      </p:sp>
    </p:spTree>
    <p:extLst>
      <p:ext uri="{BB962C8B-B14F-4D97-AF65-F5344CB8AC3E}">
        <p14:creationId xmlns:p14="http://schemas.microsoft.com/office/powerpoint/2010/main" val="3048366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None/>
            </a:pPr>
            <a:r>
              <a:rPr lang="en-GB" dirty="0"/>
              <a:t>We’ll be guiding you through the support process.</a:t>
            </a:r>
          </a:p>
          <a:p>
            <a:pPr marL="0" lvl="0" indent="0" algn="l" rtl="0">
              <a:spcBef>
                <a:spcPts val="360"/>
              </a:spcBef>
              <a:spcAft>
                <a:spcPts val="0"/>
              </a:spcAft>
              <a:buClr>
                <a:schemeClr val="dk1"/>
              </a:buClr>
              <a:buSzPts val="1200"/>
              <a:buNone/>
            </a:pPr>
            <a:r>
              <a:rPr lang="en-GB" dirty="0"/>
              <a:t>Dates to be added for project plans and submission deadline</a:t>
            </a:r>
          </a:p>
          <a:p>
            <a:pPr marL="0" lvl="0" indent="0" algn="l" rtl="0">
              <a:spcBef>
                <a:spcPts val="0"/>
              </a:spcBef>
              <a:spcAft>
                <a:spcPts val="0"/>
              </a:spcAft>
              <a:buClr>
                <a:schemeClr val="dk1"/>
              </a:buClr>
              <a:buSzPts val="1200"/>
              <a:buNone/>
            </a:pP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5</a:t>
            </a:fld>
            <a:endParaRPr lang="en-US"/>
          </a:p>
        </p:txBody>
      </p:sp>
    </p:spTree>
    <p:extLst>
      <p:ext uri="{BB962C8B-B14F-4D97-AF65-F5344CB8AC3E}">
        <p14:creationId xmlns:p14="http://schemas.microsoft.com/office/powerpoint/2010/main" val="13657020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Reminder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37</a:t>
            </a:fld>
            <a:endParaRPr lang="en-US"/>
          </a:p>
        </p:txBody>
      </p:sp>
    </p:spTree>
    <p:extLst>
      <p:ext uri="{BB962C8B-B14F-4D97-AF65-F5344CB8AC3E}">
        <p14:creationId xmlns:p14="http://schemas.microsoft.com/office/powerpoint/2010/main" val="37435688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Arial"/>
              <a:buNone/>
            </a:pPr>
            <a:r>
              <a:rPr lang="en-GB" dirty="0"/>
              <a:t>Study skills comes before this</a:t>
            </a:r>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38</a:t>
            </a:fld>
            <a:endParaRPr lang="en-US"/>
          </a:p>
        </p:txBody>
      </p:sp>
    </p:spTree>
    <p:extLst>
      <p:ext uri="{BB962C8B-B14F-4D97-AF65-F5344CB8AC3E}">
        <p14:creationId xmlns:p14="http://schemas.microsoft.com/office/powerpoint/2010/main" val="33267017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rgbClr val="424A52"/>
              </a:buClr>
              <a:buSzPts val="1200"/>
              <a:buNone/>
            </a:pPr>
            <a:r>
              <a:rPr lang="en-GB" b="1" dirty="0">
                <a:solidFill>
                  <a:srgbClr val="424A52"/>
                </a:solidFill>
                <a:latin typeface="Arial"/>
                <a:ea typeface="Arial"/>
                <a:cs typeface="Arial"/>
                <a:sym typeface="Arial"/>
              </a:rPr>
              <a:t>University plagiarism tool. </a:t>
            </a:r>
            <a:r>
              <a:rPr lang="en-GB" b="0" dirty="0">
                <a:solidFill>
                  <a:srgbClr val="424A52"/>
                </a:solidFill>
                <a:latin typeface="Arial"/>
                <a:ea typeface="Arial"/>
                <a:cs typeface="Arial"/>
                <a:sym typeface="Arial"/>
              </a:rPr>
              <a:t>Advise that the assignment must be uploaded via Turnitin before submission, and this will give you a similarity score. </a:t>
            </a:r>
          </a:p>
          <a:p>
            <a:pPr marL="0" lvl="0" indent="0" algn="l" rtl="0">
              <a:spcBef>
                <a:spcPts val="0"/>
              </a:spcBef>
              <a:spcAft>
                <a:spcPts val="0"/>
              </a:spcAft>
              <a:buClr>
                <a:srgbClr val="424A52"/>
              </a:buClr>
              <a:buSzPts val="1200"/>
              <a:buNone/>
            </a:pPr>
            <a:r>
              <a:rPr lang="en-GB" b="0" dirty="0">
                <a:solidFill>
                  <a:srgbClr val="424A52"/>
                </a:solidFill>
                <a:latin typeface="Arial"/>
                <a:ea typeface="Arial"/>
                <a:cs typeface="Arial"/>
                <a:sym typeface="Arial"/>
              </a:rPr>
              <a:t>Only copy and paste the body of your assignment to the Turnitin – not the template or your reference list (this will result in higher matches and therefore a higher score) </a:t>
            </a:r>
          </a:p>
          <a:p>
            <a:pPr marL="0" lvl="0" indent="0" algn="l" rtl="0">
              <a:spcBef>
                <a:spcPts val="0"/>
              </a:spcBef>
              <a:spcAft>
                <a:spcPts val="0"/>
              </a:spcAft>
              <a:buClr>
                <a:srgbClr val="424A52"/>
              </a:buClr>
              <a:buSzPts val="1200"/>
              <a:buNone/>
            </a:pPr>
            <a:endParaRPr lang="en-GB" b="0" dirty="0">
              <a:solidFill>
                <a:srgbClr val="424A52"/>
              </a:solidFill>
              <a:latin typeface="Arial"/>
              <a:ea typeface="Arial"/>
              <a:cs typeface="Arial"/>
              <a:sym typeface="Arial"/>
            </a:endParaRPr>
          </a:p>
          <a:p>
            <a:pPr marL="0" lvl="0" indent="0" algn="l" rtl="0">
              <a:spcBef>
                <a:spcPts val="0"/>
              </a:spcBef>
              <a:spcAft>
                <a:spcPts val="0"/>
              </a:spcAft>
              <a:buClr>
                <a:srgbClr val="424A52"/>
              </a:buClr>
              <a:buSzPts val="1200"/>
              <a:buNone/>
            </a:pPr>
            <a:r>
              <a:rPr lang="en-GB" b="0" dirty="0">
                <a:solidFill>
                  <a:srgbClr val="424A52"/>
                </a:solidFill>
                <a:latin typeface="Arial"/>
                <a:ea typeface="Arial"/>
                <a:cs typeface="Arial"/>
                <a:sym typeface="Arial"/>
              </a:rPr>
              <a:t>Reassure students that this is an art, not a science, and markers will review your score (and matches) and make a judgement call as to whether or not we feel there is a risk of plagiarism in the matches identified. Often matches are direct quotes (which should be cited appropriately) or just similar language used to summarise a piece of evidence – nothing of concern. </a:t>
            </a:r>
          </a:p>
          <a:p>
            <a:pPr marL="0" lvl="0" indent="0" algn="l" rtl="0">
              <a:spcBef>
                <a:spcPts val="0"/>
              </a:spcBef>
              <a:spcAft>
                <a:spcPts val="0"/>
              </a:spcAft>
              <a:buClr>
                <a:srgbClr val="424A52"/>
              </a:buClr>
              <a:buSzPts val="1200"/>
              <a:buNone/>
            </a:pPr>
            <a:endParaRPr lang="en-GB" b="1" dirty="0">
              <a:solidFill>
                <a:srgbClr val="424A52"/>
              </a:solidFill>
              <a:latin typeface="Arial"/>
              <a:ea typeface="Arial"/>
              <a:cs typeface="Arial"/>
              <a:sym typeface="Arial"/>
            </a:endParaRPr>
          </a:p>
          <a:p>
            <a:pPr marL="0" lvl="0" indent="0" algn="l" rtl="0">
              <a:spcBef>
                <a:spcPts val="0"/>
              </a:spcBef>
              <a:spcAft>
                <a:spcPts val="0"/>
              </a:spcAft>
              <a:buClr>
                <a:srgbClr val="424A52"/>
              </a:buClr>
              <a:buSzPts val="1200"/>
              <a:buNone/>
            </a:pPr>
            <a:r>
              <a:rPr lang="en-GB" dirty="0">
                <a:solidFill>
                  <a:srgbClr val="424A52"/>
                </a:solidFill>
                <a:latin typeface="Helvetica Neue"/>
                <a:ea typeface="Helvetica Neue"/>
                <a:cs typeface="Helvetica Neue"/>
                <a:sym typeface="Helvetica Neue"/>
              </a:rPr>
              <a:t>Turnitin has both:</a:t>
            </a:r>
            <a:endParaRPr lang="en-GB" dirty="0"/>
          </a:p>
          <a:p>
            <a:pPr marL="0" lvl="0" indent="-76200" algn="l" rtl="0">
              <a:spcBef>
                <a:spcPts val="0"/>
              </a:spcBef>
              <a:spcAft>
                <a:spcPts val="0"/>
              </a:spcAft>
              <a:buClr>
                <a:srgbClr val="424A52"/>
              </a:buClr>
              <a:buSzPts val="1200"/>
              <a:buFont typeface="Arial"/>
              <a:buChar char="•"/>
            </a:pPr>
            <a:r>
              <a:rPr lang="en-GB" b="1" dirty="0">
                <a:solidFill>
                  <a:srgbClr val="424A52"/>
                </a:solidFill>
                <a:latin typeface="Arial"/>
                <a:ea typeface="Arial"/>
                <a:cs typeface="Arial"/>
                <a:sym typeface="Arial"/>
              </a:rPr>
              <a:t>False positives</a:t>
            </a:r>
            <a:r>
              <a:rPr lang="en-GB" dirty="0">
                <a:solidFill>
                  <a:srgbClr val="424A52"/>
                </a:solidFill>
                <a:latin typeface="Helvetica Neue"/>
                <a:ea typeface="Helvetica Neue"/>
                <a:cs typeface="Helvetica Neue"/>
                <a:sym typeface="Helvetica Neue"/>
              </a:rPr>
              <a:t> (where matches are highlighted to text that is not problematic, </a:t>
            </a:r>
            <a:r>
              <a:rPr lang="en-GB" dirty="0" err="1">
                <a:solidFill>
                  <a:srgbClr val="424A52"/>
                </a:solidFill>
                <a:latin typeface="Helvetica Neue"/>
                <a:ea typeface="Helvetica Neue"/>
                <a:cs typeface="Helvetica Neue"/>
                <a:sym typeface="Helvetica Neue"/>
              </a:rPr>
              <a:t>eg</a:t>
            </a:r>
            <a:r>
              <a:rPr lang="en-GB" dirty="0">
                <a:solidFill>
                  <a:srgbClr val="424A52"/>
                </a:solidFill>
                <a:latin typeface="Helvetica Neue"/>
                <a:ea typeface="Helvetica Neue"/>
                <a:cs typeface="Helvetica Neue"/>
                <a:sym typeface="Helvetica Neue"/>
              </a:rPr>
              <a:t> cover sheets, institutional addresses, reference lists, commonly used references, templates, quotations, appropriately cited tables, standard academic phrases, etc.), and</a:t>
            </a:r>
            <a:endParaRPr lang="en-GB" dirty="0"/>
          </a:p>
          <a:p>
            <a:pPr marL="0" lvl="0" indent="-76200" algn="l" rtl="0">
              <a:spcBef>
                <a:spcPts val="0"/>
              </a:spcBef>
              <a:spcAft>
                <a:spcPts val="0"/>
              </a:spcAft>
              <a:buClr>
                <a:srgbClr val="424A52"/>
              </a:buClr>
              <a:buSzPts val="1200"/>
              <a:buFont typeface="Arial"/>
              <a:buChar char="•"/>
            </a:pPr>
            <a:r>
              <a:rPr lang="en-GB" b="1" dirty="0">
                <a:solidFill>
                  <a:srgbClr val="424A52"/>
                </a:solidFill>
                <a:latin typeface="Arial"/>
                <a:ea typeface="Arial"/>
                <a:cs typeface="Arial"/>
                <a:sym typeface="Arial"/>
              </a:rPr>
              <a:t>False negatives</a:t>
            </a:r>
            <a:r>
              <a:rPr lang="en-GB" dirty="0">
                <a:solidFill>
                  <a:srgbClr val="424A52"/>
                </a:solidFill>
                <a:latin typeface="Helvetica Neue"/>
                <a:ea typeface="Helvetica Neue"/>
                <a:cs typeface="Helvetica Neue"/>
                <a:sym typeface="Helvetica Neue"/>
              </a:rPr>
              <a:t> (where no matches are found, but markers may find similarity to texts by using other software or Google, or checking source texts themselves). </a:t>
            </a:r>
            <a:endParaRPr lang="en-GB" dirty="0"/>
          </a:p>
          <a:p>
            <a:pPr marL="0" lvl="0" indent="0" algn="l" rtl="0">
              <a:spcBef>
                <a:spcPts val="0"/>
              </a:spcBef>
              <a:spcAft>
                <a:spcPts val="0"/>
              </a:spcAft>
              <a:buClr>
                <a:srgbClr val="424A52"/>
              </a:buClr>
              <a:buSzPts val="1200"/>
              <a:buNone/>
            </a:pPr>
            <a:r>
              <a:rPr lang="en-GB" b="1" dirty="0">
                <a:solidFill>
                  <a:srgbClr val="424A52"/>
                </a:solidFill>
                <a:latin typeface="Arial"/>
                <a:ea typeface="Arial"/>
                <a:cs typeface="Arial"/>
                <a:sym typeface="Arial"/>
              </a:rPr>
              <a:t>High scores</a:t>
            </a:r>
            <a:r>
              <a:rPr lang="en-GB" dirty="0">
                <a:solidFill>
                  <a:srgbClr val="424A52"/>
                </a:solidFill>
                <a:latin typeface="Helvetica Neue"/>
                <a:ea typeface="Helvetica Neue"/>
                <a:cs typeface="Helvetica Neue"/>
                <a:sym typeface="Helvetica Neue"/>
              </a:rPr>
              <a:t> do not necessarily indicate plagiarism; reasons could include lists of appendices or given tables, and extensive use of quotations.</a:t>
            </a:r>
            <a:endParaRPr lang="en-GB" dirty="0"/>
          </a:p>
          <a:p>
            <a:pPr marL="0" lvl="0" indent="0" algn="l" rtl="0">
              <a:spcBef>
                <a:spcPts val="0"/>
              </a:spcBef>
              <a:spcAft>
                <a:spcPts val="0"/>
              </a:spcAft>
              <a:buClr>
                <a:srgbClr val="424A52"/>
              </a:buClr>
              <a:buSzPts val="1200"/>
              <a:buNone/>
            </a:pPr>
            <a:r>
              <a:rPr lang="en-GB" b="1" dirty="0">
                <a:solidFill>
                  <a:srgbClr val="424A52"/>
                </a:solidFill>
                <a:latin typeface="Arial"/>
                <a:ea typeface="Arial"/>
                <a:cs typeface="Arial"/>
                <a:sym typeface="Arial"/>
              </a:rPr>
              <a:t>Low scores</a:t>
            </a:r>
            <a:r>
              <a:rPr lang="en-GB" dirty="0">
                <a:solidFill>
                  <a:srgbClr val="424A52"/>
                </a:solidFill>
                <a:latin typeface="Helvetica Neue"/>
                <a:ea typeface="Helvetica Neue"/>
                <a:cs typeface="Helvetica Neue"/>
                <a:sym typeface="Helvetica Neue"/>
              </a:rPr>
              <a:t> do not necessarily indicate absence of plagiarism, as Turnitin does not find all plagiarism, and essay writing companies are known to produce texts with 0% match. Low scores may also indicate poor or little research or use of sources, so students should not set out with the aim of keeping Turnitin scores low - they should set out with the </a:t>
            </a:r>
            <a:r>
              <a:rPr lang="en-GB" b="1" dirty="0">
                <a:solidFill>
                  <a:srgbClr val="424A52"/>
                </a:solidFill>
                <a:latin typeface="Arial"/>
                <a:ea typeface="Arial"/>
                <a:cs typeface="Arial"/>
                <a:sym typeface="Arial"/>
              </a:rPr>
              <a:t>aim to write effectively with sources</a:t>
            </a:r>
            <a:r>
              <a:rPr lang="en-GB" dirty="0">
                <a:solidFill>
                  <a:srgbClr val="424A52"/>
                </a:solidFill>
                <a:latin typeface="Helvetica Neue"/>
                <a:ea typeface="Helvetica Neue"/>
                <a:cs typeface="Helvetica Neue"/>
                <a:sym typeface="Helvetica Neue"/>
              </a:rPr>
              <a:t>.</a:t>
            </a:r>
            <a:endParaRPr lang="en-GB" dirty="0"/>
          </a:p>
          <a:p>
            <a:pPr marL="0" lvl="0" indent="0" algn="l" rtl="0">
              <a:spcBef>
                <a:spcPts val="0"/>
              </a:spcBef>
              <a:spcAft>
                <a:spcPts val="0"/>
              </a:spcAft>
              <a:buClr>
                <a:schemeClr val="dk1"/>
              </a:buClr>
              <a:buSzPts val="1200"/>
              <a:buNone/>
            </a:pPr>
            <a:r>
              <a:rPr lang="en-GB" i="1" u="sng" dirty="0">
                <a:solidFill>
                  <a:schemeClr val="hlink"/>
                </a:solidFill>
                <a:hlinkClick r:id="rId3"/>
              </a:rPr>
              <a:t>https://www.brookes.ac.uk/staff/student-support/turnitin/</a:t>
            </a:r>
            <a:br>
              <a:rPr lang="en-GB" dirty="0"/>
            </a:br>
            <a:endParaRPr lang="en-GB" dirty="0"/>
          </a:p>
          <a:p>
            <a:pPr marL="0" lvl="0" indent="0" algn="l" rtl="0">
              <a:spcBef>
                <a:spcPts val="0"/>
              </a:spcBef>
              <a:spcAft>
                <a:spcPts val="0"/>
              </a:spcAft>
              <a:buClr>
                <a:schemeClr val="dk1"/>
              </a:buClr>
              <a:buSzPts val="1200"/>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39</a:t>
            </a:fld>
            <a:endParaRPr lang="en-US"/>
          </a:p>
        </p:txBody>
      </p:sp>
    </p:spTree>
    <p:extLst>
      <p:ext uri="{BB962C8B-B14F-4D97-AF65-F5344CB8AC3E}">
        <p14:creationId xmlns:p14="http://schemas.microsoft.com/office/powerpoint/2010/main" val="20617743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lgn="l" rtl="0">
              <a:spcBef>
                <a:spcPts val="0"/>
              </a:spcBef>
              <a:spcAft>
                <a:spcPts val="0"/>
              </a:spcAft>
              <a:buClr>
                <a:schemeClr val="dk1"/>
              </a:buClr>
              <a:buSzPts val="1200"/>
              <a:buFontTx/>
              <a:buChar char="-"/>
            </a:pPr>
            <a:r>
              <a:rPr lang="en-GB" dirty="0">
                <a:latin typeface="Arial"/>
                <a:ea typeface="Arial"/>
                <a:cs typeface="Arial"/>
                <a:sym typeface="Arial"/>
              </a:rPr>
              <a:t>Have to submit assignment via Moodle using the assignment template. </a:t>
            </a:r>
          </a:p>
          <a:p>
            <a:pPr marL="171429" lvl="0" indent="-95229" algn="l" rtl="0">
              <a:spcBef>
                <a:spcPts val="0"/>
              </a:spcBef>
              <a:spcAft>
                <a:spcPts val="0"/>
              </a:spcAft>
              <a:buClr>
                <a:schemeClr val="dk1"/>
              </a:buClr>
              <a:buSzPts val="1200"/>
              <a:buFont typeface="Calibri"/>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r>
              <a:rPr lang="en-GB" b="1" dirty="0">
                <a:latin typeface="Arial"/>
                <a:ea typeface="Arial"/>
                <a:cs typeface="Arial"/>
                <a:sym typeface="Arial"/>
              </a:rPr>
              <a:t>Confidentiality</a:t>
            </a:r>
            <a:r>
              <a:rPr lang="en-GB" dirty="0">
                <a:latin typeface="Arial"/>
                <a:ea typeface="Arial"/>
                <a:cs typeface="Arial"/>
                <a:sym typeface="Arial"/>
              </a:rPr>
              <a:t>: Reassure students that assignments will only be accessed by Oxford Brookes University staff and will not be made available for others to read outside this community without their permission. Students also need to be aware that they must consider confidentiality of the information that they submit to IPC i.e. no names and addresses of service users accidently left in the appendices!</a:t>
            </a:r>
            <a:endParaRPr lang="en-GB" dirty="0"/>
          </a:p>
          <a:p>
            <a:pPr marL="0" lvl="0" indent="0" algn="l" rtl="0">
              <a:spcBef>
                <a:spcPts val="0"/>
              </a:spcBef>
              <a:spcAft>
                <a:spcPts val="0"/>
              </a:spcAft>
              <a:buClr>
                <a:schemeClr val="dk1"/>
              </a:buClr>
              <a:buSzPts val="1200"/>
              <a:buNone/>
            </a:pPr>
            <a:r>
              <a:rPr lang="en-GB" dirty="0">
                <a:latin typeface="Arial"/>
                <a:ea typeface="Arial"/>
                <a:cs typeface="Arial"/>
                <a:sym typeface="Arial"/>
              </a:rPr>
              <a:t>Do not use people’s names.  You can anonymise provider names, amounts of money etc if necessary.</a:t>
            </a:r>
            <a:endParaRPr lang="en-GB" dirty="0"/>
          </a:p>
          <a:p>
            <a:pPr marL="0" lvl="0" indent="0" algn="l" rtl="0">
              <a:spcBef>
                <a:spcPts val="0"/>
              </a:spcBef>
              <a:spcAft>
                <a:spcPts val="0"/>
              </a:spcAft>
              <a:buClr>
                <a:schemeClr val="dk1"/>
              </a:buClr>
              <a:buSzPts val="1200"/>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r>
              <a:rPr lang="en-GB" b="1" dirty="0">
                <a:latin typeface="Arial"/>
                <a:ea typeface="Arial"/>
                <a:cs typeface="Arial"/>
                <a:sym typeface="Arial"/>
              </a:rPr>
              <a:t>FAQs</a:t>
            </a:r>
            <a:r>
              <a:rPr lang="en-GB" dirty="0">
                <a:latin typeface="Arial"/>
                <a:ea typeface="Arial"/>
                <a:cs typeface="Arial"/>
                <a:sym typeface="Arial"/>
              </a:rPr>
              <a:t> are available on Moodle. Refer students back to their Student Handbook to go through the rules and regulations and suggest they look at the FAQs.</a:t>
            </a:r>
            <a:endParaRPr lang="en-GB" dirty="0"/>
          </a:p>
          <a:p>
            <a:pPr marL="0" lvl="0" indent="0" algn="l" rtl="0">
              <a:spcBef>
                <a:spcPts val="0"/>
              </a:spcBef>
              <a:spcAft>
                <a:spcPts val="0"/>
              </a:spcAft>
              <a:buClr>
                <a:schemeClr val="dk1"/>
              </a:buClr>
              <a:buSzPts val="1200"/>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40</a:t>
            </a:fld>
            <a:endParaRPr lang="en-US"/>
          </a:p>
        </p:txBody>
      </p:sp>
    </p:spTree>
    <p:extLst>
      <p:ext uri="{BB962C8B-B14F-4D97-AF65-F5344CB8AC3E}">
        <p14:creationId xmlns:p14="http://schemas.microsoft.com/office/powerpoint/2010/main" val="37489329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lt1"/>
              </a:buClr>
              <a:buSzPts val="1200"/>
              <a:buNone/>
            </a:pPr>
            <a:r>
              <a:rPr lang="en-GB" b="1" dirty="0">
                <a:latin typeface="Arial"/>
                <a:ea typeface="Arial"/>
                <a:cs typeface="Arial"/>
                <a:sym typeface="Arial"/>
              </a:rPr>
              <a:t>Handout: Assignment template</a:t>
            </a:r>
            <a:endParaRPr lang="en-GB" dirty="0">
              <a:latin typeface="Arial"/>
              <a:ea typeface="Arial"/>
              <a:cs typeface="Arial"/>
              <a:sym typeface="Arial"/>
            </a:endParaRPr>
          </a:p>
          <a:p>
            <a:pPr marL="0" lvl="0" indent="0" algn="l" rtl="0">
              <a:spcBef>
                <a:spcPts val="360"/>
              </a:spcBef>
              <a:spcAft>
                <a:spcPts val="0"/>
              </a:spcAft>
              <a:buClr>
                <a:schemeClr val="lt1"/>
              </a:buClr>
              <a:buSzPts val="1200"/>
              <a:buNone/>
            </a:pPr>
            <a:endParaRPr lang="en-GB" dirty="0"/>
          </a:p>
          <a:p>
            <a:pPr marL="0" lvl="0" indent="0" algn="l" rtl="0">
              <a:spcBef>
                <a:spcPts val="360"/>
              </a:spcBef>
              <a:spcAft>
                <a:spcPts val="0"/>
              </a:spcAft>
              <a:buClr>
                <a:schemeClr val="lt1"/>
              </a:buClr>
              <a:buSzPts val="1200"/>
              <a:buNone/>
            </a:pPr>
            <a:r>
              <a:rPr lang="en-GB" dirty="0"/>
              <a:t>See page iii of assignment template</a:t>
            </a:r>
          </a:p>
          <a:p>
            <a:pPr marL="0" lvl="0" indent="0" algn="l" rtl="0">
              <a:spcBef>
                <a:spcPts val="360"/>
              </a:spcBef>
              <a:spcAft>
                <a:spcPts val="0"/>
              </a:spcAft>
              <a:buClr>
                <a:schemeClr val="lt1"/>
              </a:buClr>
              <a:buSzPts val="1200"/>
              <a:buNone/>
            </a:pPr>
            <a:endParaRPr lang="en-GB" dirty="0"/>
          </a:p>
          <a:p>
            <a:pPr marL="0" lvl="0" indent="0" algn="l" rtl="0">
              <a:spcBef>
                <a:spcPts val="360"/>
              </a:spcBef>
              <a:spcAft>
                <a:spcPts val="0"/>
              </a:spcAft>
              <a:buClr>
                <a:schemeClr val="lt1"/>
              </a:buClr>
              <a:buSzPts val="1200"/>
              <a:buNone/>
            </a:pPr>
            <a:r>
              <a:rPr lang="en-GB" dirty="0"/>
              <a:t>Consideration of the checklist will help you meet criteria e) and f)</a:t>
            </a:r>
          </a:p>
          <a:p>
            <a:pPr marL="0" lvl="0" indent="0" algn="l" rtl="0">
              <a:spcBef>
                <a:spcPts val="360"/>
              </a:spcBef>
              <a:spcAft>
                <a:spcPts val="0"/>
              </a:spcAft>
              <a:buClr>
                <a:schemeClr val="lt1"/>
              </a:buClr>
              <a:buSzPts val="1200"/>
              <a:buNone/>
            </a:pPr>
            <a:endParaRPr lang="en-GB" dirty="0"/>
          </a:p>
          <a:p>
            <a:pPr marL="0" lvl="0" indent="0" algn="l" rtl="0">
              <a:spcBef>
                <a:spcPts val="360"/>
              </a:spcBef>
              <a:spcAft>
                <a:spcPts val="0"/>
              </a:spcAft>
              <a:buClr>
                <a:schemeClr val="lt1"/>
              </a:buClr>
              <a:buSzPts val="1200"/>
              <a:buNone/>
            </a:pPr>
            <a:endParaRPr lang="en-GB" dirty="0"/>
          </a:p>
          <a:p>
            <a:pPr marL="0" lvl="0" indent="0" algn="l" rtl="0">
              <a:spcBef>
                <a:spcPts val="0"/>
              </a:spcBef>
              <a:spcAft>
                <a:spcPts val="0"/>
              </a:spcAft>
              <a:buClr>
                <a:schemeClr val="lt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41</a:t>
            </a:fld>
            <a:endParaRPr lang="en-US"/>
          </a:p>
        </p:txBody>
      </p:sp>
    </p:spTree>
    <p:extLst>
      <p:ext uri="{BB962C8B-B14F-4D97-AF65-F5344CB8AC3E}">
        <p14:creationId xmlns:p14="http://schemas.microsoft.com/office/powerpoint/2010/main" val="414939483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44</a:t>
            </a:fld>
            <a:endParaRPr lang="en-US"/>
          </a:p>
        </p:txBody>
      </p:sp>
    </p:spTree>
    <p:extLst>
      <p:ext uri="{BB962C8B-B14F-4D97-AF65-F5344CB8AC3E}">
        <p14:creationId xmlns:p14="http://schemas.microsoft.com/office/powerpoint/2010/main" val="313539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None/>
            </a:pPr>
            <a:endParaRPr lang="en-GB" dirty="0">
              <a:latin typeface="Arial"/>
              <a:ea typeface="Arial"/>
              <a:cs typeface="Arial"/>
              <a:sym typeface="Arial"/>
            </a:endParaRPr>
          </a:p>
          <a:p>
            <a:pPr marL="0" marR="0" lvl="0" indent="0" algn="l" rtl="0">
              <a:lnSpc>
                <a:spcPct val="100000"/>
              </a:lnSpc>
              <a:spcBef>
                <a:spcPts val="0"/>
              </a:spcBef>
              <a:spcAft>
                <a:spcPts val="0"/>
              </a:spcAft>
              <a:buClr>
                <a:schemeClr val="dk1"/>
              </a:buClr>
              <a:buSzPts val="1200"/>
              <a:buFont typeface="Calibri"/>
              <a:buNone/>
            </a:pPr>
            <a:endParaRPr lang="en-GB" sz="1200" dirty="0"/>
          </a:p>
          <a:p>
            <a:pPr marL="0" lvl="0" indent="0" algn="l" rtl="0">
              <a:spcBef>
                <a:spcPts val="0"/>
              </a:spcBef>
              <a:spcAft>
                <a:spcPts val="0"/>
              </a:spcAft>
              <a:buClr>
                <a:schemeClr val="dk1"/>
              </a:buClr>
              <a:buSzPts val="1200"/>
              <a:buNone/>
            </a:pPr>
            <a:endParaRPr lang="en-GB" dirty="0"/>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7</a:t>
            </a:fld>
            <a:endParaRPr lang="en-US"/>
          </a:p>
        </p:txBody>
      </p:sp>
    </p:spTree>
    <p:extLst>
      <p:ext uri="{BB962C8B-B14F-4D97-AF65-F5344CB8AC3E}">
        <p14:creationId xmlns:p14="http://schemas.microsoft.com/office/powerpoint/2010/main" val="413204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8</a:t>
            </a:fld>
            <a:endParaRPr lang="en-US"/>
          </a:p>
        </p:txBody>
      </p:sp>
    </p:spTree>
    <p:extLst>
      <p:ext uri="{BB962C8B-B14F-4D97-AF65-F5344CB8AC3E}">
        <p14:creationId xmlns:p14="http://schemas.microsoft.com/office/powerpoint/2010/main" val="1500623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None/>
            </a:pPr>
            <a:r>
              <a:rPr lang="en-GB" dirty="0">
                <a:latin typeface="Arial"/>
                <a:ea typeface="Arial"/>
                <a:cs typeface="Arial"/>
                <a:sym typeface="Arial"/>
              </a:rPr>
              <a:t>Deadlines can only be extended in exceptional circumstances, with applications being made in writing, in advance of the submission, on the appropriate form, with supporting evidence and approved by the appropriate person. Info on mitigating circumstances on our website at http://ipc.brookes.ac.uk/courses/policies.htm</a:t>
            </a:r>
            <a:endParaRPr lang="en-GB" dirty="0"/>
          </a:p>
          <a:p>
            <a:pPr marL="0" lvl="0" indent="0" algn="l" rtl="0">
              <a:spcBef>
                <a:spcPts val="360"/>
              </a:spcBef>
              <a:spcAft>
                <a:spcPts val="0"/>
              </a:spcAft>
              <a:buClr>
                <a:schemeClr val="dk1"/>
              </a:buClr>
              <a:buSzPts val="1200"/>
              <a:buNone/>
            </a:pPr>
            <a:endParaRPr lang="en-GB" dirty="0">
              <a:latin typeface="Arial"/>
              <a:ea typeface="Arial"/>
              <a:cs typeface="Arial"/>
              <a:sym typeface="Arial"/>
            </a:endParaRPr>
          </a:p>
          <a:p>
            <a:pPr marL="0" lvl="0" indent="0" algn="l" rtl="0">
              <a:spcBef>
                <a:spcPts val="360"/>
              </a:spcBef>
              <a:spcAft>
                <a:spcPts val="0"/>
              </a:spcAft>
              <a:buClr>
                <a:schemeClr val="dk1"/>
              </a:buClr>
              <a:buSzPts val="1200"/>
              <a:buNone/>
            </a:pPr>
            <a:r>
              <a:rPr lang="en-GB" dirty="0">
                <a:latin typeface="Arial"/>
                <a:ea typeface="Arial"/>
                <a:cs typeface="Arial"/>
                <a:sym typeface="Arial"/>
              </a:rPr>
              <a:t>Exceptional circumstances such as illness of student; in this case evidence would be expected to include doctor’s certificate.</a:t>
            </a:r>
            <a:endParaRPr lang="en-GB" dirty="0"/>
          </a:p>
          <a:p>
            <a:pPr marL="0" lvl="0" indent="0" algn="l" rtl="0">
              <a:spcBef>
                <a:spcPts val="360"/>
              </a:spcBef>
              <a:spcAft>
                <a:spcPts val="0"/>
              </a:spcAft>
              <a:buClr>
                <a:schemeClr val="dk1"/>
              </a:buClr>
              <a:buSzPts val="1200"/>
              <a:buNone/>
            </a:pPr>
            <a:endParaRPr lang="en-GB" dirty="0">
              <a:latin typeface="Arial"/>
              <a:ea typeface="Arial"/>
              <a:cs typeface="Arial"/>
              <a:sym typeface="Arial"/>
            </a:endParaRPr>
          </a:p>
          <a:p>
            <a:pPr marL="0" lvl="0" indent="0" algn="l" rtl="0">
              <a:spcBef>
                <a:spcPts val="360"/>
              </a:spcBef>
              <a:spcAft>
                <a:spcPts val="0"/>
              </a:spcAft>
              <a:buClr>
                <a:schemeClr val="dk1"/>
              </a:buClr>
              <a:buSzPts val="1200"/>
              <a:buNone/>
            </a:pPr>
            <a:r>
              <a:rPr lang="en-GB" dirty="0">
                <a:latin typeface="Arial"/>
                <a:ea typeface="Arial"/>
                <a:cs typeface="Arial"/>
                <a:sym typeface="Arial"/>
              </a:rPr>
              <a:t>Let us know asap if there is a problem, contact our course administrators.</a:t>
            </a:r>
            <a:endParaRPr lang="en-GB" dirty="0"/>
          </a:p>
          <a:p>
            <a:pPr marL="0" lvl="0" indent="0" algn="l" rtl="0">
              <a:spcBef>
                <a:spcPts val="360"/>
              </a:spcBef>
              <a:spcAft>
                <a:spcPts val="0"/>
              </a:spcAft>
              <a:buClr>
                <a:schemeClr val="dk1"/>
              </a:buClr>
              <a:buSzPts val="1200"/>
              <a:buNone/>
            </a:pPr>
            <a:r>
              <a:rPr lang="en-GB" dirty="0">
                <a:latin typeface="Arial"/>
                <a:ea typeface="Arial"/>
                <a:cs typeface="Arial"/>
                <a:sym typeface="Arial"/>
              </a:rPr>
              <a:t>Also, if your project gets completely pulled, get in touch.  We cannot mark an assignment which is completely different to the project plan, so adjustments would need to be discussed first with the academic adviser.</a:t>
            </a:r>
            <a:endParaRPr lang="en-GB" dirty="0"/>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9</a:t>
            </a:fld>
            <a:endParaRPr lang="en-US"/>
          </a:p>
        </p:txBody>
      </p:sp>
    </p:spTree>
    <p:extLst>
      <p:ext uri="{BB962C8B-B14F-4D97-AF65-F5344CB8AC3E}">
        <p14:creationId xmlns:p14="http://schemas.microsoft.com/office/powerpoint/2010/main" val="3919677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10</a:t>
            </a:fld>
            <a:endParaRPr lang="en-US"/>
          </a:p>
        </p:txBody>
      </p:sp>
    </p:spTree>
    <p:extLst>
      <p:ext uri="{BB962C8B-B14F-4D97-AF65-F5344CB8AC3E}">
        <p14:creationId xmlns:p14="http://schemas.microsoft.com/office/powerpoint/2010/main" val="1235499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80000"/>
              </a:lnSpc>
              <a:spcBef>
                <a:spcPts val="0"/>
              </a:spcBef>
              <a:spcAft>
                <a:spcPts val="0"/>
              </a:spcAft>
              <a:buClr>
                <a:schemeClr val="dk1"/>
              </a:buClr>
              <a:buSzPts val="1200"/>
              <a:buNone/>
            </a:pPr>
            <a:r>
              <a:rPr lang="en-GB" b="0" dirty="0">
                <a:latin typeface="Arial"/>
                <a:ea typeface="Arial"/>
                <a:cs typeface="Arial"/>
                <a:sym typeface="Arial"/>
              </a:rPr>
              <a:t>Remind people:</a:t>
            </a:r>
            <a:endParaRPr lang="en-GB" dirty="0"/>
          </a:p>
          <a:p>
            <a:pPr marL="171450" lvl="0" indent="-171450" algn="l" rtl="0">
              <a:lnSpc>
                <a:spcPct val="80000"/>
              </a:lnSpc>
              <a:spcBef>
                <a:spcPts val="0"/>
              </a:spcBef>
              <a:spcAft>
                <a:spcPts val="0"/>
              </a:spcAft>
              <a:buClr>
                <a:schemeClr val="dk1"/>
              </a:buClr>
              <a:buSzPts val="1200"/>
              <a:buFont typeface="Noto Sans Symbols"/>
              <a:buChar char="❑"/>
            </a:pPr>
            <a:r>
              <a:rPr lang="en-GB" b="0" dirty="0">
                <a:latin typeface="Arial"/>
                <a:ea typeface="Arial"/>
                <a:cs typeface="Arial"/>
                <a:sym typeface="Arial"/>
              </a:rPr>
              <a:t>Commissioning projects can be about any part of the strategic commissioning cycle. Important thing is to be clear  about this at the very beginning. Will help to keep project proportionate to the timescales you’ve got to complete assignment.</a:t>
            </a:r>
            <a:endParaRPr lang="en-GB" dirty="0"/>
          </a:p>
          <a:p>
            <a:pPr marL="171450" lvl="0" indent="-171450" algn="l" rtl="0">
              <a:lnSpc>
                <a:spcPct val="80000"/>
              </a:lnSpc>
              <a:spcBef>
                <a:spcPts val="0"/>
              </a:spcBef>
              <a:spcAft>
                <a:spcPts val="0"/>
              </a:spcAft>
              <a:buClr>
                <a:schemeClr val="dk1"/>
              </a:buClr>
              <a:buSzPts val="1200"/>
              <a:buFont typeface="Noto Sans Symbols"/>
              <a:buChar char="❑"/>
            </a:pPr>
            <a:r>
              <a:rPr lang="en-GB" b="0" dirty="0">
                <a:latin typeface="Arial"/>
                <a:ea typeface="Arial"/>
                <a:cs typeface="Arial"/>
                <a:sym typeface="Arial"/>
              </a:rPr>
              <a:t>Commissioning self-assessment - what part of the commissioning cycle/process needs work on it and how might their project best contribute to this – i.e. what might they be trying to fix/improve? </a:t>
            </a:r>
          </a:p>
          <a:p>
            <a:pPr marL="0" lvl="0" indent="0" algn="l" rtl="0">
              <a:lnSpc>
                <a:spcPct val="80000"/>
              </a:lnSpc>
              <a:spcBef>
                <a:spcPts val="0"/>
              </a:spcBef>
              <a:spcAft>
                <a:spcPts val="0"/>
              </a:spcAft>
              <a:buClr>
                <a:schemeClr val="dk1"/>
              </a:buClr>
              <a:buSzPts val="1200"/>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F15030-F269-C645-865D-789DE9782C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1903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Arial"/>
              <a:buNone/>
            </a:pPr>
            <a:r>
              <a:rPr lang="en-GB" b="1" dirty="0">
                <a:latin typeface="Arial"/>
                <a:ea typeface="Arial"/>
                <a:cs typeface="Arial"/>
                <a:sym typeface="Arial"/>
              </a:rPr>
              <a:t>Handout: Assignment template – remind students your assignment needs to be submitted on the template, which is on </a:t>
            </a:r>
            <a:r>
              <a:rPr lang="en-GB" b="1" dirty="0" err="1">
                <a:latin typeface="Arial"/>
                <a:ea typeface="Arial"/>
                <a:cs typeface="Arial"/>
                <a:sym typeface="Arial"/>
              </a:rPr>
              <a:t>moodle</a:t>
            </a:r>
            <a:r>
              <a:rPr lang="en-GB" b="1" dirty="0">
                <a:latin typeface="Arial"/>
                <a:ea typeface="Arial"/>
                <a:cs typeface="Arial"/>
                <a:sym typeface="Arial"/>
              </a:rPr>
              <a:t>. The template has some guidance notes against each of these criterions, but its worth also looking at the grading matrix (also on </a:t>
            </a:r>
            <a:r>
              <a:rPr lang="en-GB" b="1" dirty="0" err="1">
                <a:latin typeface="Arial"/>
                <a:ea typeface="Arial"/>
                <a:cs typeface="Arial"/>
                <a:sym typeface="Arial"/>
              </a:rPr>
              <a:t>moodle</a:t>
            </a:r>
            <a:r>
              <a:rPr lang="en-GB" b="1" dirty="0">
                <a:latin typeface="Arial"/>
                <a:ea typeface="Arial"/>
                <a:cs typeface="Arial"/>
                <a:sym typeface="Arial"/>
              </a:rPr>
              <a:t>) – this is what your marker will be looking at to grade your assignment so you will want to try and align with your desired grade. </a:t>
            </a: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r>
              <a:rPr lang="en-GB" dirty="0">
                <a:latin typeface="Arial"/>
                <a:ea typeface="Arial"/>
                <a:cs typeface="Arial"/>
                <a:sym typeface="Arial"/>
              </a:rPr>
              <a:t>Talk through the detail of the assessment criteria on the assignment template including the guidance notes for students. </a:t>
            </a:r>
            <a:endParaRPr lang="en-GB" dirty="0"/>
          </a:p>
          <a:p>
            <a:pPr marL="0" lvl="0" indent="0" algn="l" rtl="0">
              <a:spcBef>
                <a:spcPts val="0"/>
              </a:spcBef>
              <a:spcAft>
                <a:spcPts val="0"/>
              </a:spcAft>
              <a:buClr>
                <a:schemeClr val="dk1"/>
              </a:buClr>
              <a:buSzPts val="1200"/>
              <a:buNone/>
            </a:pPr>
            <a:endParaRPr lang="en-GB" dirty="0"/>
          </a:p>
          <a:p>
            <a:pPr marL="0" lvl="0" indent="0" algn="l" rtl="0">
              <a:spcBef>
                <a:spcPts val="0"/>
              </a:spcBef>
              <a:spcAft>
                <a:spcPts val="0"/>
              </a:spcAft>
              <a:buClr>
                <a:schemeClr val="dk1"/>
              </a:buClr>
              <a:buSzPts val="1200"/>
              <a:buNone/>
            </a:pPr>
            <a:r>
              <a:rPr lang="en-GB" dirty="0">
                <a:latin typeface="Arial"/>
                <a:ea typeface="Arial"/>
                <a:cs typeface="Arial"/>
                <a:sym typeface="Arial"/>
              </a:rPr>
              <a:t>For a) you need to explain why this work was necessary - in terms of</a:t>
            </a:r>
            <a:r>
              <a:rPr lang="en-GB" sz="1200" dirty="0">
                <a:solidFill>
                  <a:schemeClr val="dk1"/>
                </a:solidFill>
                <a:latin typeface="Arial"/>
                <a:ea typeface="Arial"/>
                <a:cs typeface="Arial"/>
                <a:sym typeface="Arial"/>
              </a:rPr>
              <a:t> best practice </a:t>
            </a:r>
            <a:r>
              <a:rPr lang="en-GB" sz="1200" b="1" dirty="0">
                <a:solidFill>
                  <a:schemeClr val="dk1"/>
                </a:solidFill>
                <a:latin typeface="Arial"/>
                <a:ea typeface="Arial"/>
                <a:cs typeface="Arial"/>
                <a:sym typeface="Arial"/>
              </a:rPr>
              <a:t>and</a:t>
            </a:r>
            <a:r>
              <a:rPr lang="en-GB" sz="1200" dirty="0">
                <a:solidFill>
                  <a:schemeClr val="dk1"/>
                </a:solidFill>
                <a:latin typeface="Arial"/>
                <a:ea typeface="Arial"/>
                <a:cs typeface="Arial"/>
                <a:sym typeface="Arial"/>
              </a:rPr>
              <a:t> national guidance compared to your local organisation’s current commissioning and purchasing arrangements - be clear about what needed changing and why.   The relevant parts of your </a:t>
            </a:r>
            <a:r>
              <a:rPr lang="en-GB" sz="1200" b="1" dirty="0">
                <a:solidFill>
                  <a:schemeClr val="dk1"/>
                </a:solidFill>
                <a:latin typeface="Arial"/>
                <a:ea typeface="Arial"/>
                <a:cs typeface="Arial"/>
                <a:sym typeface="Arial"/>
              </a:rPr>
              <a:t>self assessment</a:t>
            </a:r>
            <a:r>
              <a:rPr lang="en-GB" sz="1200" dirty="0">
                <a:solidFill>
                  <a:schemeClr val="dk1"/>
                </a:solidFill>
                <a:latin typeface="Arial"/>
                <a:ea typeface="Arial"/>
                <a:cs typeface="Arial"/>
                <a:sym typeface="Arial"/>
              </a:rPr>
              <a:t>, from Day 1 of the course, will be useful here.</a:t>
            </a:r>
          </a:p>
          <a:p>
            <a:pPr marL="0" lvl="0" indent="0" algn="l" rtl="0">
              <a:spcBef>
                <a:spcPts val="0"/>
              </a:spcBef>
              <a:spcAft>
                <a:spcPts val="0"/>
              </a:spcAft>
              <a:buClr>
                <a:schemeClr val="dk1"/>
              </a:buClr>
              <a:buSzPts val="1200"/>
              <a:buNone/>
            </a:pPr>
            <a:endParaRPr lang="en-GB" sz="120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200"/>
              <a:buFont typeface="Arial"/>
              <a:buNone/>
            </a:pPr>
            <a:r>
              <a:rPr lang="en-GB" dirty="0">
                <a:latin typeface="Arial"/>
                <a:ea typeface="Arial"/>
                <a:cs typeface="Arial"/>
                <a:sym typeface="Arial"/>
              </a:rPr>
              <a:t>For b) you need to show what commissioning </a:t>
            </a:r>
            <a:r>
              <a:rPr lang="en-GB" b="1" dirty="0">
                <a:latin typeface="Arial"/>
                <a:ea typeface="Arial"/>
                <a:cs typeface="Arial"/>
                <a:sym typeface="Arial"/>
              </a:rPr>
              <a:t>or</a:t>
            </a:r>
            <a:r>
              <a:rPr lang="en-GB" dirty="0">
                <a:latin typeface="Arial"/>
                <a:ea typeface="Arial"/>
                <a:cs typeface="Arial"/>
                <a:sym typeface="Arial"/>
              </a:rPr>
              <a:t> purchasing best practice you are implementing, in the context of what happened overall and what </a:t>
            </a:r>
            <a:r>
              <a:rPr lang="en-GB" b="1" dirty="0">
                <a:latin typeface="Arial"/>
                <a:ea typeface="Arial"/>
                <a:cs typeface="Arial"/>
                <a:sym typeface="Arial"/>
              </a:rPr>
              <a:t>you </a:t>
            </a:r>
            <a:r>
              <a:rPr lang="en-GB" b="0" dirty="0">
                <a:latin typeface="Arial"/>
                <a:ea typeface="Arial"/>
                <a:cs typeface="Arial"/>
                <a:sym typeface="Arial"/>
              </a:rPr>
              <a:t>did</a:t>
            </a:r>
            <a:r>
              <a:rPr lang="en-GB" dirty="0">
                <a:latin typeface="Arial"/>
                <a:ea typeface="Arial"/>
                <a:cs typeface="Arial"/>
                <a:sym typeface="Arial"/>
              </a:rPr>
              <a:t>. This doesn't necessarily mean linking the assignment back to the commissioning cycle, but showing your implementation of relevant good practice. For example if you are carrying out a tender, then demonstrate how you have implemented best procurement practice in tendering services. </a:t>
            </a:r>
            <a:endParaRPr lang="en-GB" dirty="0"/>
          </a:p>
          <a:p>
            <a:pPr marL="0" lvl="0" indent="0" algn="l" rtl="0">
              <a:spcBef>
                <a:spcPts val="0"/>
              </a:spcBef>
              <a:spcAft>
                <a:spcPts val="0"/>
              </a:spcAft>
              <a:buClr>
                <a:schemeClr val="dk1"/>
              </a:buClr>
              <a:buSzPts val="1200"/>
              <a:buNone/>
            </a:pPr>
            <a:endParaRPr lang="en-GB" sz="120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200"/>
              <a:buFont typeface="Arial"/>
              <a:buNone/>
            </a:pPr>
            <a:r>
              <a:rPr lang="en-GB" dirty="0">
                <a:latin typeface="Arial"/>
                <a:ea typeface="Arial"/>
                <a:cs typeface="Arial"/>
                <a:sym typeface="Arial"/>
              </a:rPr>
              <a:t>Also for b) there is a requirement to submit evidence of the activities you undertook as appendices e.g. strategies written, tender documentation. Appropriate examples (but not everything) of the tangible evidence of your work on the project to date, to illustrate your work, should be included as appendices in the assignment template. </a:t>
            </a:r>
            <a:endParaRPr lang="en-GB" dirty="0"/>
          </a:p>
          <a:p>
            <a:pPr marL="0" lvl="0" indent="0" algn="l" rtl="0">
              <a:spcBef>
                <a:spcPts val="0"/>
              </a:spcBef>
              <a:spcAft>
                <a:spcPts val="0"/>
              </a:spcAft>
              <a:buClr>
                <a:schemeClr val="dk1"/>
              </a:buClr>
              <a:buSzPts val="1200"/>
              <a:buNone/>
            </a:pPr>
            <a:endParaRPr lang="en-GB" sz="120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200"/>
              <a:buFont typeface="Arial"/>
              <a:buNone/>
            </a:pPr>
            <a:r>
              <a:rPr lang="en-GB" dirty="0">
                <a:latin typeface="Arial"/>
                <a:ea typeface="Arial"/>
                <a:cs typeface="Arial"/>
                <a:sym typeface="Arial"/>
              </a:rPr>
              <a:t>For c) and d) you will need to reflect on your </a:t>
            </a:r>
            <a:r>
              <a:rPr lang="en-GB" b="1" dirty="0">
                <a:latin typeface="Arial"/>
                <a:ea typeface="Arial"/>
                <a:cs typeface="Arial"/>
                <a:sym typeface="Arial"/>
              </a:rPr>
              <a:t>and</a:t>
            </a:r>
            <a:r>
              <a:rPr lang="en-GB" dirty="0">
                <a:latin typeface="Arial"/>
                <a:ea typeface="Arial"/>
                <a:cs typeface="Arial"/>
                <a:sym typeface="Arial"/>
              </a:rPr>
              <a:t> the organisation's learning during the project - what went well, what didn't, what were the key turning points, and if you were to do the project again how would you do it differently etc</a:t>
            </a:r>
            <a:endParaRPr lang="en-GB" dirty="0"/>
          </a:p>
          <a:p>
            <a:pPr marL="0" lvl="0" indent="0" algn="l" rtl="0">
              <a:spcBef>
                <a:spcPts val="0"/>
              </a:spcBef>
              <a:spcAft>
                <a:spcPts val="0"/>
              </a:spcAft>
              <a:buClr>
                <a:schemeClr val="dk1"/>
              </a:buClr>
              <a:buSzPts val="1200"/>
              <a:buNone/>
            </a:pPr>
            <a:endParaRPr lang="en-GB" sz="1200" dirty="0">
              <a:solidFill>
                <a:schemeClr val="dk1"/>
              </a:solidFill>
              <a:latin typeface="Arial"/>
              <a:ea typeface="Arial"/>
              <a:cs typeface="Arial"/>
              <a:sym typeface="Arial"/>
            </a:endParaRPr>
          </a:p>
          <a:p>
            <a:pPr marL="0" lvl="0" indent="0" algn="l" rtl="0">
              <a:spcBef>
                <a:spcPts val="0"/>
              </a:spcBef>
              <a:spcAft>
                <a:spcPts val="0"/>
              </a:spcAft>
              <a:buClr>
                <a:schemeClr val="dk1"/>
              </a:buClr>
              <a:buSzPts val="1200"/>
              <a:buNone/>
            </a:pPr>
            <a:r>
              <a:rPr lang="en-GB" sz="1200" dirty="0">
                <a:solidFill>
                  <a:schemeClr val="dk1"/>
                </a:solidFill>
                <a:latin typeface="Arial"/>
                <a:ea typeface="Arial"/>
                <a:cs typeface="Arial"/>
                <a:sym typeface="Arial"/>
              </a:rPr>
              <a:t>For e) undertake wider reading and/or research and select and use relevant sources.</a:t>
            </a:r>
          </a:p>
          <a:p>
            <a:pPr marL="0" lvl="0" indent="0" algn="l" rtl="0">
              <a:spcBef>
                <a:spcPts val="0"/>
              </a:spcBef>
              <a:spcAft>
                <a:spcPts val="0"/>
              </a:spcAft>
              <a:buClr>
                <a:schemeClr val="dk1"/>
              </a:buClr>
              <a:buSzPts val="1200"/>
              <a:buNone/>
            </a:pPr>
            <a:r>
              <a:rPr lang="en-GB" sz="1200" dirty="0">
                <a:solidFill>
                  <a:schemeClr val="dk1"/>
                </a:solidFill>
                <a:latin typeface="Arial"/>
                <a:ea typeface="Arial"/>
                <a:cs typeface="Arial"/>
                <a:sym typeface="Arial"/>
              </a:rPr>
              <a:t>For f) reference the reading and research that you have done as part of your rationale.</a:t>
            </a:r>
            <a:endParaRPr lang="en-GB" dirty="0"/>
          </a:p>
          <a:p>
            <a:pPr marL="0" lvl="0" indent="0" algn="l" rtl="0">
              <a:spcBef>
                <a:spcPts val="0"/>
              </a:spcBef>
              <a:spcAft>
                <a:spcPts val="0"/>
              </a:spcAft>
              <a:buClr>
                <a:schemeClr val="dk1"/>
              </a:buClr>
              <a:buSzPts val="1200"/>
              <a:buNone/>
            </a:pPr>
            <a:endParaRPr lang="en-GB" sz="1200" dirty="0">
              <a:solidFill>
                <a:schemeClr val="dk1"/>
              </a:solidFill>
              <a:latin typeface="Arial"/>
              <a:ea typeface="Arial"/>
              <a:cs typeface="Arial"/>
              <a:sym typeface="Arial"/>
            </a:endParaRPr>
          </a:p>
          <a:p>
            <a:pPr marL="0" lvl="0" indent="0" algn="l" rtl="0">
              <a:spcBef>
                <a:spcPts val="0"/>
              </a:spcBef>
              <a:spcAft>
                <a:spcPts val="0"/>
              </a:spcAft>
              <a:buClr>
                <a:schemeClr val="dk1"/>
              </a:buClr>
              <a:buSzPts val="1200"/>
              <a:buNone/>
            </a:pPr>
            <a:r>
              <a:rPr lang="en-GB" sz="1200" dirty="0">
                <a:solidFill>
                  <a:schemeClr val="dk1"/>
                </a:solidFill>
                <a:latin typeface="Arial"/>
                <a:ea typeface="Arial"/>
                <a:cs typeface="Arial"/>
                <a:sym typeface="Arial"/>
              </a:rPr>
              <a:t>Criteria are weighted</a:t>
            </a:r>
          </a:p>
          <a:p>
            <a:pPr marL="0" lvl="0" indent="0" algn="l" rtl="0">
              <a:spcBef>
                <a:spcPts val="0"/>
              </a:spcBef>
              <a:spcAft>
                <a:spcPts val="0"/>
              </a:spcAft>
              <a:buClr>
                <a:schemeClr val="dk1"/>
              </a:buClr>
              <a:buSzPts val="1200"/>
              <a:buNone/>
            </a:pPr>
            <a:endParaRPr lang="en-GB" sz="1200" dirty="0">
              <a:solidFill>
                <a:schemeClr val="dk1"/>
              </a:solidFill>
              <a:latin typeface="Arial"/>
              <a:ea typeface="Arial"/>
              <a:cs typeface="Arial"/>
              <a:sym typeface="Arial"/>
            </a:endParaRPr>
          </a:p>
          <a:p>
            <a:pPr marL="0" lvl="0" indent="0" algn="l" rtl="0">
              <a:spcBef>
                <a:spcPts val="0"/>
              </a:spcBef>
              <a:spcAft>
                <a:spcPts val="0"/>
              </a:spcAft>
              <a:buClr>
                <a:schemeClr val="dk1"/>
              </a:buClr>
              <a:buSzPts val="1200"/>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r>
              <a:rPr lang="en-GB" dirty="0">
                <a:latin typeface="Arial"/>
                <a:ea typeface="Arial"/>
                <a:cs typeface="Arial"/>
                <a:sym typeface="Arial"/>
              </a:rPr>
              <a:t>Also need to write a project plan and project outline and to send that to us </a:t>
            </a:r>
            <a:r>
              <a:rPr lang="en-GB" b="1" dirty="0">
                <a:latin typeface="Arial"/>
                <a:ea typeface="Arial"/>
                <a:cs typeface="Arial"/>
                <a:sym typeface="Arial"/>
              </a:rPr>
              <a:t>in advance </a:t>
            </a:r>
            <a:r>
              <a:rPr lang="en-GB" dirty="0">
                <a:latin typeface="Arial"/>
                <a:ea typeface="Arial"/>
                <a:cs typeface="Arial"/>
                <a:sym typeface="Arial"/>
              </a:rPr>
              <a:t>of the hand in date (more on that later). </a:t>
            </a:r>
            <a:endParaRPr lang="en-GB" dirty="0"/>
          </a:p>
          <a:p>
            <a:pPr marL="0" lvl="0" indent="0" algn="l" rtl="0">
              <a:spcBef>
                <a:spcPts val="0"/>
              </a:spcBef>
              <a:spcAft>
                <a:spcPts val="0"/>
              </a:spcAft>
              <a:buClr>
                <a:schemeClr val="dk1"/>
              </a:buClr>
              <a:buSzPts val="1200"/>
              <a:buNone/>
            </a:pPr>
            <a:endParaRPr lang="en-GB" dirty="0">
              <a:latin typeface="Arial"/>
              <a:ea typeface="Arial"/>
              <a:cs typeface="Arial"/>
              <a:sym typeface="Arial"/>
            </a:endParaRPr>
          </a:p>
          <a:p>
            <a:pPr marL="0" lvl="0" indent="0" algn="l" rtl="0">
              <a:spcBef>
                <a:spcPts val="0"/>
              </a:spcBef>
              <a:spcAft>
                <a:spcPts val="0"/>
              </a:spcAft>
              <a:buClr>
                <a:schemeClr val="dk1"/>
              </a:buClr>
              <a:buSzPts val="1200"/>
              <a:buNone/>
            </a:pPr>
            <a:endParaRPr lang="en-GB" dirty="0"/>
          </a:p>
          <a:p>
            <a:pPr marL="0" lvl="0" indent="0" algn="l" rtl="0">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13</a:t>
            </a:fld>
            <a:endParaRPr lang="en-US"/>
          </a:p>
        </p:txBody>
      </p:sp>
    </p:spTree>
    <p:extLst>
      <p:ext uri="{BB962C8B-B14F-4D97-AF65-F5344CB8AC3E}">
        <p14:creationId xmlns:p14="http://schemas.microsoft.com/office/powerpoint/2010/main" val="2257500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75A1F2D-08EC-E505-A62C-67131DEA8396}"/>
              </a:ext>
            </a:extLst>
          </p:cNvPr>
          <p:cNvSpPr>
            <a:spLocks noGrp="1"/>
          </p:cNvSpPr>
          <p:nvPr>
            <p:ph type="body" sz="quarter" idx="10" hasCustomPrompt="1"/>
          </p:nvPr>
        </p:nvSpPr>
        <p:spPr>
          <a:xfrm>
            <a:off x="755650" y="2587955"/>
            <a:ext cx="7632700" cy="715963"/>
          </a:xfrm>
          <a:prstGeom prst="rect">
            <a:avLst/>
          </a:prstGeom>
        </p:spPr>
        <p:txBody>
          <a:bodyPr/>
          <a:lstStyle>
            <a:lvl1pPr marL="0" indent="0" algn="ctr">
              <a:buNone/>
              <a:defRPr sz="4000" b="1">
                <a:solidFill>
                  <a:schemeClr val="bg1"/>
                </a:solidFill>
                <a:latin typeface="+mn-lt"/>
                <a:ea typeface="Lato" panose="020F0502020204030203" pitchFamily="34" charset="0"/>
                <a:cs typeface="Lato" panose="020F0502020204030203" pitchFamily="34" charset="0"/>
              </a:defRPr>
            </a:lvl1pPr>
            <a:lvl2pPr marL="457200" indent="0" algn="ctr">
              <a:buNone/>
              <a:defRPr b="1">
                <a:solidFill>
                  <a:schemeClr val="accent3"/>
                </a:solidFill>
                <a:latin typeface="Lato" panose="020F0502020204030203" pitchFamily="34" charset="0"/>
                <a:ea typeface="Lato" panose="020F0502020204030203" pitchFamily="34" charset="0"/>
                <a:cs typeface="Lato" panose="020F0502020204030203" pitchFamily="34" charset="0"/>
              </a:defRPr>
            </a:lvl2pPr>
            <a:lvl3pPr marL="914400" indent="0">
              <a:buNone/>
              <a:defRPr/>
            </a:lvl3pPr>
            <a:lvl4pPr marL="1371600" indent="0">
              <a:buNone/>
              <a:defRPr/>
            </a:lvl4pPr>
            <a:lvl5pPr marL="1828800" indent="0">
              <a:buNone/>
              <a:defRPr/>
            </a:lvl5pPr>
          </a:lstStyle>
          <a:p>
            <a:pPr lvl="0"/>
            <a:r>
              <a:rPr lang="en-GB" dirty="0"/>
              <a:t>Insert Presentation Title Here</a:t>
            </a:r>
          </a:p>
        </p:txBody>
      </p:sp>
      <p:sp>
        <p:nvSpPr>
          <p:cNvPr id="18" name="Text Placeholder 17">
            <a:extLst>
              <a:ext uri="{FF2B5EF4-FFF2-40B4-BE49-F238E27FC236}">
                <a16:creationId xmlns:a16="http://schemas.microsoft.com/office/drawing/2014/main" id="{1A500149-D338-65FD-649E-B40F0651B636}"/>
              </a:ext>
            </a:extLst>
          </p:cNvPr>
          <p:cNvSpPr>
            <a:spLocks noGrp="1"/>
          </p:cNvSpPr>
          <p:nvPr>
            <p:ph type="body" sz="quarter" idx="11" hasCustomPrompt="1"/>
          </p:nvPr>
        </p:nvSpPr>
        <p:spPr>
          <a:xfrm>
            <a:off x="755650" y="3579813"/>
            <a:ext cx="7632700" cy="715962"/>
          </a:xfrm>
        </p:spPr>
        <p:txBody>
          <a:bodyPr/>
          <a:lstStyle>
            <a:lvl1pPr marL="0" indent="0" algn="ctr">
              <a:buNone/>
              <a:defRPr>
                <a:latin typeface="+mn-lt"/>
              </a:defRPr>
            </a:lvl1pPr>
            <a:lvl2pPr marL="457200" indent="0">
              <a:buNone/>
              <a:defRPr/>
            </a:lvl2pPr>
          </a:lstStyle>
          <a:p>
            <a:pPr lvl="0"/>
            <a:r>
              <a:rPr lang="en-GB" dirty="0"/>
              <a:t>Insert Optional Subtitle Here</a:t>
            </a:r>
          </a:p>
        </p:txBody>
      </p:sp>
    </p:spTree>
    <p:extLst>
      <p:ext uri="{BB962C8B-B14F-4D97-AF65-F5344CB8AC3E}">
        <p14:creationId xmlns:p14="http://schemas.microsoft.com/office/powerpoint/2010/main" val="224567301"/>
      </p:ext>
    </p:extLst>
  </p:cSld>
  <p:clrMapOvr>
    <a:masterClrMapping/>
  </p:clrMapOvr>
  <p:extLst>
    <p:ext uri="{DCECCB84-F9BA-43D5-87BE-67443E8EF086}">
      <p15:sldGuideLst xmlns:p15="http://schemas.microsoft.com/office/powerpoint/2012/main">
        <p15:guide id="2" pos="47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Points Boxe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6" y="1547632"/>
            <a:ext cx="2288879"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3432100" y="1547632"/>
            <a:ext cx="2288879" cy="2679319"/>
          </a:xfrm>
          <a:prstGeom prst="rect">
            <a:avLst/>
          </a:prstGeom>
        </p:spPr>
      </p:sp>
      <p:sp>
        <p:nvSpPr>
          <p:cNvPr id="5" name="Picture Placeholder 4">
            <a:extLst>
              <a:ext uri="{FF2B5EF4-FFF2-40B4-BE49-F238E27FC236}">
                <a16:creationId xmlns:a16="http://schemas.microsoft.com/office/drawing/2014/main" id="{86E20CBB-667A-910D-20AE-B4756D03381E}"/>
              </a:ext>
            </a:extLst>
          </p:cNvPr>
          <p:cNvSpPr>
            <a:spLocks noGrp="1"/>
          </p:cNvSpPr>
          <p:nvPr>
            <p:ph type="pic" sz="quarter" idx="15"/>
          </p:nvPr>
        </p:nvSpPr>
        <p:spPr>
          <a:xfrm>
            <a:off x="6097044" y="1547632"/>
            <a:ext cx="2288879" cy="2679319"/>
          </a:xfrm>
          <a:prstGeom prst="rect">
            <a:avLst/>
          </a:prstGeom>
        </p:spPr>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2288879" cy="860066"/>
          </a:xfrm>
          <a:prstGeom prst="rect">
            <a:avLst/>
          </a:prstGeom>
          <a:solidFill>
            <a:schemeClr val="accent3"/>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
        <p:nvSpPr>
          <p:cNvPr id="6" name="Text Placeholder 32">
            <a:extLst>
              <a:ext uri="{FF2B5EF4-FFF2-40B4-BE49-F238E27FC236}">
                <a16:creationId xmlns:a16="http://schemas.microsoft.com/office/drawing/2014/main" id="{DC3B1A74-5CAC-444F-D517-0909793F426C}"/>
              </a:ext>
            </a:extLst>
          </p:cNvPr>
          <p:cNvSpPr>
            <a:spLocks noGrp="1"/>
          </p:cNvSpPr>
          <p:nvPr>
            <p:ph type="body" sz="quarter" idx="17" hasCustomPrompt="1"/>
          </p:nvPr>
        </p:nvSpPr>
        <p:spPr>
          <a:xfrm>
            <a:off x="3427560" y="4477109"/>
            <a:ext cx="2288879" cy="860066"/>
          </a:xfrm>
          <a:prstGeom prst="rect">
            <a:avLst/>
          </a:prstGeom>
          <a:solidFill>
            <a:schemeClr val="tx2"/>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
        <p:nvSpPr>
          <p:cNvPr id="8" name="Text Placeholder 32">
            <a:extLst>
              <a:ext uri="{FF2B5EF4-FFF2-40B4-BE49-F238E27FC236}">
                <a16:creationId xmlns:a16="http://schemas.microsoft.com/office/drawing/2014/main" id="{FEE211D2-9881-9EA3-CEBE-07E145AFE147}"/>
              </a:ext>
            </a:extLst>
          </p:cNvPr>
          <p:cNvSpPr>
            <a:spLocks noGrp="1"/>
          </p:cNvSpPr>
          <p:nvPr>
            <p:ph type="body" sz="quarter" idx="18" hasCustomPrompt="1"/>
          </p:nvPr>
        </p:nvSpPr>
        <p:spPr>
          <a:xfrm>
            <a:off x="6087965" y="4477109"/>
            <a:ext cx="2300385" cy="860066"/>
          </a:xfrm>
          <a:prstGeom prst="rect">
            <a:avLst/>
          </a:prstGeom>
          <a:solidFill>
            <a:schemeClr val="accent1"/>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Tree>
    <p:extLst>
      <p:ext uri="{BB962C8B-B14F-4D97-AF65-F5344CB8AC3E}">
        <p14:creationId xmlns:p14="http://schemas.microsoft.com/office/powerpoint/2010/main" val="869458597"/>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Point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5" y="1547632"/>
            <a:ext cx="3666821"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4719714" y="1547632"/>
            <a:ext cx="3666821" cy="2679319"/>
          </a:xfrm>
          <a:prstGeom prst="rect">
            <a:avLst/>
          </a:prstGeom>
        </p:spPr>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3666820" cy="860066"/>
          </a:xfrm>
          <a:prstGeom prst="rect">
            <a:avLst/>
          </a:prstGeom>
        </p:spPr>
        <p:txBody>
          <a:bodyPr/>
          <a:lstStyle>
            <a:lvl1pPr marL="0" indent="0" algn="ctr">
              <a:buNone/>
              <a:defRPr/>
            </a:lvl1pPr>
            <a:lvl2pPr marL="457200" indent="0">
              <a:buNone/>
              <a:defRPr/>
            </a:lvl2pPr>
            <a:lvl3pPr marL="914400" indent="0">
              <a:buNone/>
              <a:defRPr/>
            </a:lvl3pPr>
          </a:lstStyle>
          <a:p>
            <a:pPr lvl="0"/>
            <a:r>
              <a:rPr lang="en-GB" dirty="0"/>
              <a:t>Point 1</a:t>
            </a:r>
          </a:p>
        </p:txBody>
      </p:sp>
      <p:sp>
        <p:nvSpPr>
          <p:cNvPr id="10" name="Text Placeholder 32">
            <a:extLst>
              <a:ext uri="{FF2B5EF4-FFF2-40B4-BE49-F238E27FC236}">
                <a16:creationId xmlns:a16="http://schemas.microsoft.com/office/drawing/2014/main" id="{35E8906D-5CB8-24BC-99B7-967E0669DCDB}"/>
              </a:ext>
            </a:extLst>
          </p:cNvPr>
          <p:cNvSpPr>
            <a:spLocks noGrp="1"/>
          </p:cNvSpPr>
          <p:nvPr>
            <p:ph type="body" sz="quarter" idx="17" hasCustomPrompt="1"/>
          </p:nvPr>
        </p:nvSpPr>
        <p:spPr>
          <a:xfrm>
            <a:off x="4719714" y="4477109"/>
            <a:ext cx="3666821" cy="860066"/>
          </a:xfrm>
          <a:prstGeom prst="rect">
            <a:avLst/>
          </a:prstGeom>
        </p:spPr>
        <p:txBody>
          <a:bodyPr/>
          <a:lstStyle>
            <a:lvl1pPr marL="0" indent="0" algn="ctr">
              <a:buNone/>
              <a:defRPr/>
            </a:lvl1pPr>
            <a:lvl2pPr marL="457200" indent="0">
              <a:buNone/>
              <a:defRPr/>
            </a:lvl2pPr>
            <a:lvl3pPr marL="914400" indent="0">
              <a:buNone/>
              <a:defRPr/>
            </a:lvl3pPr>
          </a:lstStyle>
          <a:p>
            <a:pPr lvl="0"/>
            <a:r>
              <a:rPr lang="en-GB" dirty="0"/>
              <a:t>Point 2</a:t>
            </a:r>
          </a:p>
        </p:txBody>
      </p:sp>
    </p:spTree>
    <p:extLst>
      <p:ext uri="{BB962C8B-B14F-4D97-AF65-F5344CB8AC3E}">
        <p14:creationId xmlns:p14="http://schemas.microsoft.com/office/powerpoint/2010/main" val="2403722540"/>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1" name="Title 30">
            <a:extLst>
              <a:ext uri="{FF2B5EF4-FFF2-40B4-BE49-F238E27FC236}">
                <a16:creationId xmlns:a16="http://schemas.microsoft.com/office/drawing/2014/main" id="{2120FD31-ECE2-E86E-896F-CB6CF724CD0F}"/>
              </a:ext>
            </a:extLst>
          </p:cNvPr>
          <p:cNvSpPr>
            <a:spLocks noGrp="1"/>
          </p:cNvSpPr>
          <p:nvPr>
            <p:ph type="title"/>
          </p:nvPr>
        </p:nvSpPr>
        <p:spPr/>
        <p:txBody>
          <a:bodyPr/>
          <a:lstStyle/>
          <a:p>
            <a:r>
              <a:rPr lang="en-GB" dirty="0"/>
              <a:t>Click to edit Master title style</a:t>
            </a:r>
          </a:p>
        </p:txBody>
      </p:sp>
      <p:sp>
        <p:nvSpPr>
          <p:cNvPr id="33" name="Text Placeholder 32">
            <a:extLst>
              <a:ext uri="{FF2B5EF4-FFF2-40B4-BE49-F238E27FC236}">
                <a16:creationId xmlns:a16="http://schemas.microsoft.com/office/drawing/2014/main" id="{A26010FD-B543-96D3-D13A-CB88B9866F6C}"/>
              </a:ext>
            </a:extLst>
          </p:cNvPr>
          <p:cNvSpPr>
            <a:spLocks noGrp="1"/>
          </p:cNvSpPr>
          <p:nvPr>
            <p:ph type="body" sz="quarter" idx="10"/>
          </p:nvPr>
        </p:nvSpPr>
        <p:spPr>
          <a:xfrm>
            <a:off x="764275" y="1543648"/>
            <a:ext cx="76176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654276279"/>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wo Textboxes">
    <p:spTree>
      <p:nvGrpSpPr>
        <p:cNvPr id="1" name=""/>
        <p:cNvGrpSpPr/>
        <p:nvPr/>
      </p:nvGrpSpPr>
      <p:grpSpPr>
        <a:xfrm>
          <a:off x="0" y="0"/>
          <a:ext cx="0" cy="0"/>
          <a:chOff x="0" y="0"/>
          <a:chExt cx="0" cy="0"/>
        </a:xfrm>
      </p:grpSpPr>
      <p:sp>
        <p:nvSpPr>
          <p:cNvPr id="31" name="Title 30">
            <a:extLst>
              <a:ext uri="{FF2B5EF4-FFF2-40B4-BE49-F238E27FC236}">
                <a16:creationId xmlns:a16="http://schemas.microsoft.com/office/drawing/2014/main" id="{2120FD31-ECE2-E86E-896F-CB6CF724CD0F}"/>
              </a:ext>
            </a:extLst>
          </p:cNvPr>
          <p:cNvSpPr>
            <a:spLocks noGrp="1"/>
          </p:cNvSpPr>
          <p:nvPr>
            <p:ph type="title"/>
          </p:nvPr>
        </p:nvSpPr>
        <p:spPr/>
        <p:txBody>
          <a:bodyPr/>
          <a:lstStyle/>
          <a:p>
            <a:r>
              <a:rPr lang="en-GB" dirty="0"/>
              <a:t>Click to edit Master title style</a:t>
            </a:r>
          </a:p>
        </p:txBody>
      </p:sp>
      <p:sp>
        <p:nvSpPr>
          <p:cNvPr id="33" name="Text Placeholder 32">
            <a:extLst>
              <a:ext uri="{FF2B5EF4-FFF2-40B4-BE49-F238E27FC236}">
                <a16:creationId xmlns:a16="http://schemas.microsoft.com/office/drawing/2014/main" id="{A26010FD-B543-96D3-D13A-CB88B9866F6C}"/>
              </a:ext>
            </a:extLst>
          </p:cNvPr>
          <p:cNvSpPr>
            <a:spLocks noGrp="1"/>
          </p:cNvSpPr>
          <p:nvPr>
            <p:ph type="body" sz="quarter" idx="10"/>
          </p:nvPr>
        </p:nvSpPr>
        <p:spPr>
          <a:xfrm>
            <a:off x="764275" y="1543648"/>
            <a:ext cx="36684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3" name="Text Placeholder 32">
            <a:extLst>
              <a:ext uri="{FF2B5EF4-FFF2-40B4-BE49-F238E27FC236}">
                <a16:creationId xmlns:a16="http://schemas.microsoft.com/office/drawing/2014/main" id="{66E72B30-A215-9D37-61B1-79038B27FAE3}"/>
              </a:ext>
            </a:extLst>
          </p:cNvPr>
          <p:cNvSpPr>
            <a:spLocks noGrp="1"/>
          </p:cNvSpPr>
          <p:nvPr>
            <p:ph type="body" sz="quarter" idx="11"/>
          </p:nvPr>
        </p:nvSpPr>
        <p:spPr>
          <a:xfrm>
            <a:off x="4718647" y="1543648"/>
            <a:ext cx="36684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63220723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ft Text, Right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5520906" y="1543647"/>
            <a:ext cx="2867444" cy="3793527"/>
          </a:xfrm>
          <a:prstGeom prst="rect">
            <a:avLst/>
          </a:prstGeom>
        </p:spPr>
        <p:txBody>
          <a:bodyPr/>
          <a:lstStyle/>
          <a:p>
            <a:endParaRPr lang="en-GB" dirty="0"/>
          </a:p>
        </p:txBody>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764276" y="1543648"/>
            <a:ext cx="4446078" cy="3793527"/>
          </a:xfrm>
          <a:prstGeom prst="rect">
            <a:avLst/>
          </a:prstGeom>
        </p:spPr>
        <p:txBody>
          <a:bodyPr/>
          <a:lstStyle>
            <a:lvl1pPr>
              <a:spcBef>
                <a:spcPts val="600"/>
              </a:spcBef>
              <a:spcAft>
                <a:spcPts val="600"/>
              </a:spcAft>
              <a:buClr>
                <a:schemeClr val="accent3"/>
              </a:buClr>
              <a:defRPr/>
            </a:lvl1pPr>
            <a:lvl2pPr marL="468000">
              <a:spcBef>
                <a:spcPts val="500"/>
              </a:spcBef>
              <a:buClr>
                <a:schemeClr val="accent3"/>
              </a:buClr>
              <a:defRPr sz="2000"/>
            </a:lvl2pPr>
            <a:lvl3pPr marL="900000">
              <a:spcBef>
                <a:spcPts val="600"/>
              </a:spcBef>
              <a:buClr>
                <a:schemeClr val="accent3"/>
              </a:buClr>
              <a:defRPr sz="2000"/>
            </a:lvl3pPr>
            <a:lvl4pPr marL="1332000">
              <a:spcBef>
                <a:spcPts val="600"/>
              </a:spcBef>
              <a:buClr>
                <a:schemeClr val="accent3"/>
              </a:buClr>
              <a:defRPr sz="1800"/>
            </a:lvl4pPr>
            <a:lvl5pPr marL="1836000">
              <a:spcBef>
                <a:spcPts val="600"/>
              </a:spcBef>
              <a:buClr>
                <a:schemeClr val="accent3"/>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368897147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ft Image, Right 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767746" y="1543647"/>
            <a:ext cx="2867444" cy="3793527"/>
          </a:xfrm>
          <a:prstGeom prst="rect">
            <a:avLst/>
          </a:prstGeom>
        </p:spPr>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3938797" y="1543648"/>
            <a:ext cx="4446079"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59788642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767746" y="1543647"/>
            <a:ext cx="7620604" cy="3793527"/>
          </a:xfrm>
          <a:prstGeom prst="rect">
            <a:avLst/>
          </a:prstGeom>
        </p:spPr>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Tree>
    <p:extLst>
      <p:ext uri="{BB962C8B-B14F-4D97-AF65-F5344CB8AC3E}">
        <p14:creationId xmlns:p14="http://schemas.microsoft.com/office/powerpoint/2010/main" val="52120827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ft Chart, Righ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4287329" y="1543648"/>
            <a:ext cx="4097548"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Chart Placeholder 4">
            <a:extLst>
              <a:ext uri="{FF2B5EF4-FFF2-40B4-BE49-F238E27FC236}">
                <a16:creationId xmlns:a16="http://schemas.microsoft.com/office/drawing/2014/main" id="{5A97ED7E-30C1-A12C-FCB9-2B7A0B143792}"/>
              </a:ext>
            </a:extLst>
          </p:cNvPr>
          <p:cNvSpPr>
            <a:spLocks noGrp="1"/>
          </p:cNvSpPr>
          <p:nvPr>
            <p:ph type="chart" sz="quarter" idx="12"/>
          </p:nvPr>
        </p:nvSpPr>
        <p:spPr>
          <a:xfrm>
            <a:off x="764276" y="1543050"/>
            <a:ext cx="3238380" cy="3794125"/>
          </a:xfrm>
          <a:prstGeom prst="rect">
            <a:avLst/>
          </a:prstGeom>
        </p:spPr>
        <p:txBody>
          <a:bodyPr/>
          <a:lstStyle/>
          <a:p>
            <a:endParaRPr lang="en-GB"/>
          </a:p>
        </p:txBody>
      </p:sp>
    </p:spTree>
    <p:extLst>
      <p:ext uri="{BB962C8B-B14F-4D97-AF65-F5344CB8AC3E}">
        <p14:creationId xmlns:p14="http://schemas.microsoft.com/office/powerpoint/2010/main" val="1230342316"/>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6" name="Chart Placeholder 4">
            <a:extLst>
              <a:ext uri="{FF2B5EF4-FFF2-40B4-BE49-F238E27FC236}">
                <a16:creationId xmlns:a16="http://schemas.microsoft.com/office/drawing/2014/main" id="{5A97ED7E-30C1-A12C-FCB9-2B7A0B143792}"/>
              </a:ext>
            </a:extLst>
          </p:cNvPr>
          <p:cNvSpPr>
            <a:spLocks noGrp="1"/>
          </p:cNvSpPr>
          <p:nvPr>
            <p:ph type="chart" sz="quarter" idx="12"/>
          </p:nvPr>
        </p:nvSpPr>
        <p:spPr>
          <a:xfrm>
            <a:off x="764276" y="1543050"/>
            <a:ext cx="7624074" cy="3794125"/>
          </a:xfrm>
          <a:prstGeom prst="rect">
            <a:avLst/>
          </a:prstGeom>
        </p:spPr>
        <p:txBody>
          <a:bodyPr/>
          <a:lstStyle/>
          <a:p>
            <a:endParaRPr lang="en-GB"/>
          </a:p>
        </p:txBody>
      </p:sp>
    </p:spTree>
    <p:extLst>
      <p:ext uri="{BB962C8B-B14F-4D97-AF65-F5344CB8AC3E}">
        <p14:creationId xmlns:p14="http://schemas.microsoft.com/office/powerpoint/2010/main" val="397503643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Point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6" y="1547632"/>
            <a:ext cx="2288879"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3432100" y="1547632"/>
            <a:ext cx="2288879" cy="2679319"/>
          </a:xfrm>
          <a:prstGeom prst="rect">
            <a:avLst/>
          </a:prstGeom>
        </p:spPr>
      </p:sp>
      <p:sp>
        <p:nvSpPr>
          <p:cNvPr id="5" name="Picture Placeholder 4">
            <a:extLst>
              <a:ext uri="{FF2B5EF4-FFF2-40B4-BE49-F238E27FC236}">
                <a16:creationId xmlns:a16="http://schemas.microsoft.com/office/drawing/2014/main" id="{86E20CBB-667A-910D-20AE-B4756D03381E}"/>
              </a:ext>
            </a:extLst>
          </p:cNvPr>
          <p:cNvSpPr>
            <a:spLocks noGrp="1"/>
          </p:cNvSpPr>
          <p:nvPr>
            <p:ph type="pic" sz="quarter" idx="15"/>
          </p:nvPr>
        </p:nvSpPr>
        <p:spPr>
          <a:xfrm>
            <a:off x="6097044" y="1547632"/>
            <a:ext cx="2288879" cy="2679319"/>
          </a:xfrm>
          <a:prstGeom prst="rect">
            <a:avLst/>
          </a:prstGeom>
        </p:spPr>
      </p:sp>
      <p:sp>
        <p:nvSpPr>
          <p:cNvPr id="7" name="Text Placeholder 32">
            <a:extLst>
              <a:ext uri="{FF2B5EF4-FFF2-40B4-BE49-F238E27FC236}">
                <a16:creationId xmlns:a16="http://schemas.microsoft.com/office/drawing/2014/main" id="{43C641B3-2A7E-1623-9509-F3370DF71DF0}"/>
              </a:ext>
            </a:extLst>
          </p:cNvPr>
          <p:cNvSpPr>
            <a:spLocks noGrp="1"/>
          </p:cNvSpPr>
          <p:nvPr>
            <p:ph type="body" sz="quarter" idx="11" hasCustomPrompt="1"/>
          </p:nvPr>
        </p:nvSpPr>
        <p:spPr>
          <a:xfrm>
            <a:off x="6095997"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3</a:t>
            </a:r>
          </a:p>
        </p:txBody>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1</a:t>
            </a:r>
          </a:p>
        </p:txBody>
      </p:sp>
      <p:sp>
        <p:nvSpPr>
          <p:cNvPr id="10" name="Text Placeholder 32">
            <a:extLst>
              <a:ext uri="{FF2B5EF4-FFF2-40B4-BE49-F238E27FC236}">
                <a16:creationId xmlns:a16="http://schemas.microsoft.com/office/drawing/2014/main" id="{35E8906D-5CB8-24BC-99B7-967E0669DCDB}"/>
              </a:ext>
            </a:extLst>
          </p:cNvPr>
          <p:cNvSpPr>
            <a:spLocks noGrp="1"/>
          </p:cNvSpPr>
          <p:nvPr>
            <p:ph type="body" sz="quarter" idx="17" hasCustomPrompt="1"/>
          </p:nvPr>
        </p:nvSpPr>
        <p:spPr>
          <a:xfrm>
            <a:off x="3432100"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2</a:t>
            </a:r>
          </a:p>
        </p:txBody>
      </p:sp>
    </p:spTree>
    <p:extLst>
      <p:ext uri="{BB962C8B-B14F-4D97-AF65-F5344CB8AC3E}">
        <p14:creationId xmlns:p14="http://schemas.microsoft.com/office/powerpoint/2010/main" val="394686905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2.jp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4368AAB-CD1E-D34F-BE8B-C1720311EE3C}"/>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000" b="0" i="0">
                <a:solidFill>
                  <a:schemeClr val="bg1"/>
                </a:solidFill>
                <a:latin typeface="Arial" panose="020B0604020202020204" pitchFamily="34" charset="0"/>
                <a:cs typeface="Arial" panose="020B0604020202020204" pitchFamily="34" charset="0"/>
              </a:defRPr>
            </a:lvl1pPr>
          </a:lstStyle>
          <a:p>
            <a:fld id="{84528537-0F33-F344-B78A-23910186FB7B}" type="slidenum">
              <a:rPr lang="en-US" smtClean="0"/>
              <a:pPr/>
              <a:t>‹#›</a:t>
            </a:fld>
            <a:endParaRPr lang="en-US" dirty="0"/>
          </a:p>
        </p:txBody>
      </p:sp>
      <p:sp>
        <p:nvSpPr>
          <p:cNvPr id="14" name="Title Placeholder 13">
            <a:extLst>
              <a:ext uri="{FF2B5EF4-FFF2-40B4-BE49-F238E27FC236}">
                <a16:creationId xmlns:a16="http://schemas.microsoft.com/office/drawing/2014/main" id="{6545E144-D8CB-0030-EBBC-4C26AC7C154A}"/>
              </a:ext>
            </a:extLst>
          </p:cNvPr>
          <p:cNvSpPr>
            <a:spLocks noGrp="1"/>
          </p:cNvSpPr>
          <p:nvPr>
            <p:ph type="title"/>
          </p:nvPr>
        </p:nvSpPr>
        <p:spPr>
          <a:xfrm>
            <a:off x="755650" y="476250"/>
            <a:ext cx="7632700" cy="1214438"/>
          </a:xfrm>
          <a:prstGeom prst="rect">
            <a:avLst/>
          </a:prstGeom>
        </p:spPr>
        <p:txBody>
          <a:bodyPr vert="horz" lIns="91440" tIns="45720" rIns="91440" bIns="45720" rtlCol="0" anchor="ctr">
            <a:normAutofit/>
          </a:bodyPr>
          <a:lstStyle/>
          <a:p>
            <a:pPr marL="0" lvl="0" indent="0" algn="ctr" defTabSz="914400" rtl="0" eaLnBrk="1" latinLnBrk="0" hangingPunct="1">
              <a:lnSpc>
                <a:spcPct val="90000"/>
              </a:lnSpc>
              <a:spcBef>
                <a:spcPts val="1000"/>
              </a:spcBef>
              <a:buFont typeface="Arial" panose="020B0604020202020204" pitchFamily="34" charset="0"/>
              <a:buNone/>
            </a:pPr>
            <a:r>
              <a:rPr lang="en-GB" dirty="0"/>
              <a:t>Click to edit Master title style</a:t>
            </a:r>
          </a:p>
        </p:txBody>
      </p:sp>
      <p:sp>
        <p:nvSpPr>
          <p:cNvPr id="15" name="Text Placeholder 14">
            <a:extLst>
              <a:ext uri="{FF2B5EF4-FFF2-40B4-BE49-F238E27FC236}">
                <a16:creationId xmlns:a16="http://schemas.microsoft.com/office/drawing/2014/main" id="{BB83B70A-EAD4-E2AF-D7E9-D17F8FE92DD5}"/>
              </a:ext>
            </a:extLst>
          </p:cNvPr>
          <p:cNvSpPr>
            <a:spLocks noGrp="1"/>
          </p:cNvSpPr>
          <p:nvPr>
            <p:ph type="body" idx="1"/>
          </p:nvPr>
        </p:nvSpPr>
        <p:spPr>
          <a:xfrm>
            <a:off x="755650" y="1825625"/>
            <a:ext cx="7632700" cy="3511550"/>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562953175"/>
      </p:ext>
    </p:extLst>
  </p:cSld>
  <p:clrMap bg1="lt1" tx1="dk1" bg2="lt2" tx2="dk2" accent1="accent1" accent2="accent2" accent3="accent3" accent4="accent4" accent5="accent5" accent6="accent6" hlink="hlink" folHlink="folHlink"/>
  <p:sldLayoutIdLst>
    <p:sldLayoutId id="2147483677" r:id="rId1"/>
  </p:sldLayoutIdLst>
  <p:hf hdr="0" dt="0"/>
  <p:txStyles>
    <p:titleStyle>
      <a:lvl1pPr algn="l" defTabSz="914400" rtl="0" eaLnBrk="1" latinLnBrk="0" hangingPunct="1">
        <a:lnSpc>
          <a:spcPct val="90000"/>
        </a:lnSpc>
        <a:spcBef>
          <a:spcPct val="0"/>
        </a:spcBef>
        <a:buNone/>
        <a:defRPr lang="en-GB" sz="4000" b="1" kern="1200" dirty="0">
          <a:solidFill>
            <a:schemeClr val="bg1"/>
          </a:solidFill>
          <a:latin typeface="Arial" panose="020B0604020202020204" pitchFamily="34" charset="0"/>
          <a:ea typeface="Lato" panose="020F0502020204030203" pitchFamily="34" charset="0"/>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accent3"/>
          </a:solidFill>
          <a:latin typeface="+mn-lt"/>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476" userDrawn="1">
          <p15:clr>
            <a:srgbClr val="F26B43"/>
          </p15:clr>
        </p15:guide>
        <p15:guide id="3" pos="5284" userDrawn="1">
          <p15:clr>
            <a:srgbClr val="F26B43"/>
          </p15:clr>
        </p15:guide>
        <p15:guide id="4" orient="horz" pos="3362" userDrawn="1">
          <p15:clr>
            <a:srgbClr val="F26B43"/>
          </p15:clr>
        </p15:guide>
        <p15:guide id="5" orient="horz" pos="30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7EFEDD-3208-8FEA-40E8-25F7184A8C8A}"/>
              </a:ext>
            </a:extLst>
          </p:cNvPr>
          <p:cNvSpPr>
            <a:spLocks noGrp="1"/>
          </p:cNvSpPr>
          <p:nvPr>
            <p:ph type="title"/>
          </p:nvPr>
        </p:nvSpPr>
        <p:spPr>
          <a:xfrm>
            <a:off x="755650" y="478875"/>
            <a:ext cx="7632700" cy="590931"/>
          </a:xfrm>
          <a:prstGeom prst="rect">
            <a:avLst/>
          </a:prstGeom>
          <a:noFill/>
        </p:spPr>
        <p:txBody>
          <a:bodyPr wrap="square" rtlCol="0">
            <a:spAutoFit/>
          </a:bodyPr>
          <a:lstStyle/>
          <a:p>
            <a:pPr marL="0" lvl="0" defTabSz="457200"/>
            <a:r>
              <a:rPr lang="en-GB" dirty="0"/>
              <a:t>Click to edit Master title style</a:t>
            </a:r>
          </a:p>
        </p:txBody>
      </p:sp>
      <p:sp>
        <p:nvSpPr>
          <p:cNvPr id="3" name="Text Placeholder 2">
            <a:extLst>
              <a:ext uri="{FF2B5EF4-FFF2-40B4-BE49-F238E27FC236}">
                <a16:creationId xmlns:a16="http://schemas.microsoft.com/office/drawing/2014/main" id="{5E58C76B-97A1-8B0F-3F0C-A4451B5BBA2C}"/>
              </a:ext>
            </a:extLst>
          </p:cNvPr>
          <p:cNvSpPr>
            <a:spLocks noGrp="1"/>
          </p:cNvSpPr>
          <p:nvPr>
            <p:ph type="body" idx="1"/>
          </p:nvPr>
        </p:nvSpPr>
        <p:spPr>
          <a:xfrm>
            <a:off x="764276" y="1540766"/>
            <a:ext cx="7624074" cy="3796409"/>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773596738"/>
      </p:ext>
    </p:extLst>
  </p:cSld>
  <p:clrMap bg1="lt1" tx1="dk1" bg2="lt2" tx2="dk2" accent1="accent1" accent2="accent2" accent3="accent3" accent4="accent4" accent5="accent5" accent6="accent6" hlink="hlink" folHlink="folHlink"/>
  <p:sldLayoutIdLst>
    <p:sldLayoutId id="2147483671" r:id="rId1"/>
    <p:sldLayoutId id="2147483683" r:id="rId2"/>
    <p:sldLayoutId id="2147483678" r:id="rId3"/>
    <p:sldLayoutId id="2147483679" r:id="rId4"/>
    <p:sldLayoutId id="2147483685" r:id="rId5"/>
    <p:sldLayoutId id="2147483680" r:id="rId6"/>
    <p:sldLayoutId id="2147483684" r:id="rId7"/>
    <p:sldLayoutId id="2147483681" r:id="rId8"/>
    <p:sldLayoutId id="2147483686" r:id="rId9"/>
    <p:sldLayoutId id="2147483682" r:id="rId10"/>
  </p:sldLayoutIdLst>
  <p:txStyles>
    <p:titleStyle>
      <a:lvl1pPr algn="l" defTabSz="914400" rtl="0" eaLnBrk="1" latinLnBrk="0" hangingPunct="1">
        <a:lnSpc>
          <a:spcPct val="90000"/>
        </a:lnSpc>
        <a:spcBef>
          <a:spcPct val="0"/>
        </a:spcBef>
        <a:buNone/>
        <a:defRPr lang="en-GB" sz="3600" b="1" kern="1200" dirty="0">
          <a:solidFill>
            <a:schemeClr val="accent1"/>
          </a:solidFill>
          <a:latin typeface="Arial" panose="020B0604020202020204" pitchFamily="34" charset="0"/>
          <a:ea typeface="Lato" charset="0"/>
          <a:cs typeface="Arial" panose="020B0604020202020204" pitchFamily="34" charset="0"/>
        </a:defRPr>
      </a:lvl1pPr>
    </p:titleStyle>
    <p:bodyStyle>
      <a:lvl1pPr marL="342900" indent="-342900" algn="l" defTabSz="914400" rtl="0" eaLnBrk="1" latinLnBrk="0" hangingPunct="1">
        <a:lnSpc>
          <a:spcPct val="110000"/>
        </a:lnSpc>
        <a:spcBef>
          <a:spcPts val="1000"/>
        </a:spcBef>
        <a:buClr>
          <a:schemeClr val="accent3"/>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spcAft>
          <a:spcPts val="500"/>
        </a:spcAft>
        <a:buClr>
          <a:schemeClr val="accent3"/>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accent3"/>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accent3"/>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accent3"/>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2" userDrawn="1">
          <p15:clr>
            <a:srgbClr val="F26B43"/>
          </p15:clr>
        </p15:guide>
        <p15:guide id="2" pos="5284" userDrawn="1">
          <p15:clr>
            <a:srgbClr val="F26B43"/>
          </p15:clr>
        </p15:guide>
        <p15:guide id="3" pos="476" userDrawn="1">
          <p15:clr>
            <a:srgbClr val="F26B43"/>
          </p15:clr>
        </p15:guide>
        <p15:guide id="4" orient="horz" pos="30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s://www.visual-paradigm.com/"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14.jpg"/><Relationship Id="rId7" Type="http://schemas.openxmlformats.org/officeDocument/2006/relationships/image" Target="../media/image18.jpg"/><Relationship Id="rId2" Type="http://schemas.openxmlformats.org/officeDocument/2006/relationships/image" Target="../media/image13.jpg"/><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brookes.cloud.panopto.eu/Panopto/Pages/Sessions/List.aspx#folderID=%2227f13c44-14f6-43f9-ac5d-ae2e00c9c9c7%22"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s://brookes.cloud.panopto.eu/Panopto/Pages/Viewer.aspx?id=ba221b1a-1063-4eee-a2d5-b04900ae7c07" TargetMode="External"/><Relationship Id="rId5" Type="http://schemas.openxmlformats.org/officeDocument/2006/relationships/hyperlink" Target="https://brookes.cloud.panopto.eu/Panopto/Pages/Viewer.aspx?id=839ddd11-6197-4dd2-a3bb-ae2e00f9c4f5" TargetMode="External"/><Relationship Id="rId4" Type="http://schemas.openxmlformats.org/officeDocument/2006/relationships/hyperlink" Target="https://brookes.cloud.panopto.eu/Panopto/Pages/Viewer.aspx?id=2443af90-682e-4eda-9269-ae2e00fe1b29"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hyperlink" Target="http://www.pngall.com/email-png/download/29996" TargetMode="External"/><Relationship Id="rId3" Type="http://schemas.openxmlformats.org/officeDocument/2006/relationships/hyperlink" Target="https://twitter.com/IPC_Brookes" TargetMode="External"/><Relationship Id="rId7" Type="http://schemas.openxmlformats.org/officeDocument/2006/relationships/image" Target="../media/image22.png"/><Relationship Id="rId12"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s://www.pngall.com/website-png/download/37689" TargetMode="External"/><Relationship Id="rId11" Type="http://schemas.openxmlformats.org/officeDocument/2006/relationships/image" Target="../media/image24.png"/><Relationship Id="rId5" Type="http://schemas.openxmlformats.org/officeDocument/2006/relationships/image" Target="../media/image21.png"/><Relationship Id="rId10" Type="http://schemas.openxmlformats.org/officeDocument/2006/relationships/hyperlink" Target="https://commons.wikimedia.org/wiki/File:Phone_font_awesome.svg" TargetMode="External"/><Relationship Id="rId4" Type="http://schemas.openxmlformats.org/officeDocument/2006/relationships/hyperlink" Target="https://www.linkedin.com/company/institute-of-public-care-brookes/mycompany/" TargetMode="External"/><Relationship Id="rId9" Type="http://schemas.openxmlformats.org/officeDocument/2006/relationships/image" Target="../media/image2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71711B6-13ED-1D20-082C-D76D3C6F9335}"/>
              </a:ext>
            </a:extLst>
          </p:cNvPr>
          <p:cNvSpPr>
            <a:spLocks noGrp="1"/>
          </p:cNvSpPr>
          <p:nvPr>
            <p:ph type="body" sz="quarter" idx="10"/>
          </p:nvPr>
        </p:nvSpPr>
        <p:spPr/>
        <p:txBody>
          <a:bodyPr>
            <a:noAutofit/>
          </a:bodyPr>
          <a:lstStyle/>
          <a:p>
            <a:r>
              <a:rPr lang="en-GB" dirty="0"/>
              <a:t>Certificate of Credit in Commissioning and Purchasing for Public Care</a:t>
            </a:r>
          </a:p>
        </p:txBody>
      </p:sp>
      <p:sp>
        <p:nvSpPr>
          <p:cNvPr id="3" name="Text Placeholder 2">
            <a:extLst>
              <a:ext uri="{FF2B5EF4-FFF2-40B4-BE49-F238E27FC236}">
                <a16:creationId xmlns:a16="http://schemas.microsoft.com/office/drawing/2014/main" id="{5A036A3C-E088-6AA1-67DD-D92D2D802ED3}"/>
              </a:ext>
            </a:extLst>
          </p:cNvPr>
          <p:cNvSpPr>
            <a:spLocks noGrp="1"/>
          </p:cNvSpPr>
          <p:nvPr>
            <p:ph type="body" sz="quarter" idx="11"/>
          </p:nvPr>
        </p:nvSpPr>
        <p:spPr>
          <a:xfrm>
            <a:off x="755650" y="4783924"/>
            <a:ext cx="7632700" cy="715962"/>
          </a:xfrm>
        </p:spPr>
        <p:txBody>
          <a:bodyPr>
            <a:noAutofit/>
          </a:bodyPr>
          <a:lstStyle/>
          <a:p>
            <a:r>
              <a:rPr lang="en-GB" dirty="0"/>
              <a:t>Assignment Support:</a:t>
            </a:r>
          </a:p>
          <a:p>
            <a:r>
              <a:rPr lang="en-GB" dirty="0"/>
              <a:t>Session 3</a:t>
            </a:r>
          </a:p>
        </p:txBody>
      </p:sp>
    </p:spTree>
    <p:extLst>
      <p:ext uri="{BB962C8B-B14F-4D97-AF65-F5344CB8AC3E}">
        <p14:creationId xmlns:p14="http://schemas.microsoft.com/office/powerpoint/2010/main" val="510617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DF528-861C-BB17-19E2-7D9685FE8ED1}"/>
              </a:ext>
            </a:extLst>
          </p:cNvPr>
          <p:cNvSpPr>
            <a:spLocks noGrp="1"/>
          </p:cNvSpPr>
          <p:nvPr>
            <p:ph type="title"/>
          </p:nvPr>
        </p:nvSpPr>
        <p:spPr/>
        <p:txBody>
          <a:bodyPr/>
          <a:lstStyle/>
          <a:p>
            <a:r>
              <a:rPr lang="en-GB" dirty="0"/>
              <a:t>Word limits</a:t>
            </a:r>
          </a:p>
        </p:txBody>
      </p:sp>
      <p:sp>
        <p:nvSpPr>
          <p:cNvPr id="4" name="Google Shape;200;p13">
            <a:extLst>
              <a:ext uri="{FF2B5EF4-FFF2-40B4-BE49-F238E27FC236}">
                <a16:creationId xmlns:a16="http://schemas.microsoft.com/office/drawing/2014/main" id="{0E6D8F0C-3BC7-C55D-13F7-C1F17EF46B55}"/>
              </a:ext>
            </a:extLst>
          </p:cNvPr>
          <p:cNvSpPr txBox="1"/>
          <p:nvPr/>
        </p:nvSpPr>
        <p:spPr>
          <a:xfrm>
            <a:off x="1610973" y="1543648"/>
            <a:ext cx="6768752" cy="45259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000"/>
              <a:buFont typeface="Arial"/>
              <a:buNone/>
            </a:pPr>
            <a:r>
              <a:rPr lang="en-GB" sz="2200" b="0" i="0" u="none" strike="noStrike" cap="none" dirty="0">
                <a:solidFill>
                  <a:schemeClr val="dk1"/>
                </a:solidFill>
                <a:latin typeface="Arial"/>
                <a:ea typeface="Arial"/>
                <a:cs typeface="Arial"/>
                <a:sym typeface="Arial"/>
              </a:rPr>
              <a:t>Assignment title</a:t>
            </a:r>
            <a:endParaRPr sz="22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r>
              <a:rPr lang="en-GB" sz="2200" b="0" i="0" u="none" strike="noStrike" cap="none" dirty="0">
                <a:solidFill>
                  <a:schemeClr val="dk1"/>
                </a:solidFill>
                <a:latin typeface="Arial"/>
                <a:ea typeface="Arial"/>
                <a:cs typeface="Arial"/>
                <a:sym typeface="Arial"/>
              </a:rPr>
              <a:t>Reference list</a:t>
            </a:r>
            <a:endParaRPr sz="22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r>
              <a:rPr lang="en-GB" sz="2200" b="0" i="0" u="none" strike="noStrike" cap="none" dirty="0">
                <a:solidFill>
                  <a:schemeClr val="dk1"/>
                </a:solidFill>
                <a:latin typeface="Arial"/>
                <a:ea typeface="Arial"/>
                <a:cs typeface="Arial"/>
                <a:sym typeface="Arial"/>
              </a:rPr>
              <a:t>Appendices</a:t>
            </a:r>
            <a:endParaRPr sz="22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p:txBody>
      </p:sp>
      <p:sp>
        <p:nvSpPr>
          <p:cNvPr id="5" name="Google Shape;201;p13">
            <a:extLst>
              <a:ext uri="{FF2B5EF4-FFF2-40B4-BE49-F238E27FC236}">
                <a16:creationId xmlns:a16="http://schemas.microsoft.com/office/drawing/2014/main" id="{F3607E85-1442-4138-8E84-3E008F7CCCC6}"/>
              </a:ext>
            </a:extLst>
          </p:cNvPr>
          <p:cNvSpPr txBox="1"/>
          <p:nvPr/>
        </p:nvSpPr>
        <p:spPr>
          <a:xfrm>
            <a:off x="355274" y="3024074"/>
            <a:ext cx="1008112"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GB" sz="2200" b="0" i="0" u="none" strike="noStrike" cap="none" dirty="0">
                <a:latin typeface="Arial"/>
                <a:ea typeface="Arial"/>
                <a:cs typeface="Arial"/>
                <a:sym typeface="Arial"/>
              </a:rPr>
              <a:t>Safe limit</a:t>
            </a:r>
            <a:endParaRPr sz="2200" b="0" i="0" u="none" strike="noStrike" cap="none" dirty="0">
              <a:latin typeface="Arial"/>
              <a:ea typeface="Arial"/>
              <a:cs typeface="Arial"/>
              <a:sym typeface="Arial"/>
            </a:endParaRPr>
          </a:p>
        </p:txBody>
      </p:sp>
      <p:sp>
        <p:nvSpPr>
          <p:cNvPr id="6" name="Google Shape;202;p13">
            <a:extLst>
              <a:ext uri="{FF2B5EF4-FFF2-40B4-BE49-F238E27FC236}">
                <a16:creationId xmlns:a16="http://schemas.microsoft.com/office/drawing/2014/main" id="{C073DEA0-FB6A-79C8-7C86-38DCFCEBDD87}"/>
              </a:ext>
            </a:extLst>
          </p:cNvPr>
          <p:cNvSpPr txBox="1"/>
          <p:nvPr/>
        </p:nvSpPr>
        <p:spPr>
          <a:xfrm>
            <a:off x="1705333" y="3177962"/>
            <a:ext cx="3024336" cy="43084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GB" sz="2200" b="0" i="0" u="none" strike="noStrike" cap="none" dirty="0">
                <a:latin typeface="Arial"/>
                <a:ea typeface="Arial"/>
                <a:cs typeface="Arial"/>
                <a:sym typeface="Arial"/>
              </a:rPr>
              <a:t>Assignment text</a:t>
            </a:r>
            <a:endParaRPr sz="2200" b="0" i="0" u="none" strike="noStrike" cap="none" dirty="0">
              <a:latin typeface="Arial"/>
              <a:ea typeface="Arial"/>
              <a:cs typeface="Arial"/>
              <a:sym typeface="Arial"/>
            </a:endParaRPr>
          </a:p>
        </p:txBody>
      </p:sp>
      <p:cxnSp>
        <p:nvCxnSpPr>
          <p:cNvPr id="7" name="Google Shape;203;p13">
            <a:extLst>
              <a:ext uri="{FF2B5EF4-FFF2-40B4-BE49-F238E27FC236}">
                <a16:creationId xmlns:a16="http://schemas.microsoft.com/office/drawing/2014/main" id="{ECFC316A-0CAD-0964-C8ED-56012980DE7E}"/>
              </a:ext>
            </a:extLst>
          </p:cNvPr>
          <p:cNvCxnSpPr/>
          <p:nvPr/>
        </p:nvCxnSpPr>
        <p:spPr>
          <a:xfrm>
            <a:off x="1619608" y="2366842"/>
            <a:ext cx="6768752" cy="0"/>
          </a:xfrm>
          <a:prstGeom prst="straightConnector1">
            <a:avLst/>
          </a:prstGeom>
          <a:noFill/>
          <a:ln w="38100" cap="flat" cmpd="sng">
            <a:solidFill>
              <a:srgbClr val="003896"/>
            </a:solidFill>
            <a:prstDash val="solid"/>
            <a:miter lim="800000"/>
            <a:headEnd type="none" w="sm" len="sm"/>
            <a:tailEnd type="none" w="sm" len="sm"/>
          </a:ln>
        </p:spPr>
      </p:cxnSp>
      <p:cxnSp>
        <p:nvCxnSpPr>
          <p:cNvPr id="8" name="Google Shape;204;p13">
            <a:extLst>
              <a:ext uri="{FF2B5EF4-FFF2-40B4-BE49-F238E27FC236}">
                <a16:creationId xmlns:a16="http://schemas.microsoft.com/office/drawing/2014/main" id="{5E3E970A-2FBD-0F40-B155-2AA834BA98FE}"/>
              </a:ext>
            </a:extLst>
          </p:cNvPr>
          <p:cNvCxnSpPr/>
          <p:nvPr/>
        </p:nvCxnSpPr>
        <p:spPr>
          <a:xfrm>
            <a:off x="1610973" y="4424242"/>
            <a:ext cx="6768752" cy="0"/>
          </a:xfrm>
          <a:prstGeom prst="straightConnector1">
            <a:avLst/>
          </a:prstGeom>
          <a:noFill/>
          <a:ln w="38100" cap="flat" cmpd="sng">
            <a:solidFill>
              <a:srgbClr val="003896"/>
            </a:solidFill>
            <a:prstDash val="solid"/>
            <a:miter lim="800000"/>
            <a:headEnd type="none" w="sm" len="sm"/>
            <a:tailEnd type="none" w="sm" len="sm"/>
          </a:ln>
        </p:spPr>
      </p:cxnSp>
      <p:cxnSp>
        <p:nvCxnSpPr>
          <p:cNvPr id="9" name="Google Shape;205;p13">
            <a:extLst>
              <a:ext uri="{FF2B5EF4-FFF2-40B4-BE49-F238E27FC236}">
                <a16:creationId xmlns:a16="http://schemas.microsoft.com/office/drawing/2014/main" id="{440E2508-9806-D17F-9957-ECC021A507F2}"/>
              </a:ext>
            </a:extLst>
          </p:cNvPr>
          <p:cNvCxnSpPr/>
          <p:nvPr/>
        </p:nvCxnSpPr>
        <p:spPr>
          <a:xfrm>
            <a:off x="1619608" y="2544766"/>
            <a:ext cx="6768752" cy="0"/>
          </a:xfrm>
          <a:prstGeom prst="straightConnector1">
            <a:avLst/>
          </a:prstGeom>
          <a:noFill/>
          <a:ln w="19050" cap="flat" cmpd="sng">
            <a:solidFill>
              <a:srgbClr val="003896"/>
            </a:solidFill>
            <a:prstDash val="dash"/>
            <a:miter lim="800000"/>
            <a:headEnd type="none" w="sm" len="sm"/>
            <a:tailEnd type="none" w="sm" len="sm"/>
          </a:ln>
        </p:spPr>
      </p:cxnSp>
      <p:cxnSp>
        <p:nvCxnSpPr>
          <p:cNvPr id="10" name="Google Shape;206;p13">
            <a:extLst>
              <a:ext uri="{FF2B5EF4-FFF2-40B4-BE49-F238E27FC236}">
                <a16:creationId xmlns:a16="http://schemas.microsoft.com/office/drawing/2014/main" id="{7DC92684-EF9C-BC35-C8BF-89807E7E47B1}"/>
              </a:ext>
            </a:extLst>
          </p:cNvPr>
          <p:cNvCxnSpPr/>
          <p:nvPr/>
        </p:nvCxnSpPr>
        <p:spPr>
          <a:xfrm>
            <a:off x="1610973" y="4176849"/>
            <a:ext cx="6768752" cy="0"/>
          </a:xfrm>
          <a:prstGeom prst="straightConnector1">
            <a:avLst/>
          </a:prstGeom>
          <a:noFill/>
          <a:ln w="19050" cap="flat" cmpd="sng">
            <a:solidFill>
              <a:srgbClr val="003896"/>
            </a:solidFill>
            <a:prstDash val="dash"/>
            <a:miter lim="800000"/>
            <a:headEnd type="none" w="sm" len="sm"/>
            <a:tailEnd type="none" w="sm" len="sm"/>
          </a:ln>
        </p:spPr>
      </p:cxnSp>
      <p:sp>
        <p:nvSpPr>
          <p:cNvPr id="11" name="Google Shape;207;p13">
            <a:extLst>
              <a:ext uri="{FF2B5EF4-FFF2-40B4-BE49-F238E27FC236}">
                <a16:creationId xmlns:a16="http://schemas.microsoft.com/office/drawing/2014/main" id="{74601C44-DD0C-4F61-C6F4-F35B8C7D7BC5}"/>
              </a:ext>
            </a:extLst>
          </p:cNvPr>
          <p:cNvSpPr/>
          <p:nvPr/>
        </p:nvSpPr>
        <p:spPr>
          <a:xfrm>
            <a:off x="1231766" y="2544766"/>
            <a:ext cx="45719" cy="1632083"/>
          </a:xfrm>
          <a:prstGeom prst="leftBrace">
            <a:avLst>
              <a:gd name="adj1" fmla="val 8333"/>
              <a:gd name="adj2" fmla="val 50000"/>
            </a:avLst>
          </a:prstGeom>
          <a:noFill/>
          <a:ln w="25400" cap="flat" cmpd="sng">
            <a:solidFill>
              <a:srgbClr val="00389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 name="Google Shape;208;p13">
            <a:extLst>
              <a:ext uri="{FF2B5EF4-FFF2-40B4-BE49-F238E27FC236}">
                <a16:creationId xmlns:a16="http://schemas.microsoft.com/office/drawing/2014/main" id="{E26584B6-5127-3771-5509-1DEFDE5EA03F}"/>
              </a:ext>
            </a:extLst>
          </p:cNvPr>
          <p:cNvSpPr txBox="1"/>
          <p:nvPr/>
        </p:nvSpPr>
        <p:spPr>
          <a:xfrm>
            <a:off x="4117576" y="4406295"/>
            <a:ext cx="886408" cy="43084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200" b="0" i="0" u="none" strike="noStrike" cap="none" dirty="0">
                <a:solidFill>
                  <a:schemeClr val="dk1"/>
                </a:solidFill>
                <a:latin typeface="Arial"/>
                <a:ea typeface="Arial"/>
                <a:cs typeface="Arial"/>
                <a:sym typeface="Arial"/>
              </a:rPr>
              <a:t>4,000</a:t>
            </a:r>
            <a:endParaRPr sz="2200" b="0" i="0" u="none" strike="noStrike" cap="none" dirty="0">
              <a:solidFill>
                <a:srgbClr val="000000"/>
              </a:solidFill>
              <a:latin typeface="Arial"/>
              <a:ea typeface="Arial"/>
              <a:cs typeface="Arial"/>
              <a:sym typeface="Arial"/>
            </a:endParaRPr>
          </a:p>
        </p:txBody>
      </p:sp>
      <p:sp>
        <p:nvSpPr>
          <p:cNvPr id="13" name="Google Shape;209;p13">
            <a:extLst>
              <a:ext uri="{FF2B5EF4-FFF2-40B4-BE49-F238E27FC236}">
                <a16:creationId xmlns:a16="http://schemas.microsoft.com/office/drawing/2014/main" id="{4378A1FC-1FAA-37B1-D049-891188419CF2}"/>
              </a:ext>
            </a:extLst>
          </p:cNvPr>
          <p:cNvSpPr txBox="1"/>
          <p:nvPr/>
        </p:nvSpPr>
        <p:spPr>
          <a:xfrm>
            <a:off x="4154898" y="1958259"/>
            <a:ext cx="954028" cy="43084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200" b="0" i="0" u="none" strike="noStrike" cap="none" dirty="0">
                <a:solidFill>
                  <a:schemeClr val="dk1"/>
                </a:solidFill>
                <a:latin typeface="Arial"/>
                <a:ea typeface="Arial"/>
                <a:cs typeface="Arial"/>
                <a:sym typeface="Arial"/>
              </a:rPr>
              <a:t>5,000</a:t>
            </a:r>
            <a:endParaRPr sz="22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250652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2A5DA68-0291-2CCD-09CB-84E046B6108A}"/>
              </a:ext>
            </a:extLst>
          </p:cNvPr>
          <p:cNvSpPr>
            <a:spLocks noGrp="1"/>
          </p:cNvSpPr>
          <p:nvPr>
            <p:ph type="body" sz="quarter" idx="10"/>
          </p:nvPr>
        </p:nvSpPr>
        <p:spPr/>
        <p:txBody>
          <a:bodyPr>
            <a:normAutofit fontScale="77500" lnSpcReduction="20000"/>
          </a:bodyPr>
          <a:lstStyle/>
          <a:p>
            <a:r>
              <a:rPr lang="en-GB" dirty="0"/>
              <a:t>Unpicking / unpacking the assignment</a:t>
            </a:r>
          </a:p>
        </p:txBody>
      </p:sp>
      <p:sp>
        <p:nvSpPr>
          <p:cNvPr id="4" name="Text Placeholder 3">
            <a:extLst>
              <a:ext uri="{FF2B5EF4-FFF2-40B4-BE49-F238E27FC236}">
                <a16:creationId xmlns:a16="http://schemas.microsoft.com/office/drawing/2014/main" id="{B2DA0D32-48DD-7652-A2BD-3FCC6948FF7A}"/>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38742284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5F420-5DB1-BE0E-9853-F453186FDFE3}"/>
              </a:ext>
            </a:extLst>
          </p:cNvPr>
          <p:cNvSpPr>
            <a:spLocks noGrp="1"/>
          </p:cNvSpPr>
          <p:nvPr>
            <p:ph type="title"/>
          </p:nvPr>
        </p:nvSpPr>
        <p:spPr>
          <a:xfrm>
            <a:off x="755650" y="478875"/>
            <a:ext cx="7632700" cy="507831"/>
          </a:xfrm>
        </p:spPr>
        <p:txBody>
          <a:bodyPr/>
          <a:lstStyle/>
          <a:p>
            <a:r>
              <a:rPr lang="en-GB" sz="3000" dirty="0"/>
              <a:t>The IPC Commissioning Cycle</a:t>
            </a:r>
          </a:p>
        </p:txBody>
      </p:sp>
      <p:pic>
        <p:nvPicPr>
          <p:cNvPr id="4" name="Google Shape;173;p13">
            <a:extLst>
              <a:ext uri="{FF2B5EF4-FFF2-40B4-BE49-F238E27FC236}">
                <a16:creationId xmlns:a16="http://schemas.microsoft.com/office/drawing/2014/main" id="{573F92FD-3CB5-CC61-06F4-E8A9CE657B16}"/>
              </a:ext>
            </a:extLst>
          </p:cNvPr>
          <p:cNvPicPr preferRelativeResize="0"/>
          <p:nvPr/>
        </p:nvPicPr>
        <p:blipFill rotWithShape="1">
          <a:blip r:embed="rId3">
            <a:alphaModFix/>
          </a:blip>
          <a:srcRect t="13918" b="1944"/>
          <a:stretch/>
        </p:blipFill>
        <p:spPr>
          <a:xfrm>
            <a:off x="2074928" y="1231125"/>
            <a:ext cx="4994143" cy="5148000"/>
          </a:xfrm>
          <a:prstGeom prst="rect">
            <a:avLst/>
          </a:prstGeom>
          <a:noFill/>
          <a:ln>
            <a:noFill/>
          </a:ln>
        </p:spPr>
      </p:pic>
    </p:spTree>
    <p:extLst>
      <p:ext uri="{BB962C8B-B14F-4D97-AF65-F5344CB8AC3E}">
        <p14:creationId xmlns:p14="http://schemas.microsoft.com/office/powerpoint/2010/main" val="3729546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B9C5A-361F-5229-BECF-F3B49929B50E}"/>
              </a:ext>
            </a:extLst>
          </p:cNvPr>
          <p:cNvSpPr>
            <a:spLocks noGrp="1"/>
          </p:cNvSpPr>
          <p:nvPr>
            <p:ph type="title"/>
          </p:nvPr>
        </p:nvSpPr>
        <p:spPr/>
        <p:txBody>
          <a:bodyPr/>
          <a:lstStyle/>
          <a:p>
            <a:r>
              <a:rPr lang="en-GB" dirty="0"/>
              <a:t>Assessment criteria</a:t>
            </a:r>
          </a:p>
        </p:txBody>
      </p:sp>
      <p:graphicFrame>
        <p:nvGraphicFramePr>
          <p:cNvPr id="4" name="Google Shape;229;p15">
            <a:extLst>
              <a:ext uri="{FF2B5EF4-FFF2-40B4-BE49-F238E27FC236}">
                <a16:creationId xmlns:a16="http://schemas.microsoft.com/office/drawing/2014/main" id="{7A28A4E8-6997-26F3-51EB-45C4A5125AA6}"/>
              </a:ext>
            </a:extLst>
          </p:cNvPr>
          <p:cNvGraphicFramePr/>
          <p:nvPr>
            <p:extLst>
              <p:ext uri="{D42A27DB-BD31-4B8C-83A1-F6EECF244321}">
                <p14:modId xmlns:p14="http://schemas.microsoft.com/office/powerpoint/2010/main" val="2242135171"/>
              </p:ext>
            </p:extLst>
          </p:nvPr>
        </p:nvGraphicFramePr>
        <p:xfrm>
          <a:off x="703263" y="1358839"/>
          <a:ext cx="7737474" cy="4118035"/>
        </p:xfrm>
        <a:graphic>
          <a:graphicData uri="http://schemas.openxmlformats.org/drawingml/2006/table">
            <a:tbl>
              <a:tblPr firstRow="1" bandRow="1">
                <a:tableStyleId>{E8B1032C-EA38-4F05-BA0D-38AFFFC7BED3}</a:tableStyleId>
              </a:tblPr>
              <a:tblGrid>
                <a:gridCol w="6989674">
                  <a:extLst>
                    <a:ext uri="{9D8B030D-6E8A-4147-A177-3AD203B41FA5}">
                      <a16:colId xmlns:a16="http://schemas.microsoft.com/office/drawing/2014/main" val="20000"/>
                    </a:ext>
                  </a:extLst>
                </a:gridCol>
                <a:gridCol w="747800">
                  <a:extLst>
                    <a:ext uri="{9D8B030D-6E8A-4147-A177-3AD203B41FA5}">
                      <a16:colId xmlns:a16="http://schemas.microsoft.com/office/drawing/2014/main" val="20001"/>
                    </a:ext>
                  </a:extLst>
                </a:gridCol>
              </a:tblGrid>
              <a:tr h="370850">
                <a:tc>
                  <a:txBody>
                    <a:bodyPr/>
                    <a:lstStyle/>
                    <a:p>
                      <a:pPr marL="342900" marR="0" lvl="0" indent="-342900" algn="l" rtl="0">
                        <a:lnSpc>
                          <a:spcPct val="115000"/>
                        </a:lnSpc>
                        <a:spcBef>
                          <a:spcPts val="0"/>
                        </a:spcBef>
                        <a:spcAft>
                          <a:spcPts val="0"/>
                        </a:spcAft>
                        <a:buClrTx/>
                        <a:buSzPts val="1800"/>
                        <a:buFont typeface="Arial Black"/>
                        <a:buAutoNum type="alphaLcParenR"/>
                      </a:pPr>
                      <a:r>
                        <a:rPr lang="en-GB" sz="1800" b="0" u="none" strike="noStrike" cap="none" dirty="0">
                          <a:solidFill>
                            <a:schemeClr val="tx1"/>
                          </a:solidFill>
                          <a:latin typeface="Arial" panose="020B0604020202020204" pitchFamily="34" charset="0"/>
                          <a:cs typeface="Arial" panose="020B0604020202020204" pitchFamily="34" charset="0"/>
                          <a:sym typeface="Arial"/>
                        </a:rPr>
                        <a:t>Provide a rationale for the development of the project, drawing on a critical understanding of commissioning and purchasing good practice and national guidance</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424A52"/>
                        </a:buClr>
                        <a:buSzPts val="1800"/>
                        <a:buFont typeface="Arial"/>
                        <a:buNone/>
                      </a:pPr>
                      <a:r>
                        <a:rPr lang="en-GB" sz="1800" b="1" u="none" strike="noStrike" cap="none" dirty="0">
                          <a:solidFill>
                            <a:schemeClr val="tx1"/>
                          </a:solidFill>
                          <a:latin typeface="Arial" panose="020B0604020202020204" pitchFamily="34" charset="0"/>
                          <a:cs typeface="Arial" panose="020B0604020202020204" pitchFamily="34" charset="0"/>
                          <a:sym typeface="Arial"/>
                        </a:rPr>
                        <a:t>20%</a:t>
                      </a:r>
                      <a:endParaRPr sz="1800" b="1"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2"/>
                      </a:pPr>
                      <a:r>
                        <a:rPr lang="en-GB" sz="1800" b="0" u="none" strike="noStrike" cap="none" dirty="0">
                          <a:solidFill>
                            <a:schemeClr val="tx1"/>
                          </a:solidFill>
                          <a:latin typeface="Arial" panose="020B0604020202020204" pitchFamily="34" charset="0"/>
                          <a:cs typeface="Arial" panose="020B0604020202020204" pitchFamily="34" charset="0"/>
                          <a:sym typeface="Arial"/>
                        </a:rPr>
                        <a:t>Demonstrate appropriate commissioning or purchasing practice</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20%</a:t>
                      </a:r>
                      <a:endParaRPr sz="1800" b="1" u="none" strike="noStrike" cap="none">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extLst>
                  <a:ext uri="{0D108BD9-81ED-4DB2-BD59-A6C34878D82A}">
                    <a16:rowId xmlns:a16="http://schemas.microsoft.com/office/drawing/2014/main" val="10001"/>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3"/>
                      </a:pPr>
                      <a:r>
                        <a:rPr lang="en-GB" sz="1800" b="0" u="none" strike="noStrike" cap="none" dirty="0">
                          <a:solidFill>
                            <a:schemeClr val="tx1"/>
                          </a:solidFill>
                          <a:latin typeface="Arial" panose="020B0604020202020204" pitchFamily="34" charset="0"/>
                          <a:cs typeface="Arial" panose="020B0604020202020204" pitchFamily="34" charset="0"/>
                          <a:sym typeface="Arial"/>
                        </a:rPr>
                        <a:t>Critically evaluate the effectiveness of the activities undertaken and their impact on commissioning or purchasing practice within your service and/or organisation</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20%</a:t>
                      </a:r>
                      <a:endParaRPr sz="1800" u="none" strike="noStrike" cap="none">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2"/>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4"/>
                      </a:pPr>
                      <a:r>
                        <a:rPr lang="en-GB" sz="1800" b="0" u="none" strike="noStrike" cap="none" dirty="0">
                          <a:solidFill>
                            <a:schemeClr val="tx1"/>
                          </a:solidFill>
                          <a:latin typeface="Arial" panose="020B0604020202020204" pitchFamily="34" charset="0"/>
                          <a:cs typeface="Arial" panose="020B0604020202020204" pitchFamily="34" charset="0"/>
                          <a:sym typeface="Arial"/>
                        </a:rPr>
                        <a:t>Provide a reflective commentary that demonstrates personal development and learning</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20%</a:t>
                      </a:r>
                      <a:endParaRPr sz="1800" u="none" strike="noStrike" cap="none">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3"/>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5"/>
                      </a:pPr>
                      <a:r>
                        <a:rPr lang="en-GB" sz="1800" b="0" u="none" strike="noStrike" cap="none" dirty="0">
                          <a:solidFill>
                            <a:schemeClr val="tx1"/>
                          </a:solidFill>
                          <a:latin typeface="Arial" panose="020B0604020202020204" pitchFamily="34" charset="0"/>
                          <a:cs typeface="Arial" panose="020B0604020202020204" pitchFamily="34" charset="0"/>
                          <a:sym typeface="Arial"/>
                        </a:rPr>
                        <a:t>Present your work clearly</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424A52"/>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10%</a:t>
                      </a:r>
                      <a:endParaRPr sz="1800" b="1" u="none" strike="noStrike" cap="none">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extLst>
                  <a:ext uri="{0D108BD9-81ED-4DB2-BD59-A6C34878D82A}">
                    <a16:rowId xmlns:a16="http://schemas.microsoft.com/office/drawing/2014/main" val="10004"/>
                  </a:ext>
                </a:extLst>
              </a:tr>
              <a:tr h="370850">
                <a:tc>
                  <a:txBody>
                    <a:bodyPr/>
                    <a:lstStyle/>
                    <a:p>
                      <a:pPr marL="342900" marR="0" lvl="0" indent="-342900" algn="l" rtl="0">
                        <a:lnSpc>
                          <a:spcPct val="100000"/>
                        </a:lnSpc>
                        <a:spcBef>
                          <a:spcPts val="0"/>
                        </a:spcBef>
                        <a:spcAft>
                          <a:spcPts val="0"/>
                        </a:spcAft>
                        <a:buClrTx/>
                        <a:buSzPts val="1800"/>
                        <a:buFont typeface="Arial Black"/>
                        <a:buAutoNum type="alphaLcParenR" startAt="6"/>
                      </a:pPr>
                      <a:r>
                        <a:rPr lang="en-GB" sz="1800" b="0" u="none" strike="noStrike" cap="none" dirty="0">
                          <a:solidFill>
                            <a:schemeClr val="tx1"/>
                          </a:solidFill>
                          <a:latin typeface="Arial" panose="020B0604020202020204" pitchFamily="34" charset="0"/>
                          <a:cs typeface="Arial" panose="020B0604020202020204" pitchFamily="34" charset="0"/>
                          <a:sym typeface="Arial"/>
                        </a:rPr>
                        <a:t>Demonstrate good academic practice applicable to the work-based project</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dirty="0">
                          <a:solidFill>
                            <a:schemeClr val="tx1"/>
                          </a:solidFill>
                          <a:latin typeface="Arial" panose="020B0604020202020204" pitchFamily="34" charset="0"/>
                          <a:cs typeface="Arial" panose="020B0604020202020204" pitchFamily="34" charset="0"/>
                          <a:sym typeface="Arial"/>
                        </a:rPr>
                        <a:t>10%</a:t>
                      </a:r>
                      <a:endParaRPr sz="1800" u="none" strike="noStrike" cap="none" dirty="0">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992256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CF7F7-B11E-DA1B-1390-523785BC03DF}"/>
              </a:ext>
            </a:extLst>
          </p:cNvPr>
          <p:cNvSpPr>
            <a:spLocks noGrp="1"/>
          </p:cNvSpPr>
          <p:nvPr>
            <p:ph type="title"/>
          </p:nvPr>
        </p:nvSpPr>
        <p:spPr/>
        <p:txBody>
          <a:bodyPr/>
          <a:lstStyle/>
          <a:p>
            <a:r>
              <a:rPr lang="en-GB" dirty="0"/>
              <a:t>Criterion (a) 20%</a:t>
            </a:r>
          </a:p>
        </p:txBody>
      </p:sp>
      <p:sp>
        <p:nvSpPr>
          <p:cNvPr id="3" name="Text Placeholder 2">
            <a:extLst>
              <a:ext uri="{FF2B5EF4-FFF2-40B4-BE49-F238E27FC236}">
                <a16:creationId xmlns:a16="http://schemas.microsoft.com/office/drawing/2014/main" id="{4AAFE1C7-BAD0-51C4-F376-A92ABBA9D9FA}"/>
              </a:ext>
            </a:extLst>
          </p:cNvPr>
          <p:cNvSpPr>
            <a:spLocks noGrp="1"/>
          </p:cNvSpPr>
          <p:nvPr>
            <p:ph type="body" sz="quarter" idx="10"/>
          </p:nvPr>
        </p:nvSpPr>
        <p:spPr/>
        <p:txBody>
          <a:bodyPr>
            <a:noAutofit/>
          </a:bodyPr>
          <a:lstStyle/>
          <a:p>
            <a:pPr marL="457200" indent="-457200">
              <a:buFont typeface="+mj-lt"/>
              <a:buAutoNum type="alphaLcParenR"/>
            </a:pPr>
            <a:r>
              <a:rPr lang="en-GB" dirty="0"/>
              <a:t>Provide a rationale for the development of the project, drawing on a critical understanding of commissioning and purchasing good practice and national guidance</a:t>
            </a:r>
          </a:p>
          <a:p>
            <a:endParaRPr lang="en-GB" sz="1500" dirty="0"/>
          </a:p>
          <a:p>
            <a:pPr marL="0" indent="0">
              <a:buNone/>
            </a:pPr>
            <a:r>
              <a:rPr lang="en-GB" b="1" dirty="0">
                <a:solidFill>
                  <a:srgbClr val="D10373"/>
                </a:solidFill>
              </a:rPr>
              <a:t>Guidance:</a:t>
            </a:r>
            <a:r>
              <a:rPr lang="en-GB" dirty="0">
                <a:solidFill>
                  <a:srgbClr val="D10373"/>
                </a:solidFill>
              </a:rPr>
              <a:t> </a:t>
            </a:r>
          </a:p>
          <a:p>
            <a:pPr marL="0" indent="0">
              <a:buNone/>
            </a:pPr>
            <a:r>
              <a:rPr lang="en-GB" dirty="0">
                <a:solidFill>
                  <a:srgbClr val="D10373"/>
                </a:solidFill>
              </a:rPr>
              <a:t>Introduce the project. Drawing on the self-assessment of your service or organisation’s commissioning arrangements, good practice and national guidance, explain what needed to happen and why. </a:t>
            </a:r>
          </a:p>
          <a:p>
            <a:endParaRPr lang="en-GB" sz="1500" dirty="0"/>
          </a:p>
          <a:p>
            <a:pPr marL="0" indent="0">
              <a:buNone/>
            </a:pPr>
            <a:r>
              <a:rPr lang="en-GB" b="1" dirty="0">
                <a:solidFill>
                  <a:srgbClr val="DB7C12"/>
                </a:solidFill>
              </a:rPr>
              <a:t>Note:</a:t>
            </a:r>
            <a:r>
              <a:rPr lang="en-GB" dirty="0">
                <a:solidFill>
                  <a:srgbClr val="DB7C12"/>
                </a:solidFill>
              </a:rPr>
              <a:t> Don’t forgot content in your project outline</a:t>
            </a:r>
          </a:p>
          <a:p>
            <a:endParaRPr lang="en-GB" dirty="0"/>
          </a:p>
        </p:txBody>
      </p:sp>
    </p:spTree>
    <p:extLst>
      <p:ext uri="{BB962C8B-B14F-4D97-AF65-F5344CB8AC3E}">
        <p14:creationId xmlns:p14="http://schemas.microsoft.com/office/powerpoint/2010/main" val="21810950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CF7F7-B11E-DA1B-1390-523785BC03DF}"/>
              </a:ext>
            </a:extLst>
          </p:cNvPr>
          <p:cNvSpPr>
            <a:spLocks noGrp="1"/>
          </p:cNvSpPr>
          <p:nvPr>
            <p:ph type="title"/>
          </p:nvPr>
        </p:nvSpPr>
        <p:spPr/>
        <p:txBody>
          <a:bodyPr/>
          <a:lstStyle/>
          <a:p>
            <a:r>
              <a:rPr lang="en-GB" dirty="0"/>
              <a:t>Criterion (b) 20%</a:t>
            </a:r>
          </a:p>
        </p:txBody>
      </p:sp>
      <p:sp>
        <p:nvSpPr>
          <p:cNvPr id="3" name="Text Placeholder 2">
            <a:extLst>
              <a:ext uri="{FF2B5EF4-FFF2-40B4-BE49-F238E27FC236}">
                <a16:creationId xmlns:a16="http://schemas.microsoft.com/office/drawing/2014/main" id="{4AAFE1C7-BAD0-51C4-F376-A92ABBA9D9FA}"/>
              </a:ext>
            </a:extLst>
          </p:cNvPr>
          <p:cNvSpPr>
            <a:spLocks noGrp="1"/>
          </p:cNvSpPr>
          <p:nvPr>
            <p:ph type="body" sz="quarter" idx="10"/>
          </p:nvPr>
        </p:nvSpPr>
        <p:spPr>
          <a:xfrm>
            <a:off x="764275" y="1324573"/>
            <a:ext cx="7913000" cy="3793527"/>
          </a:xfrm>
        </p:spPr>
        <p:txBody>
          <a:bodyPr>
            <a:noAutofit/>
          </a:bodyPr>
          <a:lstStyle/>
          <a:p>
            <a:pPr marL="457200" indent="-457200">
              <a:buFont typeface="+mj-lt"/>
              <a:buAutoNum type="alphaLcParenR" startAt="2"/>
            </a:pPr>
            <a:r>
              <a:rPr lang="en-GB" dirty="0"/>
              <a:t>Demonstrate appropriate commissioning or purchasing practice</a:t>
            </a:r>
          </a:p>
          <a:p>
            <a:endParaRPr lang="en-GB" sz="1500" dirty="0"/>
          </a:p>
          <a:p>
            <a:pPr marL="0" indent="0">
              <a:buNone/>
            </a:pPr>
            <a:r>
              <a:rPr lang="en-GB" b="1" dirty="0">
                <a:solidFill>
                  <a:srgbClr val="D10373"/>
                </a:solidFill>
              </a:rPr>
              <a:t>Guidance:</a:t>
            </a:r>
            <a:r>
              <a:rPr lang="en-GB" dirty="0">
                <a:solidFill>
                  <a:srgbClr val="D10373"/>
                </a:solidFill>
              </a:rPr>
              <a:t> </a:t>
            </a:r>
          </a:p>
          <a:p>
            <a:r>
              <a:rPr lang="en-GB" dirty="0">
                <a:solidFill>
                  <a:srgbClr val="D10373"/>
                </a:solidFill>
              </a:rPr>
              <a:t>Provide a commentary on key activities you carried out. Use examples to illustrate how you tried to apply commissioning or purchasing good practice. </a:t>
            </a:r>
          </a:p>
          <a:p>
            <a:r>
              <a:rPr lang="en-GB" dirty="0">
                <a:solidFill>
                  <a:srgbClr val="D10373"/>
                </a:solidFill>
              </a:rPr>
              <a:t>Include evidence of your work on the project in appendices, which should be referred to in the body of the assignment. </a:t>
            </a:r>
          </a:p>
          <a:p>
            <a:pPr marL="0" indent="0">
              <a:buNone/>
            </a:pPr>
            <a:r>
              <a:rPr lang="en-GB" b="1" dirty="0">
                <a:solidFill>
                  <a:srgbClr val="DB7C12"/>
                </a:solidFill>
              </a:rPr>
              <a:t>Note:</a:t>
            </a:r>
            <a:r>
              <a:rPr lang="en-GB" dirty="0">
                <a:solidFill>
                  <a:srgbClr val="DB7C12"/>
                </a:solidFill>
              </a:rPr>
              <a:t> You need to demonstrate and refer to any research / reading of good practice theory you are trying to apply </a:t>
            </a:r>
          </a:p>
          <a:p>
            <a:pPr marL="0" indent="0">
              <a:buNone/>
            </a:pPr>
            <a:endParaRPr lang="en-GB" dirty="0">
              <a:solidFill>
                <a:srgbClr val="DB7C12"/>
              </a:solidFill>
            </a:endParaRPr>
          </a:p>
          <a:p>
            <a:endParaRPr lang="en-GB" dirty="0"/>
          </a:p>
        </p:txBody>
      </p:sp>
    </p:spTree>
    <p:extLst>
      <p:ext uri="{BB962C8B-B14F-4D97-AF65-F5344CB8AC3E}">
        <p14:creationId xmlns:p14="http://schemas.microsoft.com/office/powerpoint/2010/main" val="3542611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CF7F7-B11E-DA1B-1390-523785BC03DF}"/>
              </a:ext>
            </a:extLst>
          </p:cNvPr>
          <p:cNvSpPr>
            <a:spLocks noGrp="1"/>
          </p:cNvSpPr>
          <p:nvPr>
            <p:ph type="title"/>
          </p:nvPr>
        </p:nvSpPr>
        <p:spPr/>
        <p:txBody>
          <a:bodyPr/>
          <a:lstStyle/>
          <a:p>
            <a:r>
              <a:rPr lang="en-GB" dirty="0"/>
              <a:t>Criterion (c) 20%</a:t>
            </a:r>
          </a:p>
        </p:txBody>
      </p:sp>
      <p:sp>
        <p:nvSpPr>
          <p:cNvPr id="3" name="Text Placeholder 2">
            <a:extLst>
              <a:ext uri="{FF2B5EF4-FFF2-40B4-BE49-F238E27FC236}">
                <a16:creationId xmlns:a16="http://schemas.microsoft.com/office/drawing/2014/main" id="{4AAFE1C7-BAD0-51C4-F376-A92ABBA9D9FA}"/>
              </a:ext>
            </a:extLst>
          </p:cNvPr>
          <p:cNvSpPr>
            <a:spLocks noGrp="1"/>
          </p:cNvSpPr>
          <p:nvPr>
            <p:ph type="body" sz="quarter" idx="10"/>
          </p:nvPr>
        </p:nvSpPr>
        <p:spPr>
          <a:xfrm>
            <a:off x="764274" y="1324573"/>
            <a:ext cx="8236851" cy="3793527"/>
          </a:xfrm>
        </p:spPr>
        <p:txBody>
          <a:bodyPr>
            <a:noAutofit/>
          </a:bodyPr>
          <a:lstStyle/>
          <a:p>
            <a:pPr marL="457200" indent="-457200">
              <a:buFont typeface="+mj-lt"/>
              <a:buAutoNum type="alphaLcParenR" startAt="3"/>
            </a:pPr>
            <a:r>
              <a:rPr lang="en-GB" dirty="0"/>
              <a:t>Critically evaluate the effectiveness of the activities undertaken and their impact on commissioning or purchasing practice within your service and/or organisation</a:t>
            </a:r>
          </a:p>
          <a:p>
            <a:endParaRPr lang="en-GB" sz="1500" dirty="0"/>
          </a:p>
          <a:p>
            <a:pPr marL="0" indent="0">
              <a:buNone/>
            </a:pPr>
            <a:r>
              <a:rPr lang="en-GB" b="1" dirty="0">
                <a:solidFill>
                  <a:srgbClr val="D10373"/>
                </a:solidFill>
              </a:rPr>
              <a:t>Guidance:</a:t>
            </a:r>
            <a:r>
              <a:rPr lang="en-GB" dirty="0">
                <a:solidFill>
                  <a:srgbClr val="D10373"/>
                </a:solidFill>
              </a:rPr>
              <a:t> </a:t>
            </a:r>
          </a:p>
          <a:p>
            <a:r>
              <a:rPr lang="en-GB" dirty="0">
                <a:solidFill>
                  <a:srgbClr val="D10373"/>
                </a:solidFill>
              </a:rPr>
              <a:t>Evaluate the strengths and weaknesses of your commissioning practice. What went well, less well and why? Were the chosen activities the right ones? </a:t>
            </a:r>
          </a:p>
          <a:p>
            <a:r>
              <a:rPr lang="en-GB" dirty="0">
                <a:solidFill>
                  <a:srgbClr val="D10373"/>
                </a:solidFill>
              </a:rPr>
              <a:t>Have there been implications/impacts for commissioning or purchasing practice in your service and/or organisation? </a:t>
            </a:r>
          </a:p>
          <a:p>
            <a:r>
              <a:rPr lang="en-GB" dirty="0">
                <a:solidFill>
                  <a:srgbClr val="D10373"/>
                </a:solidFill>
              </a:rPr>
              <a:t>What changes might still be needed? You may find it         helpful to revisit your original project plan.</a:t>
            </a:r>
          </a:p>
          <a:p>
            <a:pPr marL="0" indent="0">
              <a:buNone/>
            </a:pPr>
            <a:endParaRPr lang="en-GB" dirty="0">
              <a:solidFill>
                <a:srgbClr val="DB7C12"/>
              </a:solidFill>
            </a:endParaRPr>
          </a:p>
          <a:p>
            <a:endParaRPr lang="en-GB" dirty="0"/>
          </a:p>
        </p:txBody>
      </p:sp>
    </p:spTree>
    <p:extLst>
      <p:ext uri="{BB962C8B-B14F-4D97-AF65-F5344CB8AC3E}">
        <p14:creationId xmlns:p14="http://schemas.microsoft.com/office/powerpoint/2010/main" val="23916377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7DC91-C04B-C0B2-410F-23D6B232BB26}"/>
              </a:ext>
            </a:extLst>
          </p:cNvPr>
          <p:cNvSpPr>
            <a:spLocks noGrp="1"/>
          </p:cNvSpPr>
          <p:nvPr>
            <p:ph type="title"/>
          </p:nvPr>
        </p:nvSpPr>
        <p:spPr/>
        <p:txBody>
          <a:bodyPr/>
          <a:lstStyle/>
          <a:p>
            <a:r>
              <a:rPr lang="en-GB" dirty="0"/>
              <a:t>Critical Analysis</a:t>
            </a:r>
          </a:p>
        </p:txBody>
      </p:sp>
      <p:pic>
        <p:nvPicPr>
          <p:cNvPr id="5" name="Picture 4">
            <a:extLst>
              <a:ext uri="{FF2B5EF4-FFF2-40B4-BE49-F238E27FC236}">
                <a16:creationId xmlns:a16="http://schemas.microsoft.com/office/drawing/2014/main" id="{87F7FC65-266D-CCCC-361C-26D35716546F}"/>
              </a:ext>
            </a:extLst>
          </p:cNvPr>
          <p:cNvPicPr>
            <a:picLocks noChangeAspect="1"/>
          </p:cNvPicPr>
          <p:nvPr/>
        </p:nvPicPr>
        <p:blipFill>
          <a:blip r:embed="rId3"/>
          <a:stretch>
            <a:fillRect/>
          </a:stretch>
        </p:blipFill>
        <p:spPr>
          <a:xfrm>
            <a:off x="2168441" y="1250781"/>
            <a:ext cx="4807117" cy="4965400"/>
          </a:xfrm>
          <a:prstGeom prst="rect">
            <a:avLst/>
          </a:prstGeom>
        </p:spPr>
      </p:pic>
    </p:spTree>
    <p:extLst>
      <p:ext uri="{BB962C8B-B14F-4D97-AF65-F5344CB8AC3E}">
        <p14:creationId xmlns:p14="http://schemas.microsoft.com/office/powerpoint/2010/main" val="3144844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7FD297-0FC1-78DF-E193-D25E747ED5E9}"/>
              </a:ext>
            </a:extLst>
          </p:cNvPr>
          <p:cNvSpPr/>
          <p:nvPr/>
        </p:nvSpPr>
        <p:spPr>
          <a:xfrm>
            <a:off x="0" y="5057775"/>
            <a:ext cx="9144000" cy="180022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6886920F-060D-3B3D-46FD-3B531CF73CBB}"/>
              </a:ext>
            </a:extLst>
          </p:cNvPr>
          <p:cNvPicPr>
            <a:picLocks noChangeAspect="1"/>
          </p:cNvPicPr>
          <p:nvPr/>
        </p:nvPicPr>
        <p:blipFill>
          <a:blip r:embed="rId3"/>
          <a:stretch>
            <a:fillRect/>
          </a:stretch>
        </p:blipFill>
        <p:spPr>
          <a:xfrm>
            <a:off x="1522436" y="18000"/>
            <a:ext cx="6099128" cy="6840000"/>
          </a:xfrm>
          <a:prstGeom prst="rect">
            <a:avLst/>
          </a:prstGeom>
        </p:spPr>
      </p:pic>
    </p:spTree>
    <p:extLst>
      <p:ext uri="{BB962C8B-B14F-4D97-AF65-F5344CB8AC3E}">
        <p14:creationId xmlns:p14="http://schemas.microsoft.com/office/powerpoint/2010/main" val="31158060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43CC5-04CD-B3F5-5BBF-6B675DBF4CDC}"/>
              </a:ext>
            </a:extLst>
          </p:cNvPr>
          <p:cNvSpPr>
            <a:spLocks noGrp="1"/>
          </p:cNvSpPr>
          <p:nvPr>
            <p:ph type="title"/>
          </p:nvPr>
        </p:nvSpPr>
        <p:spPr/>
        <p:txBody>
          <a:bodyPr/>
          <a:lstStyle/>
          <a:p>
            <a:r>
              <a:rPr lang="en-GB" dirty="0"/>
              <a:t>Models to generate thinking</a:t>
            </a:r>
          </a:p>
        </p:txBody>
      </p:sp>
      <p:graphicFrame>
        <p:nvGraphicFramePr>
          <p:cNvPr id="4" name="Diagram 3">
            <a:extLst>
              <a:ext uri="{FF2B5EF4-FFF2-40B4-BE49-F238E27FC236}">
                <a16:creationId xmlns:a16="http://schemas.microsoft.com/office/drawing/2014/main" id="{F2887A73-020D-1F39-9F4C-E7CA5F72A8AE}"/>
              </a:ext>
            </a:extLst>
          </p:cNvPr>
          <p:cNvGraphicFramePr/>
          <p:nvPr>
            <p:extLst>
              <p:ext uri="{D42A27DB-BD31-4B8C-83A1-F6EECF244321}">
                <p14:modId xmlns:p14="http://schemas.microsoft.com/office/powerpoint/2010/main" val="1548001682"/>
              </p:ext>
            </p:extLst>
          </p:nvPr>
        </p:nvGraphicFramePr>
        <p:xfrm>
          <a:off x="1242000" y="1177925"/>
          <a:ext cx="6660000" cy="46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E5FA5E94-8E0F-D1D3-3E44-C426F1EE680C}"/>
              </a:ext>
            </a:extLst>
          </p:cNvPr>
          <p:cNvSpPr txBox="1"/>
          <p:nvPr/>
        </p:nvSpPr>
        <p:spPr>
          <a:xfrm>
            <a:off x="2743200" y="5966044"/>
            <a:ext cx="3657600"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hlinkClick r:id="rId8"/>
              </a:rPr>
              <a:t>https://www.visual-paradigm.com</a:t>
            </a:r>
            <a:r>
              <a:rPr lang="en-GB"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320319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C59FDA7-6C49-5841-C0D9-475ECE5579EC}"/>
              </a:ext>
            </a:extLst>
          </p:cNvPr>
          <p:cNvSpPr>
            <a:spLocks noGrp="1"/>
          </p:cNvSpPr>
          <p:nvPr>
            <p:ph type="title"/>
          </p:nvPr>
        </p:nvSpPr>
        <p:spPr/>
        <p:txBody>
          <a:bodyPr/>
          <a:lstStyle/>
          <a:p>
            <a:r>
              <a:rPr lang="en-GB" dirty="0"/>
              <a:t>This session</a:t>
            </a:r>
          </a:p>
        </p:txBody>
      </p:sp>
      <p:sp>
        <p:nvSpPr>
          <p:cNvPr id="5" name="Text Placeholder 4">
            <a:extLst>
              <a:ext uri="{FF2B5EF4-FFF2-40B4-BE49-F238E27FC236}">
                <a16:creationId xmlns:a16="http://schemas.microsoft.com/office/drawing/2014/main" id="{1DB086F3-2F26-67B8-80E5-B7C4047B0BC9}"/>
              </a:ext>
            </a:extLst>
          </p:cNvPr>
          <p:cNvSpPr>
            <a:spLocks noGrp="1"/>
          </p:cNvSpPr>
          <p:nvPr>
            <p:ph type="body" sz="quarter" idx="10"/>
          </p:nvPr>
        </p:nvSpPr>
        <p:spPr>
          <a:xfrm>
            <a:off x="764274" y="1543648"/>
            <a:ext cx="4074425" cy="3793527"/>
          </a:xfrm>
        </p:spPr>
        <p:txBody>
          <a:bodyPr>
            <a:noAutofit/>
          </a:bodyPr>
          <a:lstStyle/>
          <a:p>
            <a:r>
              <a:rPr lang="en-GB" dirty="0"/>
              <a:t>Checking in</a:t>
            </a:r>
          </a:p>
          <a:p>
            <a:r>
              <a:rPr lang="en-GB" dirty="0"/>
              <a:t>The assignment task</a:t>
            </a:r>
          </a:p>
          <a:p>
            <a:r>
              <a:rPr lang="en-GB" dirty="0"/>
              <a:t>Unpacking the assignment criteria </a:t>
            </a:r>
          </a:p>
          <a:p>
            <a:r>
              <a:rPr lang="en-GB" dirty="0"/>
              <a:t>Good academic practice &amp; referencing </a:t>
            </a:r>
          </a:p>
          <a:p>
            <a:r>
              <a:rPr lang="en-GB" dirty="0"/>
              <a:t>Technicalities and next steps</a:t>
            </a:r>
          </a:p>
          <a:p>
            <a:endParaRPr lang="en-GB" dirty="0"/>
          </a:p>
        </p:txBody>
      </p:sp>
      <p:pic>
        <p:nvPicPr>
          <p:cNvPr id="7" name="Picture 6">
            <a:extLst>
              <a:ext uri="{FF2B5EF4-FFF2-40B4-BE49-F238E27FC236}">
                <a16:creationId xmlns:a16="http://schemas.microsoft.com/office/drawing/2014/main" id="{B5FE1BBB-7FA5-9137-7C9D-FCCEE862DF57}"/>
              </a:ext>
            </a:extLst>
          </p:cNvPr>
          <p:cNvPicPr>
            <a:picLocks noChangeAspect="1"/>
          </p:cNvPicPr>
          <p:nvPr/>
        </p:nvPicPr>
        <p:blipFill>
          <a:blip r:embed="rId2"/>
          <a:stretch>
            <a:fillRect/>
          </a:stretch>
        </p:blipFill>
        <p:spPr>
          <a:xfrm>
            <a:off x="5189653" y="2050985"/>
            <a:ext cx="3190072" cy="2778852"/>
          </a:xfrm>
          <a:prstGeom prst="rect">
            <a:avLst/>
          </a:prstGeom>
        </p:spPr>
      </p:pic>
    </p:spTree>
    <p:extLst>
      <p:ext uri="{BB962C8B-B14F-4D97-AF65-F5344CB8AC3E}">
        <p14:creationId xmlns:p14="http://schemas.microsoft.com/office/powerpoint/2010/main" val="22383296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AD731-48E3-B14B-5573-836021F906B0}"/>
              </a:ext>
            </a:extLst>
          </p:cNvPr>
          <p:cNvSpPr>
            <a:spLocks noGrp="1"/>
          </p:cNvSpPr>
          <p:nvPr>
            <p:ph type="title"/>
          </p:nvPr>
        </p:nvSpPr>
        <p:spPr>
          <a:xfrm>
            <a:off x="755650" y="478875"/>
            <a:ext cx="7632700" cy="1089529"/>
          </a:xfrm>
        </p:spPr>
        <p:txBody>
          <a:bodyPr/>
          <a:lstStyle/>
          <a:p>
            <a:r>
              <a:rPr lang="en-GB" dirty="0"/>
              <a:t>Models to generate critical thinking</a:t>
            </a:r>
          </a:p>
        </p:txBody>
      </p:sp>
      <p:sp>
        <p:nvSpPr>
          <p:cNvPr id="3" name="Text Placeholder 2">
            <a:extLst>
              <a:ext uri="{FF2B5EF4-FFF2-40B4-BE49-F238E27FC236}">
                <a16:creationId xmlns:a16="http://schemas.microsoft.com/office/drawing/2014/main" id="{AC3E534B-7028-DEDB-9842-0D0A58D1B017}"/>
              </a:ext>
            </a:extLst>
          </p:cNvPr>
          <p:cNvSpPr>
            <a:spLocks noGrp="1"/>
          </p:cNvSpPr>
          <p:nvPr>
            <p:ph type="body" sz="quarter" idx="10"/>
          </p:nvPr>
        </p:nvSpPr>
        <p:spPr>
          <a:xfrm>
            <a:off x="764275" y="1734148"/>
            <a:ext cx="3668400" cy="3793527"/>
          </a:xfrm>
        </p:spPr>
        <p:txBody>
          <a:bodyPr/>
          <a:lstStyle/>
          <a:p>
            <a:pPr marL="0" indent="0">
              <a:buNone/>
            </a:pPr>
            <a:r>
              <a:rPr lang="en-GB" dirty="0"/>
              <a:t>Driscoll’s Model</a:t>
            </a:r>
          </a:p>
          <a:p>
            <a:endParaRPr lang="en-GB" dirty="0"/>
          </a:p>
          <a:p>
            <a:pPr marL="0" indent="0">
              <a:buNone/>
            </a:pPr>
            <a:r>
              <a:rPr lang="en-GB" b="1" dirty="0">
                <a:solidFill>
                  <a:srgbClr val="D10373"/>
                </a:solidFill>
              </a:rPr>
              <a:t>WHAT?</a:t>
            </a:r>
          </a:p>
          <a:p>
            <a:pPr marL="0" indent="0">
              <a:buNone/>
            </a:pPr>
            <a:endParaRPr lang="en-GB" b="1" dirty="0">
              <a:solidFill>
                <a:srgbClr val="D10373"/>
              </a:solidFill>
            </a:endParaRPr>
          </a:p>
          <a:p>
            <a:pPr marL="0" indent="0">
              <a:buNone/>
            </a:pPr>
            <a:r>
              <a:rPr lang="en-GB" b="1" dirty="0">
                <a:solidFill>
                  <a:srgbClr val="D10373"/>
                </a:solidFill>
              </a:rPr>
              <a:t>SO WHAT?</a:t>
            </a:r>
          </a:p>
          <a:p>
            <a:pPr marL="0" indent="0">
              <a:buNone/>
            </a:pPr>
            <a:endParaRPr lang="en-GB" b="1" dirty="0">
              <a:solidFill>
                <a:srgbClr val="D10373"/>
              </a:solidFill>
            </a:endParaRPr>
          </a:p>
          <a:p>
            <a:pPr marL="0" indent="0">
              <a:buNone/>
            </a:pPr>
            <a:r>
              <a:rPr lang="en-GB" b="1" dirty="0">
                <a:solidFill>
                  <a:srgbClr val="D10373"/>
                </a:solidFill>
              </a:rPr>
              <a:t>NOW WHAT? </a:t>
            </a:r>
          </a:p>
        </p:txBody>
      </p:sp>
      <p:pic>
        <p:nvPicPr>
          <p:cNvPr id="5" name="Picture 4">
            <a:extLst>
              <a:ext uri="{FF2B5EF4-FFF2-40B4-BE49-F238E27FC236}">
                <a16:creationId xmlns:a16="http://schemas.microsoft.com/office/drawing/2014/main" id="{74B93DC4-5B6A-47E4-C17F-024D1BEC55B5}"/>
              </a:ext>
            </a:extLst>
          </p:cNvPr>
          <p:cNvPicPr>
            <a:picLocks noChangeAspect="1"/>
          </p:cNvPicPr>
          <p:nvPr/>
        </p:nvPicPr>
        <p:blipFill rotWithShape="1">
          <a:blip r:embed="rId3">
            <a:extLst>
              <a:ext uri="{28A0092B-C50C-407E-A947-70E740481C1C}">
                <a14:useLocalDpi xmlns:a14="http://schemas.microsoft.com/office/drawing/2010/main" val="0"/>
              </a:ext>
            </a:extLst>
          </a:blip>
          <a:srcRect l="8272" t="8575" r="6236" b="13808"/>
          <a:stretch/>
        </p:blipFill>
        <p:spPr bwMode="auto">
          <a:xfrm>
            <a:off x="3702050" y="1680173"/>
            <a:ext cx="4686300" cy="365700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494179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AE0C4-3897-8A32-BA0E-9AD52A4DC0AA}"/>
              </a:ext>
            </a:extLst>
          </p:cNvPr>
          <p:cNvSpPr>
            <a:spLocks noGrp="1"/>
          </p:cNvSpPr>
          <p:nvPr>
            <p:ph type="title"/>
          </p:nvPr>
        </p:nvSpPr>
        <p:spPr/>
        <p:txBody>
          <a:bodyPr/>
          <a:lstStyle/>
          <a:p>
            <a:r>
              <a:rPr lang="en-GB" dirty="0"/>
              <a:t>Personal reflection</a:t>
            </a:r>
          </a:p>
        </p:txBody>
      </p:sp>
      <p:pic>
        <p:nvPicPr>
          <p:cNvPr id="4" name="Picture 2">
            <a:extLst>
              <a:ext uri="{FF2B5EF4-FFF2-40B4-BE49-F238E27FC236}">
                <a16:creationId xmlns:a16="http://schemas.microsoft.com/office/drawing/2014/main" id="{AA3FA649-DAFA-458F-A07E-A101550572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2047" y="1584179"/>
            <a:ext cx="5539905" cy="36896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51861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CF7F7-B11E-DA1B-1390-523785BC03DF}"/>
              </a:ext>
            </a:extLst>
          </p:cNvPr>
          <p:cNvSpPr>
            <a:spLocks noGrp="1"/>
          </p:cNvSpPr>
          <p:nvPr>
            <p:ph type="title"/>
          </p:nvPr>
        </p:nvSpPr>
        <p:spPr/>
        <p:txBody>
          <a:bodyPr/>
          <a:lstStyle/>
          <a:p>
            <a:r>
              <a:rPr lang="en-GB" dirty="0"/>
              <a:t>Criterion (d) 20%</a:t>
            </a:r>
          </a:p>
        </p:txBody>
      </p:sp>
      <p:sp>
        <p:nvSpPr>
          <p:cNvPr id="3" name="Text Placeholder 2">
            <a:extLst>
              <a:ext uri="{FF2B5EF4-FFF2-40B4-BE49-F238E27FC236}">
                <a16:creationId xmlns:a16="http://schemas.microsoft.com/office/drawing/2014/main" id="{4AAFE1C7-BAD0-51C4-F376-A92ABBA9D9FA}"/>
              </a:ext>
            </a:extLst>
          </p:cNvPr>
          <p:cNvSpPr>
            <a:spLocks noGrp="1"/>
          </p:cNvSpPr>
          <p:nvPr>
            <p:ph type="body" sz="quarter" idx="10"/>
          </p:nvPr>
        </p:nvSpPr>
        <p:spPr/>
        <p:txBody>
          <a:bodyPr>
            <a:noAutofit/>
          </a:bodyPr>
          <a:lstStyle/>
          <a:p>
            <a:pPr marL="457200" indent="-457200">
              <a:buFont typeface="+mj-lt"/>
              <a:buAutoNum type="alphaLcParenR" startAt="4"/>
            </a:pPr>
            <a:r>
              <a:rPr lang="en-GB" dirty="0"/>
              <a:t>Provide a reflective commentary that demonstrates personal development and learning</a:t>
            </a:r>
          </a:p>
          <a:p>
            <a:endParaRPr lang="en-GB" sz="1500" dirty="0"/>
          </a:p>
          <a:p>
            <a:pPr marL="0" indent="0">
              <a:buNone/>
            </a:pPr>
            <a:r>
              <a:rPr lang="en-GB" b="1" dirty="0">
                <a:solidFill>
                  <a:srgbClr val="D10373"/>
                </a:solidFill>
              </a:rPr>
              <a:t>Guidance:</a:t>
            </a:r>
            <a:r>
              <a:rPr lang="en-GB" dirty="0">
                <a:solidFill>
                  <a:srgbClr val="D10373"/>
                </a:solidFill>
              </a:rPr>
              <a:t> </a:t>
            </a:r>
          </a:p>
          <a:p>
            <a:r>
              <a:rPr lang="en-GB" dirty="0">
                <a:solidFill>
                  <a:srgbClr val="D10373"/>
                </a:solidFill>
              </a:rPr>
              <a:t>Reflect on what you have learned personally from undertaking the project.</a:t>
            </a:r>
          </a:p>
          <a:p>
            <a:r>
              <a:rPr lang="en-GB" dirty="0">
                <a:solidFill>
                  <a:srgbClr val="D10373"/>
                </a:solidFill>
              </a:rPr>
              <a:t>How will your practice change in the future. </a:t>
            </a:r>
          </a:p>
          <a:p>
            <a:pPr marL="0" indent="0">
              <a:buNone/>
            </a:pPr>
            <a:endParaRPr lang="en-GB" sz="1500" dirty="0"/>
          </a:p>
        </p:txBody>
      </p:sp>
    </p:spTree>
    <p:extLst>
      <p:ext uri="{BB962C8B-B14F-4D97-AF65-F5344CB8AC3E}">
        <p14:creationId xmlns:p14="http://schemas.microsoft.com/office/powerpoint/2010/main" val="26233292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Gibb's Reflective Cycle | Sarah Stewart's Eportfolio">
            <a:extLst>
              <a:ext uri="{FF2B5EF4-FFF2-40B4-BE49-F238E27FC236}">
                <a16:creationId xmlns:a16="http://schemas.microsoft.com/office/drawing/2014/main" id="{7F20394E-1E52-2021-3F81-CDEEEEF211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7853" y="1378930"/>
            <a:ext cx="5108294" cy="480498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32B527-AC66-941A-285B-F612A00C5D50}"/>
              </a:ext>
            </a:extLst>
          </p:cNvPr>
          <p:cNvSpPr>
            <a:spLocks noGrp="1"/>
          </p:cNvSpPr>
          <p:nvPr>
            <p:ph type="title"/>
          </p:nvPr>
        </p:nvSpPr>
        <p:spPr>
          <a:xfrm>
            <a:off x="755650" y="478875"/>
            <a:ext cx="7632700" cy="1089529"/>
          </a:xfrm>
        </p:spPr>
        <p:txBody>
          <a:bodyPr/>
          <a:lstStyle/>
          <a:p>
            <a:r>
              <a:rPr lang="en-GB" dirty="0"/>
              <a:t>Models to support personal reflection</a:t>
            </a:r>
          </a:p>
        </p:txBody>
      </p:sp>
    </p:spTree>
    <p:extLst>
      <p:ext uri="{BB962C8B-B14F-4D97-AF65-F5344CB8AC3E}">
        <p14:creationId xmlns:p14="http://schemas.microsoft.com/office/powerpoint/2010/main" val="10328517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5FF080C-A3E9-DFBF-F90B-DDE899B073C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855" t="2147" r="3724" b="-432"/>
          <a:stretch/>
        </p:blipFill>
        <p:spPr bwMode="auto">
          <a:xfrm>
            <a:off x="1429887" y="1622875"/>
            <a:ext cx="7302701" cy="3960000"/>
          </a:xfrm>
          <a:prstGeom prst="rect">
            <a:avLst/>
          </a:prstGeom>
          <a:ln>
            <a:noFill/>
          </a:ln>
          <a:extLst>
            <a:ext uri="{53640926-AAD7-44D8-BBD7-CCE9431645EC}">
              <a14:shadowObscured xmlns:a14="http://schemas.microsoft.com/office/drawing/2010/main"/>
            </a:ext>
          </a:extLst>
        </p:spPr>
      </p:pic>
      <p:sp>
        <p:nvSpPr>
          <p:cNvPr id="3" name="Title 2">
            <a:extLst>
              <a:ext uri="{FF2B5EF4-FFF2-40B4-BE49-F238E27FC236}">
                <a16:creationId xmlns:a16="http://schemas.microsoft.com/office/drawing/2014/main" id="{56A3E5A5-7CF2-66F6-D913-21625273D4BC}"/>
              </a:ext>
            </a:extLst>
          </p:cNvPr>
          <p:cNvSpPr>
            <a:spLocks noGrp="1"/>
          </p:cNvSpPr>
          <p:nvPr>
            <p:ph type="title"/>
          </p:nvPr>
        </p:nvSpPr>
        <p:spPr/>
        <p:txBody>
          <a:bodyPr/>
          <a:lstStyle/>
          <a:p>
            <a:r>
              <a:rPr lang="en-GB" dirty="0"/>
              <a:t>Models to support personal reflection</a:t>
            </a:r>
          </a:p>
        </p:txBody>
      </p:sp>
      <p:sp>
        <p:nvSpPr>
          <p:cNvPr id="7" name="Text Placeholder 6">
            <a:extLst>
              <a:ext uri="{FF2B5EF4-FFF2-40B4-BE49-F238E27FC236}">
                <a16:creationId xmlns:a16="http://schemas.microsoft.com/office/drawing/2014/main" id="{4F5CDEC4-5DBC-71C9-18B1-E357903239F4}"/>
              </a:ext>
            </a:extLst>
          </p:cNvPr>
          <p:cNvSpPr>
            <a:spLocks noGrp="1"/>
          </p:cNvSpPr>
          <p:nvPr>
            <p:ph type="body" sz="quarter" idx="10"/>
          </p:nvPr>
        </p:nvSpPr>
        <p:spPr>
          <a:xfrm>
            <a:off x="764275" y="1877023"/>
            <a:ext cx="2245625" cy="3793527"/>
          </a:xfrm>
        </p:spPr>
        <p:txBody>
          <a:bodyPr/>
          <a:lstStyle/>
          <a:p>
            <a:pPr marL="0" indent="0">
              <a:buNone/>
            </a:pPr>
            <a:endParaRPr lang="en-GB" dirty="0">
              <a:solidFill>
                <a:srgbClr val="D10373"/>
              </a:solidFill>
            </a:endParaRPr>
          </a:p>
          <a:p>
            <a:pPr marL="0" indent="0">
              <a:buNone/>
            </a:pPr>
            <a:endParaRPr lang="en-GB" dirty="0">
              <a:solidFill>
                <a:srgbClr val="D10373"/>
              </a:solidFill>
            </a:endParaRPr>
          </a:p>
          <a:p>
            <a:pPr marL="0" indent="0">
              <a:buNone/>
            </a:pPr>
            <a:r>
              <a:rPr lang="en-GB" b="1" dirty="0">
                <a:solidFill>
                  <a:srgbClr val="D10373"/>
                </a:solidFill>
              </a:rPr>
              <a:t>Kolb’s Reflective Model </a:t>
            </a:r>
          </a:p>
          <a:p>
            <a:pPr marL="0" indent="0">
              <a:buNone/>
            </a:pPr>
            <a:endParaRPr lang="en-GB" dirty="0"/>
          </a:p>
        </p:txBody>
      </p:sp>
    </p:spTree>
    <p:extLst>
      <p:ext uri="{BB962C8B-B14F-4D97-AF65-F5344CB8AC3E}">
        <p14:creationId xmlns:p14="http://schemas.microsoft.com/office/powerpoint/2010/main" val="25606755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CF7F7-B11E-DA1B-1390-523785BC03DF}"/>
              </a:ext>
            </a:extLst>
          </p:cNvPr>
          <p:cNvSpPr>
            <a:spLocks noGrp="1"/>
          </p:cNvSpPr>
          <p:nvPr>
            <p:ph type="title"/>
          </p:nvPr>
        </p:nvSpPr>
        <p:spPr/>
        <p:txBody>
          <a:bodyPr/>
          <a:lstStyle/>
          <a:p>
            <a:r>
              <a:rPr lang="en-GB" dirty="0"/>
              <a:t>Criterion (e) 10%</a:t>
            </a:r>
          </a:p>
        </p:txBody>
      </p:sp>
      <p:sp>
        <p:nvSpPr>
          <p:cNvPr id="3" name="Text Placeholder 2">
            <a:extLst>
              <a:ext uri="{FF2B5EF4-FFF2-40B4-BE49-F238E27FC236}">
                <a16:creationId xmlns:a16="http://schemas.microsoft.com/office/drawing/2014/main" id="{4AAFE1C7-BAD0-51C4-F376-A92ABBA9D9FA}"/>
              </a:ext>
            </a:extLst>
          </p:cNvPr>
          <p:cNvSpPr>
            <a:spLocks noGrp="1"/>
          </p:cNvSpPr>
          <p:nvPr>
            <p:ph type="body" sz="quarter" idx="10"/>
          </p:nvPr>
        </p:nvSpPr>
        <p:spPr/>
        <p:txBody>
          <a:bodyPr>
            <a:noAutofit/>
          </a:bodyPr>
          <a:lstStyle/>
          <a:p>
            <a:pPr marL="457200" indent="-457200">
              <a:buFont typeface="+mj-lt"/>
              <a:buAutoNum type="alphaLcParenR" startAt="5"/>
            </a:pPr>
            <a:r>
              <a:rPr lang="en-GB" dirty="0"/>
              <a:t>Present your work clearly</a:t>
            </a:r>
          </a:p>
          <a:p>
            <a:endParaRPr lang="en-GB" sz="1500" dirty="0"/>
          </a:p>
          <a:p>
            <a:pPr marL="0" indent="0">
              <a:buNone/>
            </a:pPr>
            <a:r>
              <a:rPr lang="en-GB" b="1" dirty="0">
                <a:solidFill>
                  <a:srgbClr val="D10373"/>
                </a:solidFill>
              </a:rPr>
              <a:t>Guidance:</a:t>
            </a:r>
            <a:r>
              <a:rPr lang="en-GB" dirty="0">
                <a:solidFill>
                  <a:srgbClr val="D10373"/>
                </a:solidFill>
              </a:rPr>
              <a:t> </a:t>
            </a:r>
          </a:p>
          <a:p>
            <a:r>
              <a:rPr lang="en-GB" dirty="0">
                <a:solidFill>
                  <a:srgbClr val="D10373"/>
                </a:solidFill>
              </a:rPr>
              <a:t>Effectively and coherently communicate your ideas and arguments. </a:t>
            </a:r>
          </a:p>
          <a:p>
            <a:r>
              <a:rPr lang="en-GB" dirty="0">
                <a:solidFill>
                  <a:srgbClr val="D10373"/>
                </a:solidFill>
              </a:rPr>
              <a:t>Use a structure and layout that makes your submission easy to follow.</a:t>
            </a:r>
          </a:p>
          <a:p>
            <a:pPr marL="0" indent="0">
              <a:buNone/>
            </a:pPr>
            <a:r>
              <a:rPr lang="en-GB" dirty="0">
                <a:solidFill>
                  <a:srgbClr val="D10373"/>
                </a:solidFill>
              </a:rPr>
              <a:t> </a:t>
            </a:r>
          </a:p>
          <a:p>
            <a:pPr marL="0" indent="0">
              <a:buNone/>
            </a:pPr>
            <a:endParaRPr lang="en-GB" sz="1500" dirty="0"/>
          </a:p>
        </p:txBody>
      </p:sp>
    </p:spTree>
    <p:extLst>
      <p:ext uri="{BB962C8B-B14F-4D97-AF65-F5344CB8AC3E}">
        <p14:creationId xmlns:p14="http://schemas.microsoft.com/office/powerpoint/2010/main" val="4406981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FCD4C-673F-9C66-6DDE-C2BCA5D54EFD}"/>
              </a:ext>
            </a:extLst>
          </p:cNvPr>
          <p:cNvSpPr>
            <a:spLocks noGrp="1"/>
          </p:cNvSpPr>
          <p:nvPr>
            <p:ph type="title"/>
          </p:nvPr>
        </p:nvSpPr>
        <p:spPr/>
        <p:txBody>
          <a:bodyPr/>
          <a:lstStyle/>
          <a:p>
            <a:r>
              <a:rPr lang="en-GB" dirty="0"/>
              <a:t>Good academic practice</a:t>
            </a:r>
          </a:p>
        </p:txBody>
      </p:sp>
      <p:pic>
        <p:nvPicPr>
          <p:cNvPr id="4" name="Google Shape;481;p33">
            <a:extLst>
              <a:ext uri="{FF2B5EF4-FFF2-40B4-BE49-F238E27FC236}">
                <a16:creationId xmlns:a16="http://schemas.microsoft.com/office/drawing/2014/main" id="{4693701E-3037-69B1-5B49-6F9019D6E174}"/>
              </a:ext>
            </a:extLst>
          </p:cNvPr>
          <p:cNvPicPr preferRelativeResize="0"/>
          <p:nvPr/>
        </p:nvPicPr>
        <p:blipFill rotWithShape="1">
          <a:blip r:embed="rId3">
            <a:alphaModFix/>
          </a:blip>
          <a:srcRect/>
          <a:stretch/>
        </p:blipFill>
        <p:spPr>
          <a:xfrm>
            <a:off x="2772000" y="1597350"/>
            <a:ext cx="3600000" cy="4320000"/>
          </a:xfrm>
          <a:prstGeom prst="rect">
            <a:avLst/>
          </a:prstGeom>
          <a:noFill/>
          <a:ln>
            <a:noFill/>
          </a:ln>
        </p:spPr>
      </p:pic>
    </p:spTree>
    <p:extLst>
      <p:ext uri="{BB962C8B-B14F-4D97-AF65-F5344CB8AC3E}">
        <p14:creationId xmlns:p14="http://schemas.microsoft.com/office/powerpoint/2010/main" val="14106097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CF7F7-B11E-DA1B-1390-523785BC03DF}"/>
              </a:ext>
            </a:extLst>
          </p:cNvPr>
          <p:cNvSpPr>
            <a:spLocks noGrp="1"/>
          </p:cNvSpPr>
          <p:nvPr>
            <p:ph type="title"/>
          </p:nvPr>
        </p:nvSpPr>
        <p:spPr/>
        <p:txBody>
          <a:bodyPr/>
          <a:lstStyle/>
          <a:p>
            <a:r>
              <a:rPr lang="en-GB" dirty="0"/>
              <a:t>Criterion (f) 10%</a:t>
            </a:r>
          </a:p>
        </p:txBody>
      </p:sp>
      <p:sp>
        <p:nvSpPr>
          <p:cNvPr id="3" name="Text Placeholder 2">
            <a:extLst>
              <a:ext uri="{FF2B5EF4-FFF2-40B4-BE49-F238E27FC236}">
                <a16:creationId xmlns:a16="http://schemas.microsoft.com/office/drawing/2014/main" id="{4AAFE1C7-BAD0-51C4-F376-A92ABBA9D9FA}"/>
              </a:ext>
            </a:extLst>
          </p:cNvPr>
          <p:cNvSpPr>
            <a:spLocks noGrp="1"/>
          </p:cNvSpPr>
          <p:nvPr>
            <p:ph type="body" sz="quarter" idx="10"/>
          </p:nvPr>
        </p:nvSpPr>
        <p:spPr>
          <a:xfrm>
            <a:off x="764275" y="1543648"/>
            <a:ext cx="7122425" cy="3793527"/>
          </a:xfrm>
        </p:spPr>
        <p:txBody>
          <a:bodyPr>
            <a:noAutofit/>
          </a:bodyPr>
          <a:lstStyle/>
          <a:p>
            <a:pPr marL="457200" indent="-457200">
              <a:buFont typeface="+mj-lt"/>
              <a:buAutoNum type="alphaLcParenR" startAt="6"/>
            </a:pPr>
            <a:r>
              <a:rPr lang="en-GB" dirty="0"/>
              <a:t>Demonstrate good academic practice applicable to the work-based project</a:t>
            </a:r>
          </a:p>
          <a:p>
            <a:endParaRPr lang="en-GB" sz="1500" dirty="0"/>
          </a:p>
          <a:p>
            <a:pPr marL="0" indent="0">
              <a:buNone/>
            </a:pPr>
            <a:r>
              <a:rPr lang="en-GB" b="1" dirty="0">
                <a:solidFill>
                  <a:srgbClr val="D10373"/>
                </a:solidFill>
              </a:rPr>
              <a:t>Guidance:</a:t>
            </a:r>
            <a:r>
              <a:rPr lang="en-GB" dirty="0">
                <a:solidFill>
                  <a:srgbClr val="D10373"/>
                </a:solidFill>
              </a:rPr>
              <a:t> </a:t>
            </a:r>
          </a:p>
          <a:p>
            <a:r>
              <a:rPr lang="en-GB" dirty="0">
                <a:solidFill>
                  <a:srgbClr val="D10373"/>
                </a:solidFill>
              </a:rPr>
              <a:t>We expect you to undertake wider, relevant reading and/or research outside of the course materials.</a:t>
            </a:r>
          </a:p>
          <a:p>
            <a:r>
              <a:rPr lang="en-GB" dirty="0">
                <a:solidFill>
                  <a:srgbClr val="D10373"/>
                </a:solidFill>
              </a:rPr>
              <a:t>Please select and use relevant sources to evidence your arguments.</a:t>
            </a:r>
          </a:p>
          <a:p>
            <a:r>
              <a:rPr lang="en-GB" dirty="0">
                <a:solidFill>
                  <a:srgbClr val="D10373"/>
                </a:solidFill>
              </a:rPr>
              <a:t>All sources must be cited in the text using the Harvard system of referencing, and be included on a reference list.  </a:t>
            </a:r>
          </a:p>
          <a:p>
            <a:pPr marL="0" indent="0">
              <a:buNone/>
            </a:pPr>
            <a:endParaRPr lang="en-GB" sz="1500" dirty="0"/>
          </a:p>
        </p:txBody>
      </p:sp>
    </p:spTree>
    <p:extLst>
      <p:ext uri="{BB962C8B-B14F-4D97-AF65-F5344CB8AC3E}">
        <p14:creationId xmlns:p14="http://schemas.microsoft.com/office/powerpoint/2010/main" val="20233613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E5702-D41E-296A-4B2C-877C4917BCCE}"/>
              </a:ext>
            </a:extLst>
          </p:cNvPr>
          <p:cNvSpPr>
            <a:spLocks noGrp="1"/>
          </p:cNvSpPr>
          <p:nvPr>
            <p:ph type="title"/>
          </p:nvPr>
        </p:nvSpPr>
        <p:spPr/>
        <p:txBody>
          <a:bodyPr/>
          <a:lstStyle/>
          <a:p>
            <a:r>
              <a:rPr lang="en-GB" dirty="0"/>
              <a:t>Good academic practice</a:t>
            </a:r>
          </a:p>
        </p:txBody>
      </p:sp>
      <p:grpSp>
        <p:nvGrpSpPr>
          <p:cNvPr id="4" name="Google Shape;496;p35">
            <a:extLst>
              <a:ext uri="{FF2B5EF4-FFF2-40B4-BE49-F238E27FC236}">
                <a16:creationId xmlns:a16="http://schemas.microsoft.com/office/drawing/2014/main" id="{7650A1B0-70DE-83ED-F109-EF08060CBF0C}"/>
              </a:ext>
            </a:extLst>
          </p:cNvPr>
          <p:cNvGrpSpPr/>
          <p:nvPr/>
        </p:nvGrpSpPr>
        <p:grpSpPr>
          <a:xfrm>
            <a:off x="1043608" y="1223755"/>
            <a:ext cx="7056784" cy="4410490"/>
            <a:chOff x="0" y="171018"/>
            <a:chExt cx="7056784" cy="4410490"/>
          </a:xfrm>
        </p:grpSpPr>
        <p:sp>
          <p:nvSpPr>
            <p:cNvPr id="5" name="Google Shape;497;p35">
              <a:extLst>
                <a:ext uri="{FF2B5EF4-FFF2-40B4-BE49-F238E27FC236}">
                  <a16:creationId xmlns:a16="http://schemas.microsoft.com/office/drawing/2014/main" id="{38812506-E16B-A189-4653-5ADE4144F398}"/>
                </a:ext>
              </a:extLst>
            </p:cNvPr>
            <p:cNvSpPr/>
            <p:nvPr/>
          </p:nvSpPr>
          <p:spPr>
            <a:xfrm>
              <a:off x="0" y="171018"/>
              <a:ext cx="7056784" cy="4410490"/>
            </a:xfrm>
            <a:custGeom>
              <a:avLst/>
              <a:gdLst/>
              <a:ahLst/>
              <a:cxnLst/>
              <a:rect l="l" t="t" r="r" b="b"/>
              <a:pathLst>
                <a:path w="120000" h="120000" extrusionOk="0">
                  <a:moveTo>
                    <a:pt x="0" y="120000"/>
                  </a:moveTo>
                  <a:quadBezTo>
                    <a:pt x="20000" y="40000"/>
                    <a:pt x="101250" y="15000"/>
                  </a:quadBezTo>
                  <a:lnTo>
                    <a:pt x="100194" y="0"/>
                  </a:lnTo>
                  <a:lnTo>
                    <a:pt x="120000" y="24000"/>
                  </a:lnTo>
                  <a:lnTo>
                    <a:pt x="104419" y="60000"/>
                  </a:lnTo>
                  <a:lnTo>
                    <a:pt x="103363" y="45000"/>
                  </a:lnTo>
                  <a:quadBezTo>
                    <a:pt x="30000" y="55000"/>
                    <a:pt x="0" y="120000"/>
                  </a:quadBezTo>
                  <a:close/>
                </a:path>
              </a:pathLst>
            </a:custGeom>
            <a:solidFill>
              <a:srgbClr val="CFD7E7"/>
            </a:solid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6" name="Google Shape;498;p35">
              <a:extLst>
                <a:ext uri="{FF2B5EF4-FFF2-40B4-BE49-F238E27FC236}">
                  <a16:creationId xmlns:a16="http://schemas.microsoft.com/office/drawing/2014/main" id="{40FCE127-E44B-73CC-0BA9-9C835B73CAA1}"/>
                </a:ext>
              </a:extLst>
            </p:cNvPr>
            <p:cNvSpPr/>
            <p:nvPr/>
          </p:nvSpPr>
          <p:spPr>
            <a:xfrm>
              <a:off x="896211" y="3215139"/>
              <a:ext cx="183476" cy="183476"/>
            </a:xfrm>
            <a:prstGeom prst="ellipse">
              <a:avLst/>
            </a:prstGeom>
            <a:solidFill>
              <a:srgbClr val="00389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7" name="Google Shape;499;p35">
              <a:extLst>
                <a:ext uri="{FF2B5EF4-FFF2-40B4-BE49-F238E27FC236}">
                  <a16:creationId xmlns:a16="http://schemas.microsoft.com/office/drawing/2014/main" id="{D4735B06-83CC-2690-C611-5490CF4B8BD0}"/>
                </a:ext>
              </a:extLst>
            </p:cNvPr>
            <p:cNvSpPr/>
            <p:nvPr/>
          </p:nvSpPr>
          <p:spPr>
            <a:xfrm>
              <a:off x="987949" y="3306877"/>
              <a:ext cx="1644230" cy="1274631"/>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8" name="Google Shape;500;p35">
              <a:extLst>
                <a:ext uri="{FF2B5EF4-FFF2-40B4-BE49-F238E27FC236}">
                  <a16:creationId xmlns:a16="http://schemas.microsoft.com/office/drawing/2014/main" id="{6098A23E-D870-3C15-D958-A0B66CE37560}"/>
                </a:ext>
              </a:extLst>
            </p:cNvPr>
            <p:cNvSpPr txBox="1"/>
            <p:nvPr/>
          </p:nvSpPr>
          <p:spPr>
            <a:xfrm>
              <a:off x="987949" y="3306878"/>
              <a:ext cx="1859462" cy="1042516"/>
            </a:xfrm>
            <a:prstGeom prst="rect">
              <a:avLst/>
            </a:prstGeom>
            <a:noFill/>
            <a:ln>
              <a:noFill/>
            </a:ln>
          </p:spPr>
          <p:txBody>
            <a:bodyPr spcFirstLastPara="1" wrap="square" lIns="97200" tIns="0" rIns="0" bIns="0" anchor="t" anchorCtr="0">
              <a:noAutofit/>
            </a:bodyPr>
            <a:lstStyle/>
            <a:p>
              <a:pPr marL="0" marR="0" lvl="0" indent="0" algn="l" rtl="0">
                <a:lnSpc>
                  <a:spcPct val="90000"/>
                </a:lnSpc>
                <a:spcBef>
                  <a:spcPts val="0"/>
                </a:spcBef>
                <a:spcAft>
                  <a:spcPts val="0"/>
                </a:spcAft>
                <a:buClr>
                  <a:schemeClr val="dk1"/>
                </a:buClr>
                <a:buSzPts val="2200"/>
                <a:buFont typeface="Arial"/>
                <a:buNone/>
              </a:pPr>
              <a:r>
                <a:rPr lang="en-GB" sz="2200">
                  <a:solidFill>
                    <a:schemeClr val="dk1"/>
                  </a:solidFill>
                  <a:latin typeface="Arial"/>
                  <a:ea typeface="Arial"/>
                  <a:cs typeface="Arial"/>
                  <a:sym typeface="Arial"/>
                </a:rPr>
                <a:t>Undertake wider reading or research</a:t>
              </a:r>
              <a:endParaRPr sz="1800">
                <a:solidFill>
                  <a:schemeClr val="dk1"/>
                </a:solidFill>
                <a:latin typeface="Arial"/>
                <a:ea typeface="Arial"/>
                <a:cs typeface="Arial"/>
                <a:sym typeface="Arial"/>
              </a:endParaRPr>
            </a:p>
          </p:txBody>
        </p:sp>
        <p:sp>
          <p:nvSpPr>
            <p:cNvPr id="9" name="Google Shape;501;p35">
              <a:extLst>
                <a:ext uri="{FF2B5EF4-FFF2-40B4-BE49-F238E27FC236}">
                  <a16:creationId xmlns:a16="http://schemas.microsoft.com/office/drawing/2014/main" id="{D3BB4482-6824-DEEB-35DE-10868F67E37E}"/>
                </a:ext>
              </a:extLst>
            </p:cNvPr>
            <p:cNvSpPr/>
            <p:nvPr/>
          </p:nvSpPr>
          <p:spPr>
            <a:xfrm>
              <a:off x="2515743" y="2016368"/>
              <a:ext cx="331668" cy="331668"/>
            </a:xfrm>
            <a:prstGeom prst="ellipse">
              <a:avLst/>
            </a:prstGeom>
            <a:solidFill>
              <a:srgbClr val="00389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10" name="Google Shape;502;p35">
              <a:extLst>
                <a:ext uri="{FF2B5EF4-FFF2-40B4-BE49-F238E27FC236}">
                  <a16:creationId xmlns:a16="http://schemas.microsoft.com/office/drawing/2014/main" id="{822F005B-E088-A6F0-BB7F-57627820A109}"/>
                </a:ext>
              </a:extLst>
            </p:cNvPr>
            <p:cNvSpPr/>
            <p:nvPr/>
          </p:nvSpPr>
          <p:spPr>
            <a:xfrm>
              <a:off x="2681577" y="2182202"/>
              <a:ext cx="1693628" cy="2399306"/>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11" name="Google Shape;503;p35">
              <a:extLst>
                <a:ext uri="{FF2B5EF4-FFF2-40B4-BE49-F238E27FC236}">
                  <a16:creationId xmlns:a16="http://schemas.microsoft.com/office/drawing/2014/main" id="{0770EB5F-9776-0D08-1E3D-036D4965C63E}"/>
                </a:ext>
              </a:extLst>
            </p:cNvPr>
            <p:cNvSpPr txBox="1"/>
            <p:nvPr/>
          </p:nvSpPr>
          <p:spPr>
            <a:xfrm>
              <a:off x="2681576" y="2182202"/>
              <a:ext cx="1837367" cy="679214"/>
            </a:xfrm>
            <a:prstGeom prst="rect">
              <a:avLst/>
            </a:prstGeom>
            <a:noFill/>
            <a:ln>
              <a:noFill/>
            </a:ln>
          </p:spPr>
          <p:txBody>
            <a:bodyPr spcFirstLastPara="1" wrap="square" lIns="175725" tIns="0" rIns="0" bIns="0" anchor="t" anchorCtr="0">
              <a:noAutofit/>
            </a:bodyPr>
            <a:lstStyle/>
            <a:p>
              <a:pPr marL="0" marR="0" lvl="0" indent="0" algn="l" rtl="0">
                <a:lnSpc>
                  <a:spcPct val="90000"/>
                </a:lnSpc>
                <a:spcBef>
                  <a:spcPts val="0"/>
                </a:spcBef>
                <a:spcAft>
                  <a:spcPts val="0"/>
                </a:spcAft>
                <a:buClr>
                  <a:schemeClr val="dk1"/>
                </a:buClr>
                <a:buSzPts val="2200"/>
                <a:buFont typeface="Arial"/>
                <a:buNone/>
              </a:pPr>
              <a:r>
                <a:rPr lang="en-GB" sz="2200" dirty="0">
                  <a:solidFill>
                    <a:schemeClr val="dk1"/>
                  </a:solidFill>
                  <a:latin typeface="Arial"/>
                  <a:ea typeface="Arial"/>
                  <a:cs typeface="Arial"/>
                  <a:sym typeface="Arial"/>
                </a:rPr>
                <a:t>Select what’s relevant</a:t>
              </a:r>
              <a:endParaRPr sz="1800" dirty="0">
                <a:solidFill>
                  <a:schemeClr val="dk1"/>
                </a:solidFill>
                <a:latin typeface="Arial"/>
                <a:ea typeface="Arial"/>
                <a:cs typeface="Arial"/>
                <a:sym typeface="Arial"/>
              </a:endParaRPr>
            </a:p>
          </p:txBody>
        </p:sp>
        <p:sp>
          <p:nvSpPr>
            <p:cNvPr id="12" name="Google Shape;504;p35">
              <a:extLst>
                <a:ext uri="{FF2B5EF4-FFF2-40B4-BE49-F238E27FC236}">
                  <a16:creationId xmlns:a16="http://schemas.microsoft.com/office/drawing/2014/main" id="{1FFF7102-0152-5F9C-6690-20C92641A21C}"/>
                </a:ext>
              </a:extLst>
            </p:cNvPr>
            <p:cNvSpPr/>
            <p:nvPr/>
          </p:nvSpPr>
          <p:spPr>
            <a:xfrm>
              <a:off x="4463415" y="1286872"/>
              <a:ext cx="458690" cy="458690"/>
            </a:xfrm>
            <a:prstGeom prst="ellipse">
              <a:avLst/>
            </a:prstGeom>
            <a:solidFill>
              <a:srgbClr val="00389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13" name="Google Shape;505;p35">
              <a:extLst>
                <a:ext uri="{FF2B5EF4-FFF2-40B4-BE49-F238E27FC236}">
                  <a16:creationId xmlns:a16="http://schemas.microsoft.com/office/drawing/2014/main" id="{633AF8C0-3BCF-6160-120A-9C4FE24A9E1B}"/>
                </a:ext>
              </a:extLst>
            </p:cNvPr>
            <p:cNvSpPr/>
            <p:nvPr/>
          </p:nvSpPr>
          <p:spPr>
            <a:xfrm>
              <a:off x="4692761" y="1516218"/>
              <a:ext cx="1693628" cy="3065290"/>
            </a:xfrm>
            <a:prstGeom prst="rect">
              <a:avLst/>
            </a:prstGeom>
            <a:noFill/>
            <a:ln>
              <a:noFill/>
            </a:ln>
          </p:spPr>
          <p:txBody>
            <a:bodyPr spcFirstLastPara="1" wrap="square" lIns="91425" tIns="91425" rIns="91425" bIns="91425" anchor="ctr" anchorCtr="0">
              <a:noAutofit/>
            </a:bodyPr>
            <a:lstStyle/>
            <a:p>
              <a:pPr marL="0" marR="0" lvl="0" indent="0" algn="l" rtl="0">
                <a:spcBef>
                  <a:spcPts val="0"/>
                </a:spcBef>
                <a:spcAft>
                  <a:spcPts val="0"/>
                </a:spcAft>
                <a:buClr>
                  <a:schemeClr val="dk1"/>
                </a:buClr>
                <a:buSzPts val="1800"/>
                <a:buFont typeface="Arial"/>
                <a:buNone/>
              </a:pPr>
              <a:endParaRPr sz="1800">
                <a:solidFill>
                  <a:schemeClr val="dk1"/>
                </a:solidFill>
                <a:latin typeface="Arial"/>
                <a:ea typeface="Arial"/>
                <a:cs typeface="Arial"/>
                <a:sym typeface="Arial"/>
              </a:endParaRPr>
            </a:p>
          </p:txBody>
        </p:sp>
        <p:sp>
          <p:nvSpPr>
            <p:cNvPr id="14" name="Google Shape;506;p35">
              <a:extLst>
                <a:ext uri="{FF2B5EF4-FFF2-40B4-BE49-F238E27FC236}">
                  <a16:creationId xmlns:a16="http://schemas.microsoft.com/office/drawing/2014/main" id="{096F65CA-E05A-B5B0-FFF9-DF94D1409879}"/>
                </a:ext>
              </a:extLst>
            </p:cNvPr>
            <p:cNvSpPr txBox="1"/>
            <p:nvPr/>
          </p:nvSpPr>
          <p:spPr>
            <a:xfrm>
              <a:off x="4692761" y="1516218"/>
              <a:ext cx="1867446" cy="679214"/>
            </a:xfrm>
            <a:prstGeom prst="rect">
              <a:avLst/>
            </a:prstGeom>
            <a:noFill/>
            <a:ln>
              <a:noFill/>
            </a:ln>
          </p:spPr>
          <p:txBody>
            <a:bodyPr spcFirstLastPara="1" wrap="square" lIns="243050" tIns="0" rIns="0" bIns="0" anchor="t" anchorCtr="0">
              <a:noAutofit/>
            </a:bodyPr>
            <a:lstStyle/>
            <a:p>
              <a:pPr marL="0" marR="0" lvl="0" indent="0" algn="l" rtl="0">
                <a:lnSpc>
                  <a:spcPct val="90000"/>
                </a:lnSpc>
                <a:spcBef>
                  <a:spcPts val="0"/>
                </a:spcBef>
                <a:spcAft>
                  <a:spcPts val="0"/>
                </a:spcAft>
                <a:buClr>
                  <a:schemeClr val="dk1"/>
                </a:buClr>
                <a:buSzPts val="2200"/>
                <a:buFont typeface="Arial"/>
                <a:buNone/>
              </a:pPr>
              <a:r>
                <a:rPr lang="en-GB" sz="2200">
                  <a:solidFill>
                    <a:schemeClr val="dk1"/>
                  </a:solidFill>
                  <a:latin typeface="Arial"/>
                  <a:ea typeface="Arial"/>
                  <a:cs typeface="Arial"/>
                  <a:sym typeface="Arial"/>
                </a:rPr>
                <a:t>Use those sources well</a:t>
              </a:r>
              <a:endParaRPr sz="1800">
                <a:solidFill>
                  <a:schemeClr val="dk1"/>
                </a:solidFill>
                <a:latin typeface="Arial"/>
                <a:ea typeface="Arial"/>
                <a:cs typeface="Arial"/>
                <a:sym typeface="Arial"/>
              </a:endParaRPr>
            </a:p>
          </p:txBody>
        </p:sp>
      </p:grpSp>
    </p:spTree>
    <p:extLst>
      <p:ext uri="{BB962C8B-B14F-4D97-AF65-F5344CB8AC3E}">
        <p14:creationId xmlns:p14="http://schemas.microsoft.com/office/powerpoint/2010/main" val="23848717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8DB98-7707-BCC3-EDA6-62CC780C39E8}"/>
              </a:ext>
            </a:extLst>
          </p:cNvPr>
          <p:cNvSpPr>
            <a:spLocks noGrp="1"/>
          </p:cNvSpPr>
          <p:nvPr>
            <p:ph type="title"/>
          </p:nvPr>
        </p:nvSpPr>
        <p:spPr>
          <a:xfrm>
            <a:off x="755650" y="478875"/>
            <a:ext cx="7632700" cy="1089529"/>
          </a:xfrm>
        </p:spPr>
        <p:txBody>
          <a:bodyPr/>
          <a:lstStyle/>
          <a:p>
            <a:r>
              <a:rPr lang="en-GB" dirty="0"/>
              <a:t>Why does your reader want to know what you’ve read?</a:t>
            </a:r>
          </a:p>
        </p:txBody>
      </p:sp>
      <p:sp>
        <p:nvSpPr>
          <p:cNvPr id="3" name="Text Placeholder 2">
            <a:extLst>
              <a:ext uri="{FF2B5EF4-FFF2-40B4-BE49-F238E27FC236}">
                <a16:creationId xmlns:a16="http://schemas.microsoft.com/office/drawing/2014/main" id="{A6406A2A-EBA7-5488-E02B-547604C39043}"/>
              </a:ext>
            </a:extLst>
          </p:cNvPr>
          <p:cNvSpPr>
            <a:spLocks noGrp="1"/>
          </p:cNvSpPr>
          <p:nvPr>
            <p:ph type="body" sz="quarter" idx="10"/>
          </p:nvPr>
        </p:nvSpPr>
        <p:spPr>
          <a:xfrm>
            <a:off x="770750" y="1772248"/>
            <a:ext cx="7617600" cy="3793527"/>
          </a:xfrm>
        </p:spPr>
        <p:txBody>
          <a:bodyPr/>
          <a:lstStyle/>
          <a:p>
            <a:pPr marL="0" indent="0">
              <a:buNone/>
            </a:pPr>
            <a:r>
              <a:rPr lang="en-GB" dirty="0"/>
              <a:t>To see:</a:t>
            </a:r>
          </a:p>
          <a:p>
            <a:r>
              <a:rPr lang="en-GB" dirty="0"/>
              <a:t>the scope of your research.</a:t>
            </a:r>
          </a:p>
          <a:p>
            <a:r>
              <a:rPr lang="en-GB" dirty="0"/>
              <a:t>the evidence that underpins your statements, arguments and observations.</a:t>
            </a:r>
          </a:p>
          <a:p>
            <a:r>
              <a:rPr lang="en-GB" dirty="0"/>
              <a:t>how you think about what you’ve read as evident from your writing.</a:t>
            </a:r>
          </a:p>
          <a:p>
            <a:endParaRPr lang="en-GB" dirty="0"/>
          </a:p>
        </p:txBody>
      </p:sp>
    </p:spTree>
    <p:extLst>
      <p:ext uri="{BB962C8B-B14F-4D97-AF65-F5344CB8AC3E}">
        <p14:creationId xmlns:p14="http://schemas.microsoft.com/office/powerpoint/2010/main" val="4291854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CC610-C254-F2D6-014F-32FB6655576E}"/>
              </a:ext>
            </a:extLst>
          </p:cNvPr>
          <p:cNvSpPr>
            <a:spLocks noGrp="1"/>
          </p:cNvSpPr>
          <p:nvPr>
            <p:ph type="title"/>
          </p:nvPr>
        </p:nvSpPr>
        <p:spPr/>
        <p:txBody>
          <a:bodyPr/>
          <a:lstStyle/>
          <a:p>
            <a:r>
              <a:rPr lang="en-GB" dirty="0"/>
              <a:t>Checking in</a:t>
            </a:r>
          </a:p>
        </p:txBody>
      </p:sp>
      <p:sp>
        <p:nvSpPr>
          <p:cNvPr id="4" name="Text Placeholder 3">
            <a:extLst>
              <a:ext uri="{FF2B5EF4-FFF2-40B4-BE49-F238E27FC236}">
                <a16:creationId xmlns:a16="http://schemas.microsoft.com/office/drawing/2014/main" id="{0C970491-D2F1-AF30-7B19-BEFD64A84CB0}"/>
              </a:ext>
            </a:extLst>
          </p:cNvPr>
          <p:cNvSpPr>
            <a:spLocks noGrp="1"/>
          </p:cNvSpPr>
          <p:nvPr>
            <p:ph type="body" sz="quarter" idx="11"/>
          </p:nvPr>
        </p:nvSpPr>
        <p:spPr/>
        <p:txBody>
          <a:bodyPr/>
          <a:lstStyle/>
          <a:p>
            <a:pPr marL="0" indent="0">
              <a:buNone/>
            </a:pPr>
            <a:endParaRPr lang="en-GB" dirty="0"/>
          </a:p>
          <a:p>
            <a:pPr marL="0" indent="0">
              <a:buNone/>
            </a:pPr>
            <a:endParaRPr lang="en-GB" dirty="0"/>
          </a:p>
          <a:p>
            <a:pPr marL="0" indent="0">
              <a:buNone/>
            </a:pPr>
            <a:r>
              <a:rPr lang="en-GB" dirty="0"/>
              <a:t>What’s been happening since we last met?</a:t>
            </a:r>
          </a:p>
          <a:p>
            <a:pPr marL="0" indent="0">
              <a:buNone/>
            </a:pPr>
            <a:endParaRPr lang="en-GB" dirty="0"/>
          </a:p>
        </p:txBody>
      </p:sp>
      <p:pic>
        <p:nvPicPr>
          <p:cNvPr id="5" name="Picture 2" descr="What's Been Happening with R &amp; B — See Simple Love | National best friend  day, Map, Mobile app">
            <a:extLst>
              <a:ext uri="{FF2B5EF4-FFF2-40B4-BE49-F238E27FC236}">
                <a16:creationId xmlns:a16="http://schemas.microsoft.com/office/drawing/2014/main" id="{81A575FF-D0E5-16C5-9414-50FB72D5EAA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64275" y="1695929"/>
            <a:ext cx="3600000" cy="3466142"/>
          </a:xfrm>
          <a:prstGeom prst="rect">
            <a:avLst/>
          </a:prstGeom>
          <a:solidFill>
            <a:srgbClr val="FFFFFF"/>
          </a:solidFill>
        </p:spPr>
      </p:pic>
    </p:spTree>
    <p:extLst>
      <p:ext uri="{BB962C8B-B14F-4D97-AF65-F5344CB8AC3E}">
        <p14:creationId xmlns:p14="http://schemas.microsoft.com/office/powerpoint/2010/main" val="26342360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05439-06CD-E0E0-5982-D96FC6AB8483}"/>
              </a:ext>
            </a:extLst>
          </p:cNvPr>
          <p:cNvSpPr>
            <a:spLocks noGrp="1"/>
          </p:cNvSpPr>
          <p:nvPr>
            <p:ph type="title"/>
          </p:nvPr>
        </p:nvSpPr>
        <p:spPr/>
        <p:txBody>
          <a:bodyPr/>
          <a:lstStyle/>
          <a:p>
            <a:r>
              <a:rPr lang="en-GB" dirty="0"/>
              <a:t>Why reference?</a:t>
            </a:r>
          </a:p>
        </p:txBody>
      </p:sp>
      <p:grpSp>
        <p:nvGrpSpPr>
          <p:cNvPr id="4" name="Google Shape;531;p38">
            <a:extLst>
              <a:ext uri="{FF2B5EF4-FFF2-40B4-BE49-F238E27FC236}">
                <a16:creationId xmlns:a16="http://schemas.microsoft.com/office/drawing/2014/main" id="{2EF67555-556E-8496-EFB6-E29B475506D9}"/>
              </a:ext>
            </a:extLst>
          </p:cNvPr>
          <p:cNvGrpSpPr/>
          <p:nvPr/>
        </p:nvGrpSpPr>
        <p:grpSpPr>
          <a:xfrm>
            <a:off x="592171" y="2674578"/>
            <a:ext cx="3467038" cy="1080000"/>
            <a:chOff x="528569" y="2841004"/>
            <a:chExt cx="2432629" cy="955544"/>
          </a:xfrm>
        </p:grpSpPr>
        <p:sp>
          <p:nvSpPr>
            <p:cNvPr id="5" name="Google Shape;532;p38">
              <a:extLst>
                <a:ext uri="{FF2B5EF4-FFF2-40B4-BE49-F238E27FC236}">
                  <a16:creationId xmlns:a16="http://schemas.microsoft.com/office/drawing/2014/main" id="{3817CEF2-CB02-678E-C885-9B15F567B446}"/>
                </a:ext>
              </a:extLst>
            </p:cNvPr>
            <p:cNvSpPr txBox="1"/>
            <p:nvPr/>
          </p:nvSpPr>
          <p:spPr>
            <a:xfrm>
              <a:off x="528569" y="3139580"/>
              <a:ext cx="1366359" cy="4084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408B"/>
                </a:buClr>
                <a:buSzPts val="2800"/>
                <a:buFont typeface="Arial"/>
                <a:buNone/>
              </a:pPr>
              <a:r>
                <a:rPr lang="en-GB" sz="2400" dirty="0">
                  <a:latin typeface="Arial"/>
                  <a:ea typeface="Arial"/>
                  <a:cs typeface="Arial"/>
                  <a:sym typeface="Arial"/>
                </a:rPr>
                <a:t>Traceability</a:t>
              </a:r>
              <a:endParaRPr sz="2400" dirty="0">
                <a:latin typeface="Arial"/>
                <a:ea typeface="Arial"/>
                <a:cs typeface="Arial"/>
                <a:sym typeface="Arial"/>
              </a:endParaRPr>
            </a:p>
          </p:txBody>
        </p:sp>
        <p:pic>
          <p:nvPicPr>
            <p:cNvPr id="6" name="Google Shape;533;p38" descr="girl in library">
              <a:extLst>
                <a:ext uri="{FF2B5EF4-FFF2-40B4-BE49-F238E27FC236}">
                  <a16:creationId xmlns:a16="http://schemas.microsoft.com/office/drawing/2014/main" id="{A582735C-F136-9929-44CA-F0239D1E312C}"/>
                </a:ext>
              </a:extLst>
            </p:cNvPr>
            <p:cNvPicPr preferRelativeResize="0"/>
            <p:nvPr/>
          </p:nvPicPr>
          <p:blipFill rotWithShape="1">
            <a:blip r:embed="rId2">
              <a:alphaModFix/>
            </a:blip>
            <a:srcRect/>
            <a:stretch/>
          </p:blipFill>
          <p:spPr>
            <a:xfrm>
              <a:off x="1950830" y="2841004"/>
              <a:ext cx="1010368" cy="955544"/>
            </a:xfrm>
            <a:prstGeom prst="rect">
              <a:avLst/>
            </a:prstGeom>
            <a:noFill/>
            <a:ln>
              <a:noFill/>
            </a:ln>
          </p:spPr>
        </p:pic>
      </p:grpSp>
      <p:grpSp>
        <p:nvGrpSpPr>
          <p:cNvPr id="7" name="Google Shape;534;p38">
            <a:extLst>
              <a:ext uri="{FF2B5EF4-FFF2-40B4-BE49-F238E27FC236}">
                <a16:creationId xmlns:a16="http://schemas.microsoft.com/office/drawing/2014/main" id="{17504C3F-9C27-7C22-795D-3AB084C10739}"/>
              </a:ext>
            </a:extLst>
          </p:cNvPr>
          <p:cNvGrpSpPr/>
          <p:nvPr/>
        </p:nvGrpSpPr>
        <p:grpSpPr>
          <a:xfrm>
            <a:off x="650537" y="4071829"/>
            <a:ext cx="3401334" cy="1080000"/>
            <a:chOff x="891555" y="4223178"/>
            <a:chExt cx="3401846" cy="1079338"/>
          </a:xfrm>
        </p:grpSpPr>
        <p:sp>
          <p:nvSpPr>
            <p:cNvPr id="8" name="Google Shape;535;p38">
              <a:extLst>
                <a:ext uri="{FF2B5EF4-FFF2-40B4-BE49-F238E27FC236}">
                  <a16:creationId xmlns:a16="http://schemas.microsoft.com/office/drawing/2014/main" id="{8E1A917C-804D-954F-19D3-1D6709B8B019}"/>
                </a:ext>
              </a:extLst>
            </p:cNvPr>
            <p:cNvSpPr txBox="1"/>
            <p:nvPr/>
          </p:nvSpPr>
          <p:spPr>
            <a:xfrm>
              <a:off x="891555" y="4561311"/>
              <a:ext cx="1882532" cy="46134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408B"/>
                </a:buClr>
                <a:buSzPts val="2800"/>
                <a:buFont typeface="Arial"/>
                <a:buNone/>
              </a:pPr>
              <a:r>
                <a:rPr lang="en-GB" sz="2400" dirty="0">
                  <a:latin typeface="Arial"/>
                  <a:ea typeface="Arial"/>
                  <a:cs typeface="Arial"/>
                  <a:sym typeface="Arial"/>
                </a:rPr>
                <a:t>Reliability</a:t>
              </a:r>
              <a:endParaRPr sz="2400" dirty="0">
                <a:latin typeface="Arial"/>
                <a:ea typeface="Arial"/>
                <a:cs typeface="Arial"/>
                <a:sym typeface="Arial"/>
              </a:endParaRPr>
            </a:p>
          </p:txBody>
        </p:sp>
        <p:pic>
          <p:nvPicPr>
            <p:cNvPr id="9" name="Google Shape;536;p38" descr="http://www.rgwebdesignlanka.com/images/reliable-web-design-web-development-company-sri-lanka.jpg">
              <a:extLst>
                <a:ext uri="{FF2B5EF4-FFF2-40B4-BE49-F238E27FC236}">
                  <a16:creationId xmlns:a16="http://schemas.microsoft.com/office/drawing/2014/main" id="{B8990C49-8038-B953-4F96-A7FFBCEB6707}"/>
                </a:ext>
              </a:extLst>
            </p:cNvPr>
            <p:cNvPicPr preferRelativeResize="0"/>
            <p:nvPr/>
          </p:nvPicPr>
          <p:blipFill rotWithShape="1">
            <a:blip r:embed="rId3">
              <a:alphaModFix/>
            </a:blip>
            <a:srcRect/>
            <a:stretch/>
          </p:blipFill>
          <p:spPr>
            <a:xfrm>
              <a:off x="2853184" y="4223178"/>
              <a:ext cx="1440217" cy="1079338"/>
            </a:xfrm>
            <a:prstGeom prst="rect">
              <a:avLst/>
            </a:prstGeom>
            <a:noFill/>
            <a:ln>
              <a:noFill/>
            </a:ln>
          </p:spPr>
        </p:pic>
      </p:grpSp>
      <p:grpSp>
        <p:nvGrpSpPr>
          <p:cNvPr id="10" name="Google Shape;540;p38">
            <a:extLst>
              <a:ext uri="{FF2B5EF4-FFF2-40B4-BE49-F238E27FC236}">
                <a16:creationId xmlns:a16="http://schemas.microsoft.com/office/drawing/2014/main" id="{F9630ADA-C8AD-5A30-D10F-028016450B71}"/>
              </a:ext>
            </a:extLst>
          </p:cNvPr>
          <p:cNvGrpSpPr/>
          <p:nvPr/>
        </p:nvGrpSpPr>
        <p:grpSpPr>
          <a:xfrm>
            <a:off x="4572000" y="2702519"/>
            <a:ext cx="3326520" cy="1080000"/>
            <a:chOff x="5053694" y="3047246"/>
            <a:chExt cx="3100777" cy="1079840"/>
          </a:xfrm>
        </p:grpSpPr>
        <p:sp>
          <p:nvSpPr>
            <p:cNvPr id="11" name="Google Shape;541;p38">
              <a:extLst>
                <a:ext uri="{FF2B5EF4-FFF2-40B4-BE49-F238E27FC236}">
                  <a16:creationId xmlns:a16="http://schemas.microsoft.com/office/drawing/2014/main" id="{FC58F66C-D9B1-B7C7-0DF8-37FAD4F4ACBE}"/>
                </a:ext>
              </a:extLst>
            </p:cNvPr>
            <p:cNvSpPr txBox="1"/>
            <p:nvPr/>
          </p:nvSpPr>
          <p:spPr>
            <a:xfrm>
              <a:off x="5053694" y="3328451"/>
              <a:ext cx="2169056" cy="46155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408B"/>
                </a:buClr>
                <a:buSzPts val="2800"/>
                <a:buFont typeface="Arial"/>
                <a:buNone/>
              </a:pPr>
              <a:r>
                <a:rPr lang="en-GB" sz="2400" dirty="0">
                  <a:latin typeface="Arial"/>
                  <a:ea typeface="Arial"/>
                  <a:cs typeface="Arial"/>
                  <a:sym typeface="Arial"/>
                </a:rPr>
                <a:t>Authority</a:t>
              </a:r>
              <a:endParaRPr sz="2400" dirty="0">
                <a:latin typeface="Arial"/>
                <a:ea typeface="Arial"/>
                <a:cs typeface="Arial"/>
                <a:sym typeface="Arial"/>
              </a:endParaRPr>
            </a:p>
          </p:txBody>
        </p:sp>
        <p:pic>
          <p:nvPicPr>
            <p:cNvPr id="12" name="Google Shape;542;p38" descr="http://scottreinhard.com/wp-content/uploads/2012/08/expert-button_forweb-e1345329354880.jpg">
              <a:extLst>
                <a:ext uri="{FF2B5EF4-FFF2-40B4-BE49-F238E27FC236}">
                  <a16:creationId xmlns:a16="http://schemas.microsoft.com/office/drawing/2014/main" id="{54F23F72-0A4A-3922-2D10-B25170BBD8D1}"/>
                </a:ext>
              </a:extLst>
            </p:cNvPr>
            <p:cNvPicPr preferRelativeResize="0"/>
            <p:nvPr/>
          </p:nvPicPr>
          <p:blipFill rotWithShape="1">
            <a:blip r:embed="rId4">
              <a:alphaModFix/>
            </a:blip>
            <a:srcRect/>
            <a:stretch/>
          </p:blipFill>
          <p:spPr>
            <a:xfrm>
              <a:off x="6812192" y="3047246"/>
              <a:ext cx="1342279" cy="1079840"/>
            </a:xfrm>
            <a:prstGeom prst="rect">
              <a:avLst/>
            </a:prstGeom>
            <a:noFill/>
            <a:ln>
              <a:noFill/>
            </a:ln>
          </p:spPr>
        </p:pic>
      </p:grpSp>
      <p:grpSp>
        <p:nvGrpSpPr>
          <p:cNvPr id="13" name="Google Shape;543;p38">
            <a:extLst>
              <a:ext uri="{FF2B5EF4-FFF2-40B4-BE49-F238E27FC236}">
                <a16:creationId xmlns:a16="http://schemas.microsoft.com/office/drawing/2014/main" id="{771052D6-B745-8798-FF22-67DB6CE6DA8E}"/>
              </a:ext>
            </a:extLst>
          </p:cNvPr>
          <p:cNvGrpSpPr/>
          <p:nvPr/>
        </p:nvGrpSpPr>
        <p:grpSpPr>
          <a:xfrm>
            <a:off x="4572000" y="4071829"/>
            <a:ext cx="4140887" cy="1080000"/>
            <a:chOff x="3823377" y="4199593"/>
            <a:chExt cx="4220761" cy="1079016"/>
          </a:xfrm>
        </p:grpSpPr>
        <p:sp>
          <p:nvSpPr>
            <p:cNvPr id="14" name="Google Shape;544;p38">
              <a:extLst>
                <a:ext uri="{FF2B5EF4-FFF2-40B4-BE49-F238E27FC236}">
                  <a16:creationId xmlns:a16="http://schemas.microsoft.com/office/drawing/2014/main" id="{56BB1CDD-F606-8405-259B-744A9293766B}"/>
                </a:ext>
              </a:extLst>
            </p:cNvPr>
            <p:cNvSpPr txBox="1"/>
            <p:nvPr/>
          </p:nvSpPr>
          <p:spPr>
            <a:xfrm>
              <a:off x="3823377" y="4476437"/>
              <a:ext cx="2949486" cy="46120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408B"/>
                </a:buClr>
                <a:buSzPts val="2800"/>
                <a:buFont typeface="Arial"/>
                <a:buNone/>
              </a:pPr>
              <a:r>
                <a:rPr lang="en-GB" sz="2400" dirty="0">
                  <a:latin typeface="Arial"/>
                  <a:ea typeface="Arial"/>
                  <a:cs typeface="Arial"/>
                  <a:sym typeface="Arial"/>
                </a:rPr>
                <a:t>Reach and Scope</a:t>
              </a:r>
              <a:endParaRPr sz="2400" dirty="0">
                <a:latin typeface="Arial"/>
                <a:ea typeface="Arial"/>
                <a:cs typeface="Arial"/>
                <a:sym typeface="Arial"/>
              </a:endParaRPr>
            </a:p>
          </p:txBody>
        </p:sp>
        <p:pic>
          <p:nvPicPr>
            <p:cNvPr id="15" name="Google Shape;545;p38" descr="https://alansmackenzie.files.wordpress.com/2010/06/depth-versus-breadth.jpg">
              <a:extLst>
                <a:ext uri="{FF2B5EF4-FFF2-40B4-BE49-F238E27FC236}">
                  <a16:creationId xmlns:a16="http://schemas.microsoft.com/office/drawing/2014/main" id="{8AC0F044-8160-F7E1-5B3B-0F1A5EBB1A76}"/>
                </a:ext>
              </a:extLst>
            </p:cNvPr>
            <p:cNvPicPr preferRelativeResize="0"/>
            <p:nvPr/>
          </p:nvPicPr>
          <p:blipFill rotWithShape="1">
            <a:blip r:embed="rId5">
              <a:alphaModFix/>
            </a:blip>
            <a:srcRect l="11777" t="-2679" r="-5130" b="17796"/>
            <a:stretch/>
          </p:blipFill>
          <p:spPr>
            <a:xfrm>
              <a:off x="6576362" y="4199593"/>
              <a:ext cx="1467776" cy="1079016"/>
            </a:xfrm>
            <a:prstGeom prst="rect">
              <a:avLst/>
            </a:prstGeom>
            <a:noFill/>
            <a:ln>
              <a:noFill/>
            </a:ln>
          </p:spPr>
        </p:pic>
      </p:grpSp>
      <p:grpSp>
        <p:nvGrpSpPr>
          <p:cNvPr id="16" name="Google Shape;546;p38">
            <a:extLst>
              <a:ext uri="{FF2B5EF4-FFF2-40B4-BE49-F238E27FC236}">
                <a16:creationId xmlns:a16="http://schemas.microsoft.com/office/drawing/2014/main" id="{D869FA96-8CB8-6EA6-05AE-F39FBF7A7F02}"/>
              </a:ext>
            </a:extLst>
          </p:cNvPr>
          <p:cNvGrpSpPr/>
          <p:nvPr/>
        </p:nvGrpSpPr>
        <p:grpSpPr>
          <a:xfrm>
            <a:off x="2932834" y="5338647"/>
            <a:ext cx="2962145" cy="1080000"/>
            <a:chOff x="1266881" y="5486770"/>
            <a:chExt cx="2962495" cy="1079470"/>
          </a:xfrm>
        </p:grpSpPr>
        <p:sp>
          <p:nvSpPr>
            <p:cNvPr id="17" name="Google Shape;547;p38">
              <a:extLst>
                <a:ext uri="{FF2B5EF4-FFF2-40B4-BE49-F238E27FC236}">
                  <a16:creationId xmlns:a16="http://schemas.microsoft.com/office/drawing/2014/main" id="{8BA26007-23EB-E8D0-0B71-8274AC8E2D47}"/>
                </a:ext>
              </a:extLst>
            </p:cNvPr>
            <p:cNvSpPr txBox="1"/>
            <p:nvPr/>
          </p:nvSpPr>
          <p:spPr>
            <a:xfrm>
              <a:off x="1266881" y="5853790"/>
              <a:ext cx="1983471" cy="4613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408B"/>
                </a:buClr>
                <a:buSzPts val="2800"/>
                <a:buFont typeface="Arial"/>
                <a:buNone/>
              </a:pPr>
              <a:r>
                <a:rPr lang="en-GB" sz="2400" dirty="0">
                  <a:latin typeface="Arial"/>
                  <a:ea typeface="Arial"/>
                  <a:cs typeface="Arial"/>
                  <a:sym typeface="Arial"/>
                </a:rPr>
                <a:t>Politeness</a:t>
              </a:r>
              <a:endParaRPr sz="2400" dirty="0">
                <a:latin typeface="Arial"/>
                <a:ea typeface="Arial"/>
                <a:cs typeface="Arial"/>
                <a:sym typeface="Arial"/>
              </a:endParaRPr>
            </a:p>
          </p:txBody>
        </p:sp>
        <p:pic>
          <p:nvPicPr>
            <p:cNvPr id="18" name="Google Shape;548;p38" descr="http://www.nationstates.net/images/flags/uploads/polite_company__935610.jpg">
              <a:extLst>
                <a:ext uri="{FF2B5EF4-FFF2-40B4-BE49-F238E27FC236}">
                  <a16:creationId xmlns:a16="http://schemas.microsoft.com/office/drawing/2014/main" id="{AF136FA6-A640-CA0F-2B00-BC8BC4D11A2D}"/>
                </a:ext>
              </a:extLst>
            </p:cNvPr>
            <p:cNvPicPr preferRelativeResize="0"/>
            <p:nvPr/>
          </p:nvPicPr>
          <p:blipFill rotWithShape="1">
            <a:blip r:embed="rId6">
              <a:alphaModFix/>
            </a:blip>
            <a:srcRect/>
            <a:stretch/>
          </p:blipFill>
          <p:spPr>
            <a:xfrm>
              <a:off x="2789206" y="5486770"/>
              <a:ext cx="1440170" cy="1079470"/>
            </a:xfrm>
            <a:prstGeom prst="rect">
              <a:avLst/>
            </a:prstGeom>
            <a:noFill/>
            <a:ln>
              <a:noFill/>
            </a:ln>
          </p:spPr>
        </p:pic>
      </p:grpSp>
      <p:sp>
        <p:nvSpPr>
          <p:cNvPr id="19" name="Google Shape;549;p38">
            <a:extLst>
              <a:ext uri="{FF2B5EF4-FFF2-40B4-BE49-F238E27FC236}">
                <a16:creationId xmlns:a16="http://schemas.microsoft.com/office/drawing/2014/main" id="{0FCBEC82-86FE-9FB5-C87B-5E64F1BA63C8}"/>
              </a:ext>
            </a:extLst>
          </p:cNvPr>
          <p:cNvSpPr txBox="1"/>
          <p:nvPr/>
        </p:nvSpPr>
        <p:spPr>
          <a:xfrm>
            <a:off x="0" y="6167473"/>
            <a:ext cx="2783085"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408B"/>
              </a:buClr>
              <a:buSzPts val="1600"/>
              <a:buFont typeface="Arial"/>
              <a:buNone/>
            </a:pPr>
            <a:r>
              <a:rPr lang="en-GB" dirty="0">
                <a:latin typeface="Arial"/>
                <a:ea typeface="Arial"/>
                <a:cs typeface="Arial"/>
                <a:sym typeface="Arial"/>
              </a:rPr>
              <a:t>Williams &amp; Carroll, 2009</a:t>
            </a:r>
            <a:endParaRPr dirty="0">
              <a:latin typeface="Arial"/>
              <a:ea typeface="Arial"/>
              <a:cs typeface="Arial"/>
              <a:sym typeface="Arial"/>
            </a:endParaRPr>
          </a:p>
        </p:txBody>
      </p:sp>
      <p:grpSp>
        <p:nvGrpSpPr>
          <p:cNvPr id="20" name="Google Shape;528;p38">
            <a:extLst>
              <a:ext uri="{FF2B5EF4-FFF2-40B4-BE49-F238E27FC236}">
                <a16:creationId xmlns:a16="http://schemas.microsoft.com/office/drawing/2014/main" id="{943FA529-4CE3-37CC-98F8-7964C5A2A489}"/>
              </a:ext>
            </a:extLst>
          </p:cNvPr>
          <p:cNvGrpSpPr/>
          <p:nvPr/>
        </p:nvGrpSpPr>
        <p:grpSpPr>
          <a:xfrm>
            <a:off x="556959" y="1257671"/>
            <a:ext cx="3494912" cy="1080000"/>
            <a:chOff x="-211689" y="1767564"/>
            <a:chExt cx="3482110" cy="1099915"/>
          </a:xfrm>
        </p:grpSpPr>
        <p:sp>
          <p:nvSpPr>
            <p:cNvPr id="21" name="Google Shape;529;p38">
              <a:extLst>
                <a:ext uri="{FF2B5EF4-FFF2-40B4-BE49-F238E27FC236}">
                  <a16:creationId xmlns:a16="http://schemas.microsoft.com/office/drawing/2014/main" id="{6B7E91C5-4DDD-1DE1-4D7C-D3F1B1D6AFA9}"/>
                </a:ext>
              </a:extLst>
            </p:cNvPr>
            <p:cNvSpPr txBox="1"/>
            <p:nvPr/>
          </p:nvSpPr>
          <p:spPr>
            <a:xfrm>
              <a:off x="-211689" y="2134793"/>
              <a:ext cx="1763873" cy="4701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408B"/>
                </a:buClr>
                <a:buSzPts val="2800"/>
                <a:buFont typeface="Arial"/>
                <a:buNone/>
              </a:pPr>
              <a:r>
                <a:rPr lang="en-GB" sz="2400" dirty="0">
                  <a:latin typeface="Arial"/>
                  <a:ea typeface="Arial"/>
                  <a:cs typeface="Arial"/>
                  <a:sym typeface="Arial"/>
                </a:rPr>
                <a:t>Evidence</a:t>
              </a:r>
              <a:endParaRPr sz="2400" dirty="0">
                <a:latin typeface="Arial"/>
                <a:ea typeface="Arial"/>
                <a:cs typeface="Arial"/>
                <a:sym typeface="Arial"/>
              </a:endParaRPr>
            </a:p>
          </p:txBody>
        </p:sp>
        <p:pic>
          <p:nvPicPr>
            <p:cNvPr id="22" name="Google Shape;530;p38" descr="http://www.huntingenglish.com/wp-content/uploads/2014/09/evidence.jpg">
              <a:extLst>
                <a:ext uri="{FF2B5EF4-FFF2-40B4-BE49-F238E27FC236}">
                  <a16:creationId xmlns:a16="http://schemas.microsoft.com/office/drawing/2014/main" id="{C09E36DF-8AE3-E108-3E07-166B24E03C83}"/>
                </a:ext>
              </a:extLst>
            </p:cNvPr>
            <p:cNvPicPr preferRelativeResize="0"/>
            <p:nvPr/>
          </p:nvPicPr>
          <p:blipFill rotWithShape="1">
            <a:blip r:embed="rId7">
              <a:alphaModFix/>
            </a:blip>
            <a:srcRect/>
            <a:stretch/>
          </p:blipFill>
          <p:spPr>
            <a:xfrm>
              <a:off x="1835696" y="1767564"/>
              <a:ext cx="1434725" cy="1099915"/>
            </a:xfrm>
            <a:prstGeom prst="rect">
              <a:avLst/>
            </a:prstGeom>
            <a:noFill/>
            <a:ln>
              <a:noFill/>
            </a:ln>
          </p:spPr>
        </p:pic>
      </p:grpSp>
      <p:grpSp>
        <p:nvGrpSpPr>
          <p:cNvPr id="23" name="Google Shape;537;p38">
            <a:extLst>
              <a:ext uri="{FF2B5EF4-FFF2-40B4-BE49-F238E27FC236}">
                <a16:creationId xmlns:a16="http://schemas.microsoft.com/office/drawing/2014/main" id="{FF872720-8749-3821-38A0-7CFAC615153C}"/>
              </a:ext>
            </a:extLst>
          </p:cNvPr>
          <p:cNvGrpSpPr/>
          <p:nvPr/>
        </p:nvGrpSpPr>
        <p:grpSpPr>
          <a:xfrm>
            <a:off x="4572000" y="1304057"/>
            <a:ext cx="3386928" cy="1080000"/>
            <a:chOff x="4067944" y="1955857"/>
            <a:chExt cx="3387857" cy="871748"/>
          </a:xfrm>
        </p:grpSpPr>
        <p:sp>
          <p:nvSpPr>
            <p:cNvPr id="24" name="Google Shape;538;p38">
              <a:extLst>
                <a:ext uri="{FF2B5EF4-FFF2-40B4-BE49-F238E27FC236}">
                  <a16:creationId xmlns:a16="http://schemas.microsoft.com/office/drawing/2014/main" id="{E58F1A63-9F8F-921E-803E-431C6EADB164}"/>
                </a:ext>
              </a:extLst>
            </p:cNvPr>
            <p:cNvSpPr txBox="1"/>
            <p:nvPr/>
          </p:nvSpPr>
          <p:spPr>
            <a:xfrm>
              <a:off x="4067944" y="2246908"/>
              <a:ext cx="2632911" cy="3726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408B"/>
                </a:buClr>
                <a:buSzPts val="2800"/>
                <a:buFont typeface="Arial"/>
                <a:buNone/>
              </a:pPr>
              <a:r>
                <a:rPr lang="en-GB" sz="2400" dirty="0">
                  <a:latin typeface="Arial"/>
                  <a:ea typeface="Arial"/>
                  <a:cs typeface="Arial"/>
                  <a:sym typeface="Arial"/>
                </a:rPr>
                <a:t>Credibility</a:t>
              </a:r>
              <a:endParaRPr sz="2400" dirty="0">
                <a:latin typeface="Arial"/>
                <a:ea typeface="Arial"/>
                <a:cs typeface="Arial"/>
                <a:sym typeface="Arial"/>
              </a:endParaRPr>
            </a:p>
          </p:txBody>
        </p:sp>
        <p:pic>
          <p:nvPicPr>
            <p:cNvPr id="25" name="Google Shape;539;p38" descr="http://www.nathanmagnuson.com/wp-content/uploads/2014/01/Trust-Me.jpg">
              <a:extLst>
                <a:ext uri="{FF2B5EF4-FFF2-40B4-BE49-F238E27FC236}">
                  <a16:creationId xmlns:a16="http://schemas.microsoft.com/office/drawing/2014/main" id="{21D0B863-9F2B-0219-A10D-4BE9FF0A2475}"/>
                </a:ext>
              </a:extLst>
            </p:cNvPr>
            <p:cNvPicPr preferRelativeResize="0"/>
            <p:nvPr/>
          </p:nvPicPr>
          <p:blipFill rotWithShape="1">
            <a:blip r:embed="rId8">
              <a:alphaModFix/>
            </a:blip>
            <a:srcRect/>
            <a:stretch/>
          </p:blipFill>
          <p:spPr>
            <a:xfrm>
              <a:off x="6015406" y="1955857"/>
              <a:ext cx="1440395" cy="871748"/>
            </a:xfrm>
            <a:prstGeom prst="rect">
              <a:avLst/>
            </a:prstGeom>
            <a:noFill/>
            <a:ln>
              <a:noFill/>
            </a:ln>
          </p:spPr>
        </p:pic>
      </p:grpSp>
    </p:spTree>
    <p:extLst>
      <p:ext uri="{BB962C8B-B14F-4D97-AF65-F5344CB8AC3E}">
        <p14:creationId xmlns:p14="http://schemas.microsoft.com/office/powerpoint/2010/main" val="4231568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p:tgtEl>
                                          <p:spTgt spid="13"/>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p:tgtEl>
                                          <p:spTgt spid="16"/>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p:tgtEl>
                                          <p:spTgt spid="20"/>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6A6AA-D86C-3FE4-D32A-5E7B37E2CFAC}"/>
              </a:ext>
            </a:extLst>
          </p:cNvPr>
          <p:cNvSpPr>
            <a:spLocks noGrp="1"/>
          </p:cNvSpPr>
          <p:nvPr>
            <p:ph type="title"/>
          </p:nvPr>
        </p:nvSpPr>
        <p:spPr>
          <a:xfrm>
            <a:off x="755650" y="478875"/>
            <a:ext cx="7632700" cy="1421928"/>
          </a:xfrm>
        </p:spPr>
        <p:txBody>
          <a:bodyPr/>
          <a:lstStyle/>
          <a:p>
            <a:r>
              <a:rPr lang="en-GB" sz="3200" dirty="0"/>
              <a:t>Which of the following might be considered as plagiarism if the source is not referenced?</a:t>
            </a:r>
          </a:p>
        </p:txBody>
      </p:sp>
      <p:sp>
        <p:nvSpPr>
          <p:cNvPr id="3" name="Text Placeholder 2">
            <a:extLst>
              <a:ext uri="{FF2B5EF4-FFF2-40B4-BE49-F238E27FC236}">
                <a16:creationId xmlns:a16="http://schemas.microsoft.com/office/drawing/2014/main" id="{74A46DB5-E0E5-2B5E-9795-BAD7D29EC140}"/>
              </a:ext>
            </a:extLst>
          </p:cNvPr>
          <p:cNvSpPr>
            <a:spLocks noGrp="1"/>
          </p:cNvSpPr>
          <p:nvPr>
            <p:ph type="body" sz="quarter" idx="10"/>
          </p:nvPr>
        </p:nvSpPr>
        <p:spPr>
          <a:xfrm>
            <a:off x="770750" y="2096175"/>
            <a:ext cx="7617600" cy="3793527"/>
          </a:xfrm>
        </p:spPr>
        <p:txBody>
          <a:bodyPr/>
          <a:lstStyle/>
          <a:p>
            <a:r>
              <a:rPr lang="en-GB" dirty="0"/>
              <a:t>Copying someone else’s written work.</a:t>
            </a:r>
          </a:p>
          <a:p>
            <a:r>
              <a:rPr lang="en-GB" dirty="0"/>
              <a:t>Using someone else’s information &amp; ideas which were given verbally.</a:t>
            </a:r>
          </a:p>
          <a:p>
            <a:r>
              <a:rPr lang="en-GB" dirty="0"/>
              <a:t>Summarising in your own words a point made by someone else.</a:t>
            </a:r>
          </a:p>
          <a:p>
            <a:r>
              <a:rPr lang="en-GB" dirty="0"/>
              <a:t>Quoting the exact words used by someone else.</a:t>
            </a:r>
          </a:p>
          <a:p>
            <a:endParaRPr lang="en-GB" dirty="0"/>
          </a:p>
        </p:txBody>
      </p:sp>
    </p:spTree>
    <p:extLst>
      <p:ext uri="{BB962C8B-B14F-4D97-AF65-F5344CB8AC3E}">
        <p14:creationId xmlns:p14="http://schemas.microsoft.com/office/powerpoint/2010/main" val="27187330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E094D-EA0D-0CF4-1F27-ECBE81D8E4BE}"/>
              </a:ext>
            </a:extLst>
          </p:cNvPr>
          <p:cNvSpPr>
            <a:spLocks noGrp="1"/>
          </p:cNvSpPr>
          <p:nvPr>
            <p:ph type="title"/>
          </p:nvPr>
        </p:nvSpPr>
        <p:spPr/>
        <p:txBody>
          <a:bodyPr/>
          <a:lstStyle/>
          <a:p>
            <a:r>
              <a:rPr lang="en-GB" dirty="0"/>
              <a:t>How to reference</a:t>
            </a:r>
          </a:p>
        </p:txBody>
      </p:sp>
      <p:sp>
        <p:nvSpPr>
          <p:cNvPr id="3" name="Text Placeholder 2">
            <a:extLst>
              <a:ext uri="{FF2B5EF4-FFF2-40B4-BE49-F238E27FC236}">
                <a16:creationId xmlns:a16="http://schemas.microsoft.com/office/drawing/2014/main" id="{5BB328FA-7B21-B66C-359D-4CF2AC4D4381}"/>
              </a:ext>
            </a:extLst>
          </p:cNvPr>
          <p:cNvSpPr>
            <a:spLocks noGrp="1"/>
          </p:cNvSpPr>
          <p:nvPr>
            <p:ph type="body" sz="quarter" idx="10"/>
          </p:nvPr>
        </p:nvSpPr>
        <p:spPr/>
        <p:txBody>
          <a:bodyPr>
            <a:noAutofit/>
          </a:bodyPr>
          <a:lstStyle/>
          <a:p>
            <a:r>
              <a:rPr lang="en-GB" dirty="0"/>
              <a:t>Note details of every source when you use them</a:t>
            </a:r>
          </a:p>
          <a:p>
            <a:endParaRPr lang="en-GB" sz="1200" dirty="0"/>
          </a:p>
          <a:p>
            <a:r>
              <a:rPr lang="en-GB" dirty="0"/>
              <a:t>You must use the </a:t>
            </a:r>
            <a:r>
              <a:rPr lang="en-GB" b="1" dirty="0"/>
              <a:t>Brookes Harvard </a:t>
            </a:r>
            <a:r>
              <a:rPr lang="en-GB" dirty="0"/>
              <a:t>style of referencing</a:t>
            </a:r>
          </a:p>
          <a:p>
            <a:endParaRPr lang="en-GB" sz="1200" dirty="0"/>
          </a:p>
          <a:p>
            <a:r>
              <a:rPr lang="en-GB" dirty="0"/>
              <a:t>Within the assignment text:</a:t>
            </a:r>
          </a:p>
          <a:p>
            <a:pPr lvl="1"/>
            <a:r>
              <a:rPr lang="en-GB" dirty="0"/>
              <a:t>Cite each source giving brief details (author and year)</a:t>
            </a:r>
          </a:p>
          <a:p>
            <a:pPr lvl="1"/>
            <a:r>
              <a:rPr lang="en-GB" dirty="0"/>
              <a:t>For quotes, add the page number</a:t>
            </a:r>
          </a:p>
          <a:p>
            <a:endParaRPr lang="en-GB" sz="1200" dirty="0"/>
          </a:p>
          <a:p>
            <a:r>
              <a:rPr lang="en-GB" dirty="0"/>
              <a:t>In the reference list at the end:</a:t>
            </a:r>
          </a:p>
          <a:p>
            <a:pPr lvl="1"/>
            <a:r>
              <a:rPr lang="en-GB" dirty="0"/>
              <a:t>List only those sources referred to in the assignment text</a:t>
            </a:r>
          </a:p>
          <a:p>
            <a:pPr lvl="1"/>
            <a:r>
              <a:rPr lang="en-GB" dirty="0"/>
              <a:t>Give full details on each source</a:t>
            </a:r>
          </a:p>
          <a:p>
            <a:endParaRPr lang="en-GB" dirty="0"/>
          </a:p>
        </p:txBody>
      </p:sp>
    </p:spTree>
    <p:extLst>
      <p:ext uri="{BB962C8B-B14F-4D97-AF65-F5344CB8AC3E}">
        <p14:creationId xmlns:p14="http://schemas.microsoft.com/office/powerpoint/2010/main" val="17042436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FDADB4-1C7E-64EF-24CD-280B2C33DF6C}"/>
              </a:ext>
            </a:extLst>
          </p:cNvPr>
          <p:cNvSpPr>
            <a:spLocks noGrp="1"/>
          </p:cNvSpPr>
          <p:nvPr>
            <p:ph type="title"/>
          </p:nvPr>
        </p:nvSpPr>
        <p:spPr/>
        <p:txBody>
          <a:bodyPr/>
          <a:lstStyle/>
          <a:p>
            <a:r>
              <a:rPr lang="en-US" dirty="0"/>
              <a:t>Referencing Videos from OBU</a:t>
            </a:r>
            <a:endParaRPr lang="en-GB" dirty="0"/>
          </a:p>
        </p:txBody>
      </p:sp>
      <p:sp>
        <p:nvSpPr>
          <p:cNvPr id="5" name="Text Placeholder 4">
            <a:extLst>
              <a:ext uri="{FF2B5EF4-FFF2-40B4-BE49-F238E27FC236}">
                <a16:creationId xmlns:a16="http://schemas.microsoft.com/office/drawing/2014/main" id="{84857B0A-9483-307B-32BA-5A60643F41B5}"/>
              </a:ext>
            </a:extLst>
          </p:cNvPr>
          <p:cNvSpPr>
            <a:spLocks noGrp="1"/>
          </p:cNvSpPr>
          <p:nvPr>
            <p:ph type="body" sz="quarter" idx="10"/>
          </p:nvPr>
        </p:nvSpPr>
        <p:spPr/>
        <p:txBody>
          <a:bodyPr/>
          <a:lstStyle/>
          <a:p>
            <a:pPr marL="0" indent="0">
              <a:buNone/>
            </a:pPr>
            <a:r>
              <a:rPr lang="en-GB" dirty="0">
                <a:hlinkClick r:id="rId3"/>
              </a:rPr>
              <a:t>https://brookes.cloud.panopto.eu/Panopto/Pages/Sessions/List.aspx#folderID=%2227f13c44-14f6-43f9-ac5d-ae2e00c9c9c7%22</a:t>
            </a:r>
            <a:r>
              <a:rPr lang="en-GB" dirty="0"/>
              <a:t> </a:t>
            </a:r>
          </a:p>
          <a:p>
            <a:pPr marL="0" indent="0">
              <a:buNone/>
            </a:pPr>
            <a:endParaRPr lang="en-GB" dirty="0"/>
          </a:p>
          <a:p>
            <a:pPr marL="0" indent="0">
              <a:buNone/>
            </a:pPr>
            <a:r>
              <a:rPr lang="en-GB" b="1" dirty="0"/>
              <a:t>Examples to watch:</a:t>
            </a:r>
          </a:p>
          <a:p>
            <a:pPr marL="0" indent="0">
              <a:buNone/>
            </a:pPr>
            <a:r>
              <a:rPr lang="en-GB" dirty="0">
                <a:hlinkClick r:id="rId4"/>
              </a:rPr>
              <a:t>Why we do referencing </a:t>
            </a:r>
            <a:endParaRPr lang="en-GB" dirty="0"/>
          </a:p>
          <a:p>
            <a:pPr marL="0" indent="0">
              <a:buNone/>
            </a:pPr>
            <a:r>
              <a:rPr lang="en-GB" dirty="0">
                <a:hlinkClick r:id="rId5"/>
              </a:rPr>
              <a:t>Cite them right </a:t>
            </a:r>
            <a:endParaRPr lang="en-GB" dirty="0"/>
          </a:p>
          <a:p>
            <a:pPr marL="0" indent="0">
              <a:buNone/>
            </a:pPr>
            <a:r>
              <a:rPr lang="en-GB" dirty="0">
                <a:hlinkClick r:id="rId6"/>
              </a:rPr>
              <a:t>What is ‘Harvard’ Referencing</a:t>
            </a:r>
            <a:endParaRPr lang="en-GB" dirty="0"/>
          </a:p>
        </p:txBody>
      </p:sp>
    </p:spTree>
    <p:extLst>
      <p:ext uri="{BB962C8B-B14F-4D97-AF65-F5344CB8AC3E}">
        <p14:creationId xmlns:p14="http://schemas.microsoft.com/office/powerpoint/2010/main" val="39942405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C2AF1-7F79-6DFF-79F9-F00FDDE6B1A1}"/>
              </a:ext>
            </a:extLst>
          </p:cNvPr>
          <p:cNvSpPr>
            <a:spLocks noGrp="1"/>
          </p:cNvSpPr>
          <p:nvPr>
            <p:ph type="title"/>
          </p:nvPr>
        </p:nvSpPr>
        <p:spPr/>
        <p:txBody>
          <a:bodyPr/>
          <a:lstStyle/>
          <a:p>
            <a:r>
              <a:rPr lang="en-GB" dirty="0"/>
              <a:t>In-text referencing</a:t>
            </a:r>
          </a:p>
        </p:txBody>
      </p:sp>
      <p:sp>
        <p:nvSpPr>
          <p:cNvPr id="3" name="Text Placeholder 2">
            <a:extLst>
              <a:ext uri="{FF2B5EF4-FFF2-40B4-BE49-F238E27FC236}">
                <a16:creationId xmlns:a16="http://schemas.microsoft.com/office/drawing/2014/main" id="{723E3AA8-616E-64C5-BB05-3B14FC58D1C7}"/>
              </a:ext>
            </a:extLst>
          </p:cNvPr>
          <p:cNvSpPr>
            <a:spLocks noGrp="1"/>
          </p:cNvSpPr>
          <p:nvPr>
            <p:ph type="body" sz="quarter" idx="10"/>
          </p:nvPr>
        </p:nvSpPr>
        <p:spPr>
          <a:xfrm>
            <a:off x="755650" y="1181698"/>
            <a:ext cx="8141600" cy="3793527"/>
          </a:xfrm>
        </p:spPr>
        <p:txBody>
          <a:bodyPr>
            <a:noAutofit/>
          </a:bodyPr>
          <a:lstStyle/>
          <a:p>
            <a:pPr marL="0" indent="0">
              <a:buNone/>
            </a:pPr>
            <a:r>
              <a:rPr lang="en-GB" b="1" dirty="0"/>
              <a:t>Brookes Harvard </a:t>
            </a:r>
            <a:r>
              <a:rPr lang="en-GB" dirty="0"/>
              <a:t>is an author – year system of referencing. This means that the essential information that goes in the text of your essay is always who wrote what you are referring to and when they wrote it. For example:</a:t>
            </a:r>
          </a:p>
          <a:p>
            <a:r>
              <a:rPr lang="en-GB" sz="2000" dirty="0"/>
              <a:t>Watson (1968) argued that most people are genetically predisposed to prefer the taste of chips to salad.</a:t>
            </a:r>
          </a:p>
          <a:p>
            <a:r>
              <a:rPr lang="en-GB" sz="2000" dirty="0"/>
              <a:t>The argument that most people are genetically predisposed to prefer the taste of chips to salad is food for thought (Watson, 1968).</a:t>
            </a:r>
          </a:p>
          <a:p>
            <a:r>
              <a:rPr lang="en-GB" sz="2000" dirty="0"/>
              <a:t>“Genetically, the majority of people are genetically programmed to prefer the taste of chips to salad” (Watson, 1968, p. 73).</a:t>
            </a:r>
          </a:p>
          <a:p>
            <a:endParaRPr lang="en-GB" dirty="0"/>
          </a:p>
        </p:txBody>
      </p:sp>
      <p:sp>
        <p:nvSpPr>
          <p:cNvPr id="4" name="Rectangle 3">
            <a:extLst>
              <a:ext uri="{FF2B5EF4-FFF2-40B4-BE49-F238E27FC236}">
                <a16:creationId xmlns:a16="http://schemas.microsoft.com/office/drawing/2014/main" id="{392E7866-E468-D02E-57D2-ED50107D6E95}"/>
              </a:ext>
            </a:extLst>
          </p:cNvPr>
          <p:cNvSpPr/>
          <p:nvPr/>
        </p:nvSpPr>
        <p:spPr>
          <a:xfrm>
            <a:off x="2135187" y="5258567"/>
            <a:ext cx="4873625" cy="883967"/>
          </a:xfrm>
          <a:prstGeom prst="rect">
            <a:avLst/>
          </a:prstGeom>
          <a:solidFill>
            <a:srgbClr val="DB7C12"/>
          </a:solidFill>
          <a:ln>
            <a:solidFill>
              <a:srgbClr val="DB7C1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dirty="0">
                <a:latin typeface="Arial" panose="020B0604020202020204" pitchFamily="34" charset="0"/>
                <a:cs typeface="Arial" panose="020B0604020202020204" pitchFamily="34" charset="0"/>
              </a:rPr>
              <a:t>The difference in the last example is that it is a direct quotation. In such cases, you need to include the page number of the quotation.</a:t>
            </a:r>
          </a:p>
        </p:txBody>
      </p:sp>
    </p:spTree>
    <p:extLst>
      <p:ext uri="{BB962C8B-B14F-4D97-AF65-F5344CB8AC3E}">
        <p14:creationId xmlns:p14="http://schemas.microsoft.com/office/powerpoint/2010/main" val="22062957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38156-0C0C-737E-2767-91618E846268}"/>
              </a:ext>
            </a:extLst>
          </p:cNvPr>
          <p:cNvSpPr>
            <a:spLocks noGrp="1"/>
          </p:cNvSpPr>
          <p:nvPr>
            <p:ph type="title"/>
          </p:nvPr>
        </p:nvSpPr>
        <p:spPr/>
        <p:txBody>
          <a:bodyPr/>
          <a:lstStyle/>
          <a:p>
            <a:r>
              <a:rPr lang="en-GB" dirty="0"/>
              <a:t>Summarising</a:t>
            </a:r>
          </a:p>
        </p:txBody>
      </p:sp>
      <p:sp>
        <p:nvSpPr>
          <p:cNvPr id="3" name="Text Placeholder 2">
            <a:extLst>
              <a:ext uri="{FF2B5EF4-FFF2-40B4-BE49-F238E27FC236}">
                <a16:creationId xmlns:a16="http://schemas.microsoft.com/office/drawing/2014/main" id="{3D10EF0E-2096-8EE4-123D-27D8362CC57E}"/>
              </a:ext>
            </a:extLst>
          </p:cNvPr>
          <p:cNvSpPr>
            <a:spLocks noGrp="1"/>
          </p:cNvSpPr>
          <p:nvPr>
            <p:ph type="body" sz="quarter" idx="10"/>
          </p:nvPr>
        </p:nvSpPr>
        <p:spPr/>
        <p:txBody>
          <a:bodyPr>
            <a:normAutofit/>
          </a:bodyPr>
          <a:lstStyle/>
          <a:p>
            <a:pPr marL="0" indent="0">
              <a:buNone/>
            </a:pPr>
            <a:r>
              <a:rPr lang="en-GB" dirty="0"/>
              <a:t>Summarising other people’s arguments in your own words is good practice and helps you to remember their work.</a:t>
            </a:r>
          </a:p>
          <a:p>
            <a:endParaRPr lang="en-GB" dirty="0"/>
          </a:p>
          <a:p>
            <a:pPr marL="0" indent="0">
              <a:buNone/>
            </a:pPr>
            <a:r>
              <a:rPr lang="en-GB" dirty="0"/>
              <a:t>Useful phrases include:</a:t>
            </a:r>
          </a:p>
          <a:p>
            <a:r>
              <a:rPr lang="en-GB" dirty="0"/>
              <a:t>Smith (2005) argues that...</a:t>
            </a:r>
          </a:p>
          <a:p>
            <a:r>
              <a:rPr lang="en-GB" dirty="0"/>
              <a:t>Jones (1997) asserts that…</a:t>
            </a:r>
          </a:p>
          <a:p>
            <a:r>
              <a:rPr lang="en-GB" dirty="0"/>
              <a:t>According to Watson (1991) the causes of the issue were…</a:t>
            </a:r>
          </a:p>
          <a:p>
            <a:endParaRPr lang="en-GB" dirty="0"/>
          </a:p>
        </p:txBody>
      </p:sp>
    </p:spTree>
    <p:extLst>
      <p:ext uri="{BB962C8B-B14F-4D97-AF65-F5344CB8AC3E}">
        <p14:creationId xmlns:p14="http://schemas.microsoft.com/office/powerpoint/2010/main" val="39091482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8712D-06E7-3BA3-DF99-2F6784849442}"/>
              </a:ext>
            </a:extLst>
          </p:cNvPr>
          <p:cNvSpPr>
            <a:spLocks noGrp="1"/>
          </p:cNvSpPr>
          <p:nvPr>
            <p:ph type="title"/>
          </p:nvPr>
        </p:nvSpPr>
        <p:spPr/>
        <p:txBody>
          <a:bodyPr/>
          <a:lstStyle/>
          <a:p>
            <a:r>
              <a:rPr lang="en-GB" dirty="0"/>
              <a:t>Reference list</a:t>
            </a:r>
          </a:p>
        </p:txBody>
      </p:sp>
      <p:sp>
        <p:nvSpPr>
          <p:cNvPr id="3" name="Text Placeholder 2">
            <a:extLst>
              <a:ext uri="{FF2B5EF4-FFF2-40B4-BE49-F238E27FC236}">
                <a16:creationId xmlns:a16="http://schemas.microsoft.com/office/drawing/2014/main" id="{6AFD5277-F341-7F6E-1003-0261B6F976A7}"/>
              </a:ext>
            </a:extLst>
          </p:cNvPr>
          <p:cNvSpPr>
            <a:spLocks noGrp="1"/>
          </p:cNvSpPr>
          <p:nvPr>
            <p:ph type="body" sz="quarter" idx="10"/>
          </p:nvPr>
        </p:nvSpPr>
        <p:spPr>
          <a:xfrm>
            <a:off x="755650" y="1448398"/>
            <a:ext cx="7760600" cy="3793527"/>
          </a:xfrm>
        </p:spPr>
        <p:txBody>
          <a:bodyPr>
            <a:noAutofit/>
          </a:bodyPr>
          <a:lstStyle/>
          <a:p>
            <a:r>
              <a:rPr lang="en-GB" dirty="0"/>
              <a:t>All sources mentioned in the text of the assignment must be included on the reference list and be clearly identifiable</a:t>
            </a:r>
          </a:p>
          <a:p>
            <a:r>
              <a:rPr lang="en-GB" dirty="0"/>
              <a:t>List sources alphabetically by author</a:t>
            </a:r>
          </a:p>
          <a:p>
            <a:r>
              <a:rPr lang="en-GB" dirty="0"/>
              <a:t>All citations on the reference list must include author, date, title as a minimum – see the guide to referencing that is available on the Help and Guidance section of Moodle: </a:t>
            </a:r>
          </a:p>
          <a:p>
            <a:pPr lvl="1"/>
            <a:r>
              <a:rPr lang="en-GB" dirty="0"/>
              <a:t>Williams K, Spiro J and Swarbrick N (2008) How to reference: Harvard referencing for Westminster Institute students. Oxford: Oxford Brookes University</a:t>
            </a:r>
          </a:p>
          <a:p>
            <a:r>
              <a:rPr lang="en-GB" dirty="0"/>
              <a:t>Web sites &amp; online reports need the web address and date accessed</a:t>
            </a:r>
          </a:p>
          <a:p>
            <a:endParaRPr lang="en-GB" dirty="0"/>
          </a:p>
        </p:txBody>
      </p:sp>
    </p:spTree>
    <p:extLst>
      <p:ext uri="{BB962C8B-B14F-4D97-AF65-F5344CB8AC3E}">
        <p14:creationId xmlns:p14="http://schemas.microsoft.com/office/powerpoint/2010/main" val="11081864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B0B0B-9849-3D63-6DDC-AB2DF05693E2}"/>
              </a:ext>
            </a:extLst>
          </p:cNvPr>
          <p:cNvSpPr>
            <a:spLocks noGrp="1"/>
          </p:cNvSpPr>
          <p:nvPr>
            <p:ph type="title"/>
          </p:nvPr>
        </p:nvSpPr>
        <p:spPr/>
        <p:txBody>
          <a:bodyPr/>
          <a:lstStyle/>
          <a:p>
            <a:r>
              <a:rPr lang="en-GB" dirty="0"/>
              <a:t>The commissioning dimension</a:t>
            </a:r>
          </a:p>
        </p:txBody>
      </p:sp>
      <p:sp>
        <p:nvSpPr>
          <p:cNvPr id="3" name="Text Placeholder 2">
            <a:extLst>
              <a:ext uri="{FF2B5EF4-FFF2-40B4-BE49-F238E27FC236}">
                <a16:creationId xmlns:a16="http://schemas.microsoft.com/office/drawing/2014/main" id="{A5EA4D34-927A-06B3-13E4-770840DD36CF}"/>
              </a:ext>
            </a:extLst>
          </p:cNvPr>
          <p:cNvSpPr>
            <a:spLocks noGrp="1"/>
          </p:cNvSpPr>
          <p:nvPr>
            <p:ph type="body" sz="quarter" idx="10"/>
          </p:nvPr>
        </p:nvSpPr>
        <p:spPr/>
        <p:txBody>
          <a:bodyPr/>
          <a:lstStyle/>
          <a:p>
            <a:pPr marL="0" indent="0">
              <a:buNone/>
            </a:pPr>
            <a:r>
              <a:rPr lang="en-GB" dirty="0"/>
              <a:t>Your project needs to:</a:t>
            </a:r>
          </a:p>
          <a:p>
            <a:r>
              <a:rPr lang="en-GB" dirty="0"/>
              <a:t>Be relevant and appropriate to your organisational needs</a:t>
            </a:r>
          </a:p>
          <a:p>
            <a:endParaRPr lang="en-GB" dirty="0"/>
          </a:p>
          <a:p>
            <a:r>
              <a:rPr lang="en-GB" dirty="0"/>
              <a:t>Show the application of good commissioning practice</a:t>
            </a:r>
          </a:p>
          <a:p>
            <a:endParaRPr lang="en-GB" dirty="0"/>
          </a:p>
        </p:txBody>
      </p:sp>
      <p:pic>
        <p:nvPicPr>
          <p:cNvPr id="5" name="Google Shape;173;p13">
            <a:extLst>
              <a:ext uri="{FF2B5EF4-FFF2-40B4-BE49-F238E27FC236}">
                <a16:creationId xmlns:a16="http://schemas.microsoft.com/office/drawing/2014/main" id="{C33675BF-A64F-B3FE-AF5A-CC577C1FC2A2}"/>
              </a:ext>
            </a:extLst>
          </p:cNvPr>
          <p:cNvPicPr preferRelativeResize="0"/>
          <p:nvPr/>
        </p:nvPicPr>
        <p:blipFill rotWithShape="1">
          <a:blip r:embed="rId3">
            <a:alphaModFix/>
          </a:blip>
          <a:srcRect t="13918" b="1944"/>
          <a:stretch/>
        </p:blipFill>
        <p:spPr>
          <a:xfrm>
            <a:off x="4098547" y="1250586"/>
            <a:ext cx="4680000" cy="4788000"/>
          </a:xfrm>
          <a:prstGeom prst="rect">
            <a:avLst/>
          </a:prstGeom>
          <a:noFill/>
          <a:ln>
            <a:noFill/>
          </a:ln>
        </p:spPr>
      </p:pic>
    </p:spTree>
    <p:extLst>
      <p:ext uri="{BB962C8B-B14F-4D97-AF65-F5344CB8AC3E}">
        <p14:creationId xmlns:p14="http://schemas.microsoft.com/office/powerpoint/2010/main" val="38384436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BA4D7CD-3D2F-4F7E-7727-8475AB494F8C}"/>
              </a:ext>
            </a:extLst>
          </p:cNvPr>
          <p:cNvSpPr>
            <a:spLocks noGrp="1"/>
          </p:cNvSpPr>
          <p:nvPr>
            <p:ph type="body" sz="quarter" idx="10"/>
          </p:nvPr>
        </p:nvSpPr>
        <p:spPr/>
        <p:txBody>
          <a:bodyPr/>
          <a:lstStyle/>
          <a:p>
            <a:r>
              <a:rPr lang="en-GB" dirty="0"/>
              <a:t>Technicalities and Next Steps</a:t>
            </a:r>
          </a:p>
        </p:txBody>
      </p:sp>
      <p:sp>
        <p:nvSpPr>
          <p:cNvPr id="4" name="Text Placeholder 3">
            <a:extLst>
              <a:ext uri="{FF2B5EF4-FFF2-40B4-BE49-F238E27FC236}">
                <a16:creationId xmlns:a16="http://schemas.microsoft.com/office/drawing/2014/main" id="{F0CFD749-6C90-F000-4ACC-631B62DE16CE}"/>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22625141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4344E-A8FA-BEE7-A7F2-6115D38885CF}"/>
              </a:ext>
            </a:extLst>
          </p:cNvPr>
          <p:cNvSpPr>
            <a:spLocks noGrp="1"/>
          </p:cNvSpPr>
          <p:nvPr>
            <p:ph type="title"/>
          </p:nvPr>
        </p:nvSpPr>
        <p:spPr/>
        <p:txBody>
          <a:bodyPr/>
          <a:lstStyle/>
          <a:p>
            <a:r>
              <a:rPr lang="en-GB" dirty="0"/>
              <a:t>Turnitin</a:t>
            </a:r>
          </a:p>
        </p:txBody>
      </p:sp>
      <p:sp>
        <p:nvSpPr>
          <p:cNvPr id="3" name="Text Placeholder 2">
            <a:extLst>
              <a:ext uri="{FF2B5EF4-FFF2-40B4-BE49-F238E27FC236}">
                <a16:creationId xmlns:a16="http://schemas.microsoft.com/office/drawing/2014/main" id="{B43F4ABA-C486-D249-B3D0-F90FD5E8494A}"/>
              </a:ext>
            </a:extLst>
          </p:cNvPr>
          <p:cNvSpPr>
            <a:spLocks noGrp="1"/>
          </p:cNvSpPr>
          <p:nvPr>
            <p:ph type="body" sz="quarter" idx="10"/>
          </p:nvPr>
        </p:nvSpPr>
        <p:spPr/>
        <p:txBody>
          <a:bodyPr>
            <a:noAutofit/>
          </a:bodyPr>
          <a:lstStyle/>
          <a:p>
            <a:r>
              <a:rPr lang="en-GB" dirty="0"/>
              <a:t>Turnitin can help you check your referencing is correct – and you must put the text of your assignment into Turnitin as part of submitting your assignment</a:t>
            </a:r>
          </a:p>
          <a:p>
            <a:r>
              <a:rPr lang="en-GB" dirty="0"/>
              <a:t>Turnitin checks your assignment against those of other students and internet sources</a:t>
            </a:r>
          </a:p>
          <a:p>
            <a:r>
              <a:rPr lang="en-GB" dirty="0"/>
              <a:t>Submit only the text of your assignment, not the template </a:t>
            </a:r>
          </a:p>
          <a:p>
            <a:r>
              <a:rPr lang="en-GB" dirty="0"/>
              <a:t>Check your % score. There is no ideal score. High scores do not necessary indicate plagiarism. Low scores do not necessarily indicate absence of plagiarism</a:t>
            </a:r>
          </a:p>
          <a:p>
            <a:r>
              <a:rPr lang="en-GB" dirty="0"/>
              <a:t>You must enter your Turnitin originality score on the assignment template</a:t>
            </a:r>
          </a:p>
          <a:p>
            <a:endParaRPr lang="en-GB" dirty="0"/>
          </a:p>
        </p:txBody>
      </p:sp>
    </p:spTree>
    <p:extLst>
      <p:ext uri="{BB962C8B-B14F-4D97-AF65-F5344CB8AC3E}">
        <p14:creationId xmlns:p14="http://schemas.microsoft.com/office/powerpoint/2010/main" val="3727769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5F420-5DB1-BE0E-9853-F453186FDFE3}"/>
              </a:ext>
            </a:extLst>
          </p:cNvPr>
          <p:cNvSpPr>
            <a:spLocks noGrp="1"/>
          </p:cNvSpPr>
          <p:nvPr>
            <p:ph type="title"/>
          </p:nvPr>
        </p:nvSpPr>
        <p:spPr>
          <a:xfrm>
            <a:off x="755650" y="478875"/>
            <a:ext cx="7632700" cy="507831"/>
          </a:xfrm>
        </p:spPr>
        <p:txBody>
          <a:bodyPr/>
          <a:lstStyle/>
          <a:p>
            <a:r>
              <a:rPr lang="en-GB" sz="3000" dirty="0"/>
              <a:t>The IPC Commissioning Cycle</a:t>
            </a:r>
          </a:p>
        </p:txBody>
      </p:sp>
      <p:pic>
        <p:nvPicPr>
          <p:cNvPr id="4" name="Google Shape;173;p13">
            <a:extLst>
              <a:ext uri="{FF2B5EF4-FFF2-40B4-BE49-F238E27FC236}">
                <a16:creationId xmlns:a16="http://schemas.microsoft.com/office/drawing/2014/main" id="{573F92FD-3CB5-CC61-06F4-E8A9CE657B16}"/>
              </a:ext>
            </a:extLst>
          </p:cNvPr>
          <p:cNvPicPr preferRelativeResize="0"/>
          <p:nvPr/>
        </p:nvPicPr>
        <p:blipFill rotWithShape="1">
          <a:blip r:embed="rId3">
            <a:alphaModFix/>
          </a:blip>
          <a:srcRect t="13918" b="1944"/>
          <a:stretch/>
        </p:blipFill>
        <p:spPr>
          <a:xfrm>
            <a:off x="2074928" y="1231125"/>
            <a:ext cx="4994143" cy="5148000"/>
          </a:xfrm>
          <a:prstGeom prst="rect">
            <a:avLst/>
          </a:prstGeom>
          <a:noFill/>
          <a:ln>
            <a:noFill/>
          </a:ln>
        </p:spPr>
      </p:pic>
    </p:spTree>
    <p:extLst>
      <p:ext uri="{BB962C8B-B14F-4D97-AF65-F5344CB8AC3E}">
        <p14:creationId xmlns:p14="http://schemas.microsoft.com/office/powerpoint/2010/main" val="41566497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F741D-C60B-3C07-4A63-713F12AD859F}"/>
              </a:ext>
            </a:extLst>
          </p:cNvPr>
          <p:cNvSpPr>
            <a:spLocks noGrp="1"/>
          </p:cNvSpPr>
          <p:nvPr>
            <p:ph type="title"/>
          </p:nvPr>
        </p:nvSpPr>
        <p:spPr/>
        <p:txBody>
          <a:bodyPr/>
          <a:lstStyle/>
          <a:p>
            <a:r>
              <a:rPr lang="en-GB" dirty="0"/>
              <a:t>Submission</a:t>
            </a:r>
          </a:p>
        </p:txBody>
      </p:sp>
      <p:sp>
        <p:nvSpPr>
          <p:cNvPr id="3" name="Text Placeholder 2">
            <a:extLst>
              <a:ext uri="{FF2B5EF4-FFF2-40B4-BE49-F238E27FC236}">
                <a16:creationId xmlns:a16="http://schemas.microsoft.com/office/drawing/2014/main" id="{4B988D66-6BD6-3A96-896C-DE48A23B29B0}"/>
              </a:ext>
            </a:extLst>
          </p:cNvPr>
          <p:cNvSpPr>
            <a:spLocks noGrp="1"/>
          </p:cNvSpPr>
          <p:nvPr>
            <p:ph type="body" sz="quarter" idx="10"/>
          </p:nvPr>
        </p:nvSpPr>
        <p:spPr/>
        <p:txBody>
          <a:bodyPr>
            <a:noAutofit/>
          </a:bodyPr>
          <a:lstStyle/>
          <a:p>
            <a:r>
              <a:rPr lang="en-GB" dirty="0"/>
              <a:t>Submit work electronically – assignments must be submitted to the VLE (Moodle) </a:t>
            </a:r>
          </a:p>
          <a:p>
            <a:r>
              <a:rPr lang="en-GB" dirty="0"/>
              <a:t>Assignment must be submitted on the assignment template which you can download from Moodle; supporting appendices to be pasted in or embedded</a:t>
            </a:r>
          </a:p>
          <a:p>
            <a:r>
              <a:rPr lang="en-GB" dirty="0"/>
              <a:t>Assignment not correctly submitted may be referred</a:t>
            </a:r>
          </a:p>
          <a:p>
            <a:r>
              <a:rPr lang="en-GB" dirty="0"/>
              <a:t>Assignments will be dealt with confidentially by the University; but follow your own organisation’s confidentiality rules in your assignment and appendices</a:t>
            </a:r>
          </a:p>
          <a:p>
            <a:r>
              <a:rPr lang="en-GB" dirty="0"/>
              <a:t>References to people: use job titles or a first name or ‘colleague’ or ‘X’, ‘Y’ etc</a:t>
            </a:r>
          </a:p>
          <a:p>
            <a:endParaRPr lang="en-GB" dirty="0"/>
          </a:p>
        </p:txBody>
      </p:sp>
    </p:spTree>
    <p:extLst>
      <p:ext uri="{BB962C8B-B14F-4D97-AF65-F5344CB8AC3E}">
        <p14:creationId xmlns:p14="http://schemas.microsoft.com/office/powerpoint/2010/main" val="23772055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1AF19-34EC-6A54-2952-E4A19C62676D}"/>
              </a:ext>
            </a:extLst>
          </p:cNvPr>
          <p:cNvSpPr>
            <a:spLocks noGrp="1"/>
          </p:cNvSpPr>
          <p:nvPr>
            <p:ph type="title"/>
          </p:nvPr>
        </p:nvSpPr>
        <p:spPr/>
        <p:txBody>
          <a:bodyPr/>
          <a:lstStyle/>
          <a:p>
            <a:r>
              <a:rPr lang="en-GB" dirty="0"/>
              <a:t>Assignment checklist</a:t>
            </a:r>
          </a:p>
        </p:txBody>
      </p:sp>
      <p:graphicFrame>
        <p:nvGraphicFramePr>
          <p:cNvPr id="4" name="Google Shape;612;p46">
            <a:extLst>
              <a:ext uri="{FF2B5EF4-FFF2-40B4-BE49-F238E27FC236}">
                <a16:creationId xmlns:a16="http://schemas.microsoft.com/office/drawing/2014/main" id="{CFED85B7-A741-F65C-20D6-6AD376D51A04}"/>
              </a:ext>
            </a:extLst>
          </p:cNvPr>
          <p:cNvGraphicFramePr/>
          <p:nvPr>
            <p:extLst>
              <p:ext uri="{D42A27DB-BD31-4B8C-83A1-F6EECF244321}">
                <p14:modId xmlns:p14="http://schemas.microsoft.com/office/powerpoint/2010/main" val="2163091086"/>
              </p:ext>
            </p:extLst>
          </p:nvPr>
        </p:nvGraphicFramePr>
        <p:xfrm>
          <a:off x="642937" y="1442349"/>
          <a:ext cx="7858125" cy="4148825"/>
        </p:xfrm>
        <a:graphic>
          <a:graphicData uri="http://schemas.openxmlformats.org/drawingml/2006/table">
            <a:tbl>
              <a:tblPr firstRow="1" bandRow="1">
                <a:tableStyleId>{E8B1032C-EA38-4F05-BA0D-38AFFFC7BED3}</a:tableStyleId>
              </a:tblPr>
              <a:tblGrid>
                <a:gridCol w="6281454">
                  <a:extLst>
                    <a:ext uri="{9D8B030D-6E8A-4147-A177-3AD203B41FA5}">
                      <a16:colId xmlns:a16="http://schemas.microsoft.com/office/drawing/2014/main" val="20000"/>
                    </a:ext>
                  </a:extLst>
                </a:gridCol>
                <a:gridCol w="1576671">
                  <a:extLst>
                    <a:ext uri="{9D8B030D-6E8A-4147-A177-3AD203B41FA5}">
                      <a16:colId xmlns:a16="http://schemas.microsoft.com/office/drawing/2014/main" val="20001"/>
                    </a:ext>
                  </a:extLst>
                </a:gridCol>
              </a:tblGrid>
              <a:tr h="350200">
                <a:tc>
                  <a:txBody>
                    <a:bodyPr/>
                    <a:lstStyle/>
                    <a:p>
                      <a:pPr marL="0" marR="0" lvl="0" indent="0" algn="l" rtl="0">
                        <a:lnSpc>
                          <a:spcPct val="115000"/>
                        </a:lnSpc>
                        <a:spcBef>
                          <a:spcPts val="0"/>
                        </a:spcBef>
                        <a:spcAft>
                          <a:spcPts val="0"/>
                        </a:spcAft>
                        <a:buClr>
                          <a:srgbClr val="424A52"/>
                        </a:buClr>
                        <a:buSzPts val="2000"/>
                        <a:buFont typeface="Arial"/>
                        <a:buNone/>
                      </a:pPr>
                      <a:r>
                        <a:rPr lang="en-GB" sz="2200" b="0" u="none" strike="noStrike" cap="none" dirty="0">
                          <a:solidFill>
                            <a:schemeClr val="tx1"/>
                          </a:solidFill>
                          <a:latin typeface="Arial" panose="020B0604020202020204" pitchFamily="34" charset="0"/>
                          <a:cs typeface="Arial" panose="020B0604020202020204" pitchFamily="34" charset="0"/>
                          <a:sym typeface="Arial"/>
                        </a:rPr>
                        <a:t>I have included a reference list, using the Harvard style of referencing</a:t>
                      </a:r>
                      <a:endParaRPr sz="22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nchor="ctr"/>
                </a:tc>
                <a:tc>
                  <a:txBody>
                    <a:bodyPr/>
                    <a:lstStyle/>
                    <a:p>
                      <a:pPr marL="0" marR="0" lvl="0" indent="0" algn="l" rtl="0">
                        <a:spcBef>
                          <a:spcPts val="0"/>
                        </a:spcBef>
                        <a:spcAft>
                          <a:spcPts val="0"/>
                        </a:spcAft>
                        <a:buNone/>
                      </a:pPr>
                      <a:endParaRPr sz="2200" b="0">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15000"/>
                        </a:lnSpc>
                        <a:spcBef>
                          <a:spcPts val="0"/>
                        </a:spcBef>
                        <a:spcAft>
                          <a:spcPts val="0"/>
                        </a:spcAft>
                        <a:buClr>
                          <a:srgbClr val="424A52"/>
                        </a:buClr>
                        <a:buSzPts val="2000"/>
                        <a:buFont typeface="Arial"/>
                        <a:buNone/>
                      </a:pPr>
                      <a:r>
                        <a:rPr lang="en-GB" sz="2200" b="0" u="none" strike="noStrike" cap="none" dirty="0">
                          <a:solidFill>
                            <a:schemeClr val="tx1"/>
                          </a:solidFill>
                          <a:latin typeface="Arial" panose="020B0604020202020204" pitchFamily="34" charset="0"/>
                          <a:cs typeface="Arial" panose="020B0604020202020204" pitchFamily="34" charset="0"/>
                          <a:sym typeface="Arial"/>
                        </a:rPr>
                        <a:t>I have provided references for all the sources, empirical evidence and other materials I have used in the main body of this work</a:t>
                      </a:r>
                      <a:endParaRPr sz="22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nchor="ctr"/>
                </a:tc>
                <a:tc>
                  <a:txBody>
                    <a:bodyPr/>
                    <a:lstStyle/>
                    <a:p>
                      <a:pPr marL="0" marR="0" lvl="0" indent="0" algn="l" rtl="0">
                        <a:spcBef>
                          <a:spcPts val="0"/>
                        </a:spcBef>
                        <a:spcAft>
                          <a:spcPts val="0"/>
                        </a:spcAft>
                        <a:buNone/>
                      </a:pPr>
                      <a:endParaRPr sz="2200" b="0" dirty="0">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lnSpc>
                          <a:spcPct val="115000"/>
                        </a:lnSpc>
                        <a:spcBef>
                          <a:spcPts val="0"/>
                        </a:spcBef>
                        <a:spcAft>
                          <a:spcPts val="0"/>
                        </a:spcAft>
                        <a:buClr>
                          <a:srgbClr val="424A52"/>
                        </a:buClr>
                        <a:buSzPts val="2000"/>
                        <a:buFont typeface="Arial"/>
                        <a:buNone/>
                      </a:pPr>
                      <a:r>
                        <a:rPr lang="en-GB" sz="2200" b="0" u="none" strike="noStrike" cap="none" dirty="0">
                          <a:solidFill>
                            <a:schemeClr val="tx1"/>
                          </a:solidFill>
                          <a:latin typeface="Arial" panose="020B0604020202020204" pitchFamily="34" charset="0"/>
                          <a:cs typeface="Arial" panose="020B0604020202020204" pitchFamily="34" charset="0"/>
                          <a:sym typeface="Arial"/>
                        </a:rPr>
                        <a:t>I have referenced all passages from my source material</a:t>
                      </a:r>
                      <a:endParaRPr sz="22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nchor="ctr"/>
                </a:tc>
                <a:tc>
                  <a:txBody>
                    <a:bodyPr/>
                    <a:lstStyle/>
                    <a:p>
                      <a:pPr marL="0" marR="0" lvl="0" indent="0" algn="l" rtl="0">
                        <a:spcBef>
                          <a:spcPts val="0"/>
                        </a:spcBef>
                        <a:spcAft>
                          <a:spcPts val="0"/>
                        </a:spcAft>
                        <a:buNone/>
                      </a:pPr>
                      <a:endParaRPr sz="2200" b="0">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lnSpc>
                          <a:spcPct val="115000"/>
                        </a:lnSpc>
                        <a:spcBef>
                          <a:spcPts val="0"/>
                        </a:spcBef>
                        <a:spcAft>
                          <a:spcPts val="0"/>
                        </a:spcAft>
                        <a:buClr>
                          <a:srgbClr val="424A52"/>
                        </a:buClr>
                        <a:buSzPts val="2000"/>
                        <a:buFont typeface="Arial"/>
                        <a:buNone/>
                      </a:pPr>
                      <a:r>
                        <a:rPr lang="en-GB" sz="2200" b="0" u="none" strike="noStrike" cap="none">
                          <a:solidFill>
                            <a:schemeClr val="tx1"/>
                          </a:solidFill>
                          <a:latin typeface="Arial" panose="020B0604020202020204" pitchFamily="34" charset="0"/>
                          <a:cs typeface="Arial" panose="020B0604020202020204" pitchFamily="34" charset="0"/>
                          <a:sym typeface="Arial"/>
                        </a:rPr>
                        <a:t>I completed this work without any unauthorised help</a:t>
                      </a:r>
                      <a:endParaRPr sz="2200" b="0" u="none" strike="noStrike" cap="none">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nchor="ctr"/>
                </a:tc>
                <a:tc>
                  <a:txBody>
                    <a:bodyPr/>
                    <a:lstStyle/>
                    <a:p>
                      <a:pPr marL="0" marR="0" lvl="0" indent="0" algn="l" rtl="0">
                        <a:spcBef>
                          <a:spcPts val="0"/>
                        </a:spcBef>
                        <a:spcAft>
                          <a:spcPts val="0"/>
                        </a:spcAft>
                        <a:buNone/>
                      </a:pPr>
                      <a:endParaRPr sz="2200" b="0">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3"/>
                  </a:ext>
                </a:extLst>
              </a:tr>
              <a:tr h="370850">
                <a:tc>
                  <a:txBody>
                    <a:bodyPr/>
                    <a:lstStyle/>
                    <a:p>
                      <a:pPr marL="0" marR="0" lvl="0" indent="0" algn="l" rtl="0">
                        <a:lnSpc>
                          <a:spcPct val="115000"/>
                        </a:lnSpc>
                        <a:spcBef>
                          <a:spcPts val="0"/>
                        </a:spcBef>
                        <a:spcAft>
                          <a:spcPts val="0"/>
                        </a:spcAft>
                        <a:buClr>
                          <a:srgbClr val="424A52"/>
                        </a:buClr>
                        <a:buSzPts val="2000"/>
                        <a:buFont typeface="Arial"/>
                        <a:buNone/>
                      </a:pPr>
                      <a:r>
                        <a:rPr lang="en-GB" sz="2200" b="0" u="none" strike="noStrike" cap="none">
                          <a:solidFill>
                            <a:schemeClr val="tx1"/>
                          </a:solidFill>
                          <a:latin typeface="Arial" panose="020B0604020202020204" pitchFamily="34" charset="0"/>
                          <a:cs typeface="Arial" panose="020B0604020202020204" pitchFamily="34" charset="0"/>
                          <a:sym typeface="Arial"/>
                        </a:rPr>
                        <a:t>I have submitted my work to Turnitin</a:t>
                      </a:r>
                      <a:endParaRPr sz="2200" b="0" u="none" strike="noStrike" cap="none">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nchor="ctr"/>
                </a:tc>
                <a:tc>
                  <a:txBody>
                    <a:bodyPr/>
                    <a:lstStyle/>
                    <a:p>
                      <a:pPr marL="0" marR="0" lvl="0" indent="0" algn="l" rtl="0">
                        <a:spcBef>
                          <a:spcPts val="0"/>
                        </a:spcBef>
                        <a:spcAft>
                          <a:spcPts val="0"/>
                        </a:spcAft>
                        <a:buNone/>
                      </a:pPr>
                      <a:endParaRPr sz="2200" b="0" dirty="0">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2628407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FF900-C699-48FC-3F4C-36E161923763}"/>
              </a:ext>
            </a:extLst>
          </p:cNvPr>
          <p:cNvSpPr>
            <a:spLocks noGrp="1"/>
          </p:cNvSpPr>
          <p:nvPr>
            <p:ph type="title"/>
          </p:nvPr>
        </p:nvSpPr>
        <p:spPr/>
        <p:txBody>
          <a:bodyPr/>
          <a:lstStyle/>
          <a:p>
            <a:r>
              <a:rPr lang="en-GB" dirty="0"/>
              <a:t>Accreditation: dates in diaries</a:t>
            </a:r>
          </a:p>
        </p:txBody>
      </p:sp>
      <p:sp>
        <p:nvSpPr>
          <p:cNvPr id="3" name="Text Placeholder 2">
            <a:extLst>
              <a:ext uri="{FF2B5EF4-FFF2-40B4-BE49-F238E27FC236}">
                <a16:creationId xmlns:a16="http://schemas.microsoft.com/office/drawing/2014/main" id="{92CF69D7-90DF-6BC2-531C-84FBD247C4C7}"/>
              </a:ext>
            </a:extLst>
          </p:cNvPr>
          <p:cNvSpPr>
            <a:spLocks noGrp="1"/>
          </p:cNvSpPr>
          <p:nvPr>
            <p:ph type="body" sz="quarter" idx="10"/>
          </p:nvPr>
        </p:nvSpPr>
        <p:spPr/>
        <p:txBody>
          <a:bodyPr/>
          <a:lstStyle/>
          <a:p>
            <a:r>
              <a:rPr lang="en-GB" dirty="0"/>
              <a:t>Tutorial 2: </a:t>
            </a:r>
          </a:p>
          <a:p>
            <a:endParaRPr lang="en-GB" dirty="0"/>
          </a:p>
          <a:p>
            <a:r>
              <a:rPr lang="en-GB" dirty="0"/>
              <a:t>Assignment Submission: </a:t>
            </a:r>
          </a:p>
          <a:p>
            <a:endParaRPr lang="en-GB" dirty="0"/>
          </a:p>
        </p:txBody>
      </p:sp>
    </p:spTree>
    <p:extLst>
      <p:ext uri="{BB962C8B-B14F-4D97-AF65-F5344CB8AC3E}">
        <p14:creationId xmlns:p14="http://schemas.microsoft.com/office/powerpoint/2010/main" val="9691954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E6916-CACE-99EE-408A-A16362022834}"/>
              </a:ext>
            </a:extLst>
          </p:cNvPr>
          <p:cNvSpPr>
            <a:spLocks noGrp="1"/>
          </p:cNvSpPr>
          <p:nvPr>
            <p:ph type="title"/>
          </p:nvPr>
        </p:nvSpPr>
        <p:spPr/>
        <p:txBody>
          <a:bodyPr/>
          <a:lstStyle/>
          <a:p>
            <a:r>
              <a:rPr lang="en-GB" dirty="0"/>
              <a:t>Good Luck!</a:t>
            </a:r>
          </a:p>
        </p:txBody>
      </p:sp>
      <p:pic>
        <p:nvPicPr>
          <p:cNvPr id="4" name="Google Shape;627;p48">
            <a:extLst>
              <a:ext uri="{FF2B5EF4-FFF2-40B4-BE49-F238E27FC236}">
                <a16:creationId xmlns:a16="http://schemas.microsoft.com/office/drawing/2014/main" id="{145FF26B-D326-4956-E1C4-A663A278EB1E}"/>
              </a:ext>
            </a:extLst>
          </p:cNvPr>
          <p:cNvPicPr preferRelativeResize="0"/>
          <p:nvPr/>
        </p:nvPicPr>
        <p:blipFill rotWithShape="1">
          <a:blip r:embed="rId2">
            <a:alphaModFix/>
          </a:blip>
          <a:srcRect l="4712" t="5000" r="7343" b="5148"/>
          <a:stretch/>
        </p:blipFill>
        <p:spPr>
          <a:xfrm>
            <a:off x="2232000" y="1193775"/>
            <a:ext cx="4680000" cy="4680000"/>
          </a:xfrm>
          <a:prstGeom prst="rect">
            <a:avLst/>
          </a:prstGeom>
          <a:noFill/>
          <a:ln>
            <a:noFill/>
          </a:ln>
        </p:spPr>
      </p:pic>
    </p:spTree>
    <p:extLst>
      <p:ext uri="{BB962C8B-B14F-4D97-AF65-F5344CB8AC3E}">
        <p14:creationId xmlns:p14="http://schemas.microsoft.com/office/powerpoint/2010/main" val="41467021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E3EA3BF-18EC-051D-C7A7-2734E8ABF39E}"/>
              </a:ext>
            </a:extLst>
          </p:cNvPr>
          <p:cNvSpPr>
            <a:spLocks noGrp="1"/>
          </p:cNvSpPr>
          <p:nvPr>
            <p:ph type="title"/>
          </p:nvPr>
        </p:nvSpPr>
        <p:spPr/>
        <p:txBody>
          <a:bodyPr/>
          <a:lstStyle/>
          <a:p>
            <a:r>
              <a:rPr lang="en-US" dirty="0"/>
              <a:t>Contact us</a:t>
            </a:r>
            <a:endParaRPr lang="en-GB" dirty="0"/>
          </a:p>
        </p:txBody>
      </p:sp>
      <p:sp>
        <p:nvSpPr>
          <p:cNvPr id="10" name="Text Placeholder 9">
            <a:extLst>
              <a:ext uri="{FF2B5EF4-FFF2-40B4-BE49-F238E27FC236}">
                <a16:creationId xmlns:a16="http://schemas.microsoft.com/office/drawing/2014/main" id="{3910B5B2-4085-2CE6-203E-8A84F398C034}"/>
              </a:ext>
            </a:extLst>
          </p:cNvPr>
          <p:cNvSpPr>
            <a:spLocks noGrp="1"/>
          </p:cNvSpPr>
          <p:nvPr>
            <p:ph type="body" sz="quarter" idx="10"/>
          </p:nvPr>
        </p:nvSpPr>
        <p:spPr/>
        <p:txBody>
          <a:bodyPr>
            <a:normAutofit fontScale="92500" lnSpcReduction="10000"/>
          </a:bodyPr>
          <a:lstStyle/>
          <a:p>
            <a:pPr marL="0" indent="0">
              <a:buNone/>
            </a:pPr>
            <a:r>
              <a:rPr lang="en-GB" dirty="0"/>
              <a:t>	https://ipc.brookes.ac.uk</a:t>
            </a:r>
          </a:p>
          <a:p>
            <a:pPr marL="0" indent="0">
              <a:buNone/>
            </a:pPr>
            <a:endParaRPr lang="en-GB" sz="1600" dirty="0"/>
          </a:p>
          <a:p>
            <a:pPr marL="0" indent="0">
              <a:buNone/>
            </a:pPr>
            <a:r>
              <a:rPr lang="en-GB"/>
              <a:t>	ipc_courses@</a:t>
            </a:r>
            <a:r>
              <a:rPr lang="en-GB" dirty="0"/>
              <a:t>brookes.ac.uk  </a:t>
            </a:r>
          </a:p>
          <a:p>
            <a:pPr marL="0" indent="0">
              <a:buNone/>
            </a:pPr>
            <a:endParaRPr lang="en-GB" sz="1600" dirty="0"/>
          </a:p>
          <a:p>
            <a:pPr marL="0" indent="0">
              <a:buNone/>
            </a:pPr>
            <a:r>
              <a:rPr lang="en-GB" dirty="0"/>
              <a:t>	</a:t>
            </a:r>
            <a:r>
              <a:rPr lang="en-GB" dirty="0">
                <a:hlinkClick r:id="rId3"/>
              </a:rPr>
              <a:t>@ipc_brookes</a:t>
            </a:r>
            <a:endParaRPr lang="en-GB" dirty="0"/>
          </a:p>
          <a:p>
            <a:pPr marL="0" indent="0">
              <a:buNone/>
            </a:pPr>
            <a:endParaRPr lang="en-GB" sz="1600" dirty="0"/>
          </a:p>
          <a:p>
            <a:pPr marL="0" indent="0">
              <a:buNone/>
            </a:pPr>
            <a:r>
              <a:rPr lang="en-GB" dirty="0"/>
              <a:t>	01865 790312</a:t>
            </a:r>
          </a:p>
          <a:p>
            <a:pPr marL="0" indent="0">
              <a:buNone/>
            </a:pPr>
            <a:endParaRPr lang="en-GB" sz="1700" dirty="0"/>
          </a:p>
          <a:p>
            <a:pPr marL="0" indent="0">
              <a:buNone/>
            </a:pPr>
            <a:r>
              <a:rPr lang="en-GB" dirty="0"/>
              <a:t>	</a:t>
            </a:r>
            <a:r>
              <a:rPr lang="en-GB" dirty="0">
                <a:hlinkClick r:id="rId4"/>
              </a:rPr>
              <a:t>institute-of-public-care-</a:t>
            </a:r>
            <a:r>
              <a:rPr lang="en-GB" dirty="0" err="1">
                <a:hlinkClick r:id="rId4"/>
              </a:rPr>
              <a:t>brookes</a:t>
            </a:r>
            <a:endParaRPr lang="en-GB" dirty="0"/>
          </a:p>
          <a:p>
            <a:pPr marL="0" indent="0">
              <a:buNone/>
            </a:pPr>
            <a:endParaRPr lang="en-GB" dirty="0"/>
          </a:p>
        </p:txBody>
      </p:sp>
      <p:pic>
        <p:nvPicPr>
          <p:cNvPr id="11" name="Picture 10" descr="Website icon">
            <a:extLst>
              <a:ext uri="{FF2B5EF4-FFF2-40B4-BE49-F238E27FC236}">
                <a16:creationId xmlns:a16="http://schemas.microsoft.com/office/drawing/2014/main" id="{1A539B10-2D1F-CBC8-CD2D-E4F891CD653A}"/>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1090841" y="1543648"/>
            <a:ext cx="437515" cy="437515"/>
          </a:xfrm>
          <a:prstGeom prst="rect">
            <a:avLst/>
          </a:prstGeom>
        </p:spPr>
      </p:pic>
      <p:pic>
        <p:nvPicPr>
          <p:cNvPr id="12" name="Picture 11" descr="Email icon">
            <a:extLst>
              <a:ext uri="{FF2B5EF4-FFF2-40B4-BE49-F238E27FC236}">
                <a16:creationId xmlns:a16="http://schemas.microsoft.com/office/drawing/2014/main" id="{28565BDC-3737-47C1-D8FB-27D1C021195B}"/>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992788" y="2221325"/>
            <a:ext cx="633619" cy="633619"/>
          </a:xfrm>
          <a:prstGeom prst="rect">
            <a:avLst/>
          </a:prstGeom>
        </p:spPr>
      </p:pic>
      <p:pic>
        <p:nvPicPr>
          <p:cNvPr id="13" name="Picture 12" descr="telephone icon">
            <a:extLst>
              <a:ext uri="{FF2B5EF4-FFF2-40B4-BE49-F238E27FC236}">
                <a16:creationId xmlns:a16="http://schemas.microsoft.com/office/drawing/2014/main" id="{71D26AD2-56BF-66AA-9CB7-41AFED98E377}"/>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1103630" y="3939421"/>
            <a:ext cx="411933" cy="411933"/>
          </a:xfrm>
          <a:prstGeom prst="rect">
            <a:avLst/>
          </a:prstGeom>
        </p:spPr>
      </p:pic>
      <p:pic>
        <p:nvPicPr>
          <p:cNvPr id="1026" name="Picture 2">
            <a:extLst>
              <a:ext uri="{FF2B5EF4-FFF2-40B4-BE49-F238E27FC236}">
                <a16:creationId xmlns:a16="http://schemas.microsoft.com/office/drawing/2014/main" id="{3A6EF971-83C0-BC07-C420-27CB5EDAD0D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57196" y="3166226"/>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7F2A76E6-1003-F8F0-E4E7-964735EFF99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57196" y="4789269"/>
            <a:ext cx="304800" cy="3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6418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B290C-BE74-3038-0EF2-AC0F12F55D5E}"/>
              </a:ext>
            </a:extLst>
          </p:cNvPr>
          <p:cNvSpPr>
            <a:spLocks noGrp="1"/>
          </p:cNvSpPr>
          <p:nvPr>
            <p:ph type="title"/>
          </p:nvPr>
        </p:nvSpPr>
        <p:spPr/>
        <p:txBody>
          <a:bodyPr/>
          <a:lstStyle/>
          <a:p>
            <a:r>
              <a:rPr lang="en-GB" dirty="0"/>
              <a:t>Assignment support process</a:t>
            </a:r>
          </a:p>
        </p:txBody>
      </p:sp>
      <p:grpSp>
        <p:nvGrpSpPr>
          <p:cNvPr id="4" name="Google Shape;163;p9">
            <a:extLst>
              <a:ext uri="{FF2B5EF4-FFF2-40B4-BE49-F238E27FC236}">
                <a16:creationId xmlns:a16="http://schemas.microsoft.com/office/drawing/2014/main" id="{A34B92E8-2950-CAB4-02A1-B092745B1DD1}"/>
              </a:ext>
            </a:extLst>
          </p:cNvPr>
          <p:cNvGrpSpPr/>
          <p:nvPr/>
        </p:nvGrpSpPr>
        <p:grpSpPr>
          <a:xfrm>
            <a:off x="54000" y="2317484"/>
            <a:ext cx="9036000" cy="1872208"/>
            <a:chOff x="70775" y="2780928"/>
            <a:chExt cx="9109737" cy="1872208"/>
          </a:xfrm>
        </p:grpSpPr>
        <p:sp>
          <p:nvSpPr>
            <p:cNvPr id="5" name="Google Shape;164;p9">
              <a:extLst>
                <a:ext uri="{FF2B5EF4-FFF2-40B4-BE49-F238E27FC236}">
                  <a16:creationId xmlns:a16="http://schemas.microsoft.com/office/drawing/2014/main" id="{D71FBE09-9D88-DF52-7CA6-4438884192B0}"/>
                </a:ext>
              </a:extLst>
            </p:cNvPr>
            <p:cNvSpPr/>
            <p:nvPr/>
          </p:nvSpPr>
          <p:spPr>
            <a:xfrm>
              <a:off x="538101"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7CFCF">
                <a:alpha val="89019"/>
              </a:srgbClr>
            </a:solidFill>
            <a:ln w="25400" cap="flat" cmpd="sng">
              <a:solidFill>
                <a:srgbClr val="E7CFCF">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a:solidFill>
                    <a:schemeClr val="dk1"/>
                  </a:solidFill>
                  <a:latin typeface="Arial"/>
                  <a:ea typeface="Arial"/>
                  <a:cs typeface="Arial"/>
                  <a:sym typeface="Arial"/>
                </a:rPr>
                <a:t>2 weeks after final teaching day</a:t>
              </a:r>
              <a:endParaRPr sz="1800" b="0" i="0" u="none" strike="noStrike" cap="none">
                <a:solidFill>
                  <a:schemeClr val="dk1"/>
                </a:solidFill>
                <a:latin typeface="Arial"/>
                <a:ea typeface="Arial"/>
                <a:cs typeface="Arial"/>
                <a:sym typeface="Arial"/>
              </a:endParaRPr>
            </a:p>
          </p:txBody>
        </p:sp>
        <p:sp>
          <p:nvSpPr>
            <p:cNvPr id="6" name="Google Shape;165;p9">
              <a:extLst>
                <a:ext uri="{FF2B5EF4-FFF2-40B4-BE49-F238E27FC236}">
                  <a16:creationId xmlns:a16="http://schemas.microsoft.com/office/drawing/2014/main" id="{EDBD7A64-DB99-D275-0646-5704709CBC27}"/>
                </a:ext>
              </a:extLst>
            </p:cNvPr>
            <p:cNvSpPr/>
            <p:nvPr/>
          </p:nvSpPr>
          <p:spPr>
            <a:xfrm>
              <a:off x="70775" y="3181580"/>
              <a:ext cx="720080"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F504D"/>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Session 1</a:t>
              </a:r>
              <a:endParaRPr sz="1800" b="0" i="0" u="none" strike="noStrike" cap="none">
                <a:solidFill>
                  <a:schemeClr val="dk1"/>
                </a:solidFill>
                <a:latin typeface="Arial"/>
                <a:ea typeface="Arial"/>
                <a:cs typeface="Arial"/>
                <a:sym typeface="Arial"/>
              </a:endParaRPr>
            </a:p>
          </p:txBody>
        </p:sp>
        <p:sp>
          <p:nvSpPr>
            <p:cNvPr id="7" name="Google Shape;166;p9">
              <a:extLst>
                <a:ext uri="{FF2B5EF4-FFF2-40B4-BE49-F238E27FC236}">
                  <a16:creationId xmlns:a16="http://schemas.microsoft.com/office/drawing/2014/main" id="{E7EDA1EB-1E97-EF6F-8DC5-A3D14BD26FF7}"/>
                </a:ext>
              </a:extLst>
            </p:cNvPr>
            <p:cNvSpPr/>
            <p:nvPr/>
          </p:nvSpPr>
          <p:spPr>
            <a:xfrm>
              <a:off x="24103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5D6CE">
                <a:alpha val="89019"/>
              </a:srgbClr>
            </a:solidFill>
            <a:ln w="25400" cap="flat" cmpd="sng">
              <a:solidFill>
                <a:srgbClr val="E5D6CE">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a:solidFill>
                    <a:schemeClr val="dk1"/>
                  </a:solidFill>
                  <a:latin typeface="Arial"/>
                  <a:ea typeface="Arial"/>
                  <a:cs typeface="Arial"/>
                  <a:sym typeface="Arial"/>
                </a:rPr>
                <a:t>3 weeks after Session 1</a:t>
              </a:r>
              <a:endParaRPr sz="1800" b="0" i="0" u="none" strike="noStrike" cap="none">
                <a:solidFill>
                  <a:schemeClr val="dk1"/>
                </a:solidFill>
                <a:latin typeface="Arial"/>
                <a:ea typeface="Arial"/>
                <a:cs typeface="Arial"/>
                <a:sym typeface="Arial"/>
              </a:endParaRPr>
            </a:p>
          </p:txBody>
        </p:sp>
        <p:sp>
          <p:nvSpPr>
            <p:cNvPr id="8" name="Google Shape;167;p9">
              <a:extLst>
                <a:ext uri="{FF2B5EF4-FFF2-40B4-BE49-F238E27FC236}">
                  <a16:creationId xmlns:a16="http://schemas.microsoft.com/office/drawing/2014/main" id="{2C069F41-7E4B-FB67-C6C1-9E34B4EE4EB4}"/>
                </a:ext>
              </a:extLst>
            </p:cNvPr>
            <p:cNvSpPr/>
            <p:nvPr/>
          </p:nvSpPr>
          <p:spPr>
            <a:xfrm>
              <a:off x="1942983" y="3181580"/>
              <a:ext cx="684801"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D754F"/>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Tutorial 1</a:t>
              </a:r>
              <a:endParaRPr sz="1800" b="0" i="0" u="none" strike="noStrike" cap="none">
                <a:solidFill>
                  <a:schemeClr val="dk1"/>
                </a:solidFill>
                <a:latin typeface="Arial"/>
                <a:ea typeface="Arial"/>
                <a:cs typeface="Arial"/>
                <a:sym typeface="Arial"/>
              </a:endParaRPr>
            </a:p>
          </p:txBody>
        </p:sp>
        <p:sp>
          <p:nvSpPr>
            <p:cNvPr id="9" name="Google Shape;168;p9">
              <a:extLst>
                <a:ext uri="{FF2B5EF4-FFF2-40B4-BE49-F238E27FC236}">
                  <a16:creationId xmlns:a16="http://schemas.microsoft.com/office/drawing/2014/main" id="{8239F6A8-AFE1-1BCF-311B-C59E3AC231DE}"/>
                </a:ext>
              </a:extLst>
            </p:cNvPr>
            <p:cNvSpPr/>
            <p:nvPr/>
          </p:nvSpPr>
          <p:spPr>
            <a:xfrm>
              <a:off x="42105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5DECE">
                <a:alpha val="89019"/>
              </a:srgbClr>
            </a:solidFill>
            <a:ln w="25400" cap="flat" cmpd="sng">
              <a:solidFill>
                <a:srgbClr val="E5DECE">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a:solidFill>
                    <a:schemeClr val="dk1"/>
                  </a:solidFill>
                  <a:latin typeface="Arial"/>
                  <a:ea typeface="Arial"/>
                  <a:cs typeface="Arial"/>
                  <a:sym typeface="Arial"/>
                </a:rPr>
                <a:t>Midway between Session 1 and submission deadline</a:t>
              </a:r>
              <a:endParaRPr sz="1800" b="0" i="0" u="none" strike="noStrike" cap="none">
                <a:solidFill>
                  <a:schemeClr val="dk1"/>
                </a:solidFill>
                <a:latin typeface="Arial"/>
                <a:ea typeface="Arial"/>
                <a:cs typeface="Arial"/>
                <a:sym typeface="Arial"/>
              </a:endParaRPr>
            </a:p>
          </p:txBody>
        </p:sp>
        <p:sp>
          <p:nvSpPr>
            <p:cNvPr id="10" name="Google Shape;169;p9">
              <a:extLst>
                <a:ext uri="{FF2B5EF4-FFF2-40B4-BE49-F238E27FC236}">
                  <a16:creationId xmlns:a16="http://schemas.microsoft.com/office/drawing/2014/main" id="{770C2317-02ED-ADDA-F885-B909194CD349}"/>
                </a:ext>
              </a:extLst>
            </p:cNvPr>
            <p:cNvSpPr/>
            <p:nvPr/>
          </p:nvSpPr>
          <p:spPr>
            <a:xfrm>
              <a:off x="3779913" y="3181580"/>
              <a:ext cx="720080"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B9952"/>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Session 2</a:t>
              </a:r>
              <a:endParaRPr sz="1800" b="0" i="0" u="none" strike="noStrike" cap="none">
                <a:solidFill>
                  <a:schemeClr val="dk1"/>
                </a:solidFill>
                <a:latin typeface="Arial"/>
                <a:ea typeface="Arial"/>
                <a:cs typeface="Arial"/>
                <a:sym typeface="Arial"/>
              </a:endParaRPr>
            </a:p>
          </p:txBody>
        </p:sp>
        <p:sp>
          <p:nvSpPr>
            <p:cNvPr id="11" name="Google Shape;170;p9">
              <a:extLst>
                <a:ext uri="{FF2B5EF4-FFF2-40B4-BE49-F238E27FC236}">
                  <a16:creationId xmlns:a16="http://schemas.microsoft.com/office/drawing/2014/main" id="{7CBA8D58-34EC-D59C-8B2D-3A4488B93DFB}"/>
                </a:ext>
              </a:extLst>
            </p:cNvPr>
            <p:cNvSpPr/>
            <p:nvPr/>
          </p:nvSpPr>
          <p:spPr>
            <a:xfrm>
              <a:off x="60107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3E4CF">
                <a:alpha val="89019"/>
              </a:srgbClr>
            </a:solidFill>
            <a:ln w="25400" cap="flat" cmpd="sng">
              <a:solidFill>
                <a:srgbClr val="E3E4CF">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dirty="0">
                  <a:solidFill>
                    <a:schemeClr val="dk1"/>
                  </a:solidFill>
                  <a:latin typeface="Arial"/>
                  <a:ea typeface="Arial"/>
                  <a:cs typeface="Arial"/>
                  <a:sym typeface="Arial"/>
                </a:rPr>
                <a:t>8 weeks before submission deadline</a:t>
              </a:r>
              <a:endParaRPr sz="1800" b="0" i="0" u="none" strike="noStrike" cap="none" dirty="0">
                <a:solidFill>
                  <a:schemeClr val="dk1"/>
                </a:solidFill>
                <a:latin typeface="Arial"/>
                <a:ea typeface="Arial"/>
                <a:cs typeface="Arial"/>
                <a:sym typeface="Arial"/>
              </a:endParaRPr>
            </a:p>
          </p:txBody>
        </p:sp>
        <p:sp>
          <p:nvSpPr>
            <p:cNvPr id="12" name="Google Shape;171;p9">
              <a:extLst>
                <a:ext uri="{FF2B5EF4-FFF2-40B4-BE49-F238E27FC236}">
                  <a16:creationId xmlns:a16="http://schemas.microsoft.com/office/drawing/2014/main" id="{29A1D1FF-1071-E0DB-9117-84FC9EA02405}"/>
                </a:ext>
              </a:extLst>
            </p:cNvPr>
            <p:cNvSpPr/>
            <p:nvPr/>
          </p:nvSpPr>
          <p:spPr>
            <a:xfrm>
              <a:off x="5580113" y="3181580"/>
              <a:ext cx="720080"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ABA55"/>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Session 3</a:t>
              </a:r>
              <a:endParaRPr sz="1800" b="0" i="0" u="none" strike="noStrike" cap="none">
                <a:solidFill>
                  <a:schemeClr val="dk1"/>
                </a:solidFill>
                <a:latin typeface="Arial"/>
                <a:ea typeface="Arial"/>
                <a:cs typeface="Arial"/>
                <a:sym typeface="Arial"/>
              </a:endParaRPr>
            </a:p>
          </p:txBody>
        </p:sp>
        <p:sp>
          <p:nvSpPr>
            <p:cNvPr id="13" name="Google Shape;172;p9">
              <a:extLst>
                <a:ext uri="{FF2B5EF4-FFF2-40B4-BE49-F238E27FC236}">
                  <a16:creationId xmlns:a16="http://schemas.microsoft.com/office/drawing/2014/main" id="{25DFD730-6A3A-A6E2-7154-7A8118CA0136}"/>
                </a:ext>
              </a:extLst>
            </p:cNvPr>
            <p:cNvSpPr/>
            <p:nvPr/>
          </p:nvSpPr>
          <p:spPr>
            <a:xfrm>
              <a:off x="78109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DCE4CF">
                <a:alpha val="89019"/>
              </a:srgbClr>
            </a:solidFill>
            <a:ln w="25400" cap="flat" cmpd="sng">
              <a:solidFill>
                <a:srgbClr val="DCE4CF">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dirty="0">
                  <a:solidFill>
                    <a:schemeClr val="dk1"/>
                  </a:solidFill>
                  <a:latin typeface="Arial"/>
                  <a:ea typeface="Arial"/>
                  <a:cs typeface="Arial"/>
                  <a:sym typeface="Arial"/>
                </a:rPr>
                <a:t>4 weeks before submission deadline</a:t>
              </a:r>
              <a:endParaRPr sz="1800" b="0" i="0" u="none" strike="noStrike" cap="none" dirty="0">
                <a:solidFill>
                  <a:schemeClr val="dk1"/>
                </a:solidFill>
                <a:latin typeface="Arial"/>
                <a:ea typeface="Arial"/>
                <a:cs typeface="Arial"/>
                <a:sym typeface="Arial"/>
              </a:endParaRPr>
            </a:p>
          </p:txBody>
        </p:sp>
        <p:sp>
          <p:nvSpPr>
            <p:cNvPr id="14" name="Google Shape;173;p9">
              <a:extLst>
                <a:ext uri="{FF2B5EF4-FFF2-40B4-BE49-F238E27FC236}">
                  <a16:creationId xmlns:a16="http://schemas.microsoft.com/office/drawing/2014/main" id="{CAEBF8B8-1889-E586-DA83-2B1EA2A9E287}"/>
                </a:ext>
              </a:extLst>
            </p:cNvPr>
            <p:cNvSpPr/>
            <p:nvPr/>
          </p:nvSpPr>
          <p:spPr>
            <a:xfrm>
              <a:off x="7415591" y="3181580"/>
              <a:ext cx="684801"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99B958"/>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Tutorial 2</a:t>
              </a:r>
              <a:endParaRPr sz="1800" b="0" i="0" u="none" strike="noStrike" cap="none">
                <a:solidFill>
                  <a:schemeClr val="dk1"/>
                </a:solidFill>
                <a:latin typeface="Arial"/>
                <a:ea typeface="Arial"/>
                <a:cs typeface="Arial"/>
                <a:sym typeface="Arial"/>
              </a:endParaRPr>
            </a:p>
          </p:txBody>
        </p:sp>
      </p:grpSp>
    </p:spTree>
    <p:extLst>
      <p:ext uri="{BB962C8B-B14F-4D97-AF65-F5344CB8AC3E}">
        <p14:creationId xmlns:p14="http://schemas.microsoft.com/office/powerpoint/2010/main" val="646226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EAF6-46CB-4BA3-AF47-EC9C83A366BE}"/>
              </a:ext>
            </a:extLst>
          </p:cNvPr>
          <p:cNvSpPr>
            <a:spLocks noGrp="1"/>
          </p:cNvSpPr>
          <p:nvPr>
            <p:ph type="title"/>
          </p:nvPr>
        </p:nvSpPr>
        <p:spPr/>
        <p:txBody>
          <a:bodyPr/>
          <a:lstStyle/>
          <a:p>
            <a:r>
              <a:rPr lang="en-GB" dirty="0"/>
              <a:t>Accreditation: dates in diaries</a:t>
            </a:r>
          </a:p>
        </p:txBody>
      </p:sp>
      <p:sp>
        <p:nvSpPr>
          <p:cNvPr id="3" name="Text Placeholder 2">
            <a:extLst>
              <a:ext uri="{FF2B5EF4-FFF2-40B4-BE49-F238E27FC236}">
                <a16:creationId xmlns:a16="http://schemas.microsoft.com/office/drawing/2014/main" id="{9180BF88-AF4F-BB10-5BA1-9449D802B702}"/>
              </a:ext>
            </a:extLst>
          </p:cNvPr>
          <p:cNvSpPr>
            <a:spLocks noGrp="1"/>
          </p:cNvSpPr>
          <p:nvPr>
            <p:ph type="body" sz="quarter" idx="10"/>
          </p:nvPr>
        </p:nvSpPr>
        <p:spPr/>
        <p:txBody>
          <a:bodyPr/>
          <a:lstStyle/>
          <a:p>
            <a:r>
              <a:rPr lang="en-GB" dirty="0"/>
              <a:t>Support Session 3:</a:t>
            </a:r>
          </a:p>
          <a:p>
            <a:endParaRPr lang="en-GB" dirty="0"/>
          </a:p>
          <a:p>
            <a:r>
              <a:rPr lang="en-GB" dirty="0"/>
              <a:t>Tutorial 2: </a:t>
            </a:r>
          </a:p>
          <a:p>
            <a:endParaRPr lang="en-GB" dirty="0"/>
          </a:p>
          <a:p>
            <a:r>
              <a:rPr lang="en-GB" dirty="0"/>
              <a:t>Assignment Submission:</a:t>
            </a:r>
          </a:p>
          <a:p>
            <a:endParaRPr lang="en-GB" dirty="0"/>
          </a:p>
        </p:txBody>
      </p:sp>
    </p:spTree>
    <p:extLst>
      <p:ext uri="{BB962C8B-B14F-4D97-AF65-F5344CB8AC3E}">
        <p14:creationId xmlns:p14="http://schemas.microsoft.com/office/powerpoint/2010/main" val="760307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5FA7F-1ED6-C0C6-44A7-69E887F7AF2E}"/>
              </a:ext>
            </a:extLst>
          </p:cNvPr>
          <p:cNvSpPr>
            <a:spLocks noGrp="1"/>
          </p:cNvSpPr>
          <p:nvPr>
            <p:ph type="title"/>
          </p:nvPr>
        </p:nvSpPr>
        <p:spPr/>
        <p:txBody>
          <a:bodyPr/>
          <a:lstStyle/>
          <a:p>
            <a:r>
              <a:rPr lang="en-GB" dirty="0"/>
              <a:t>Assignment task</a:t>
            </a:r>
          </a:p>
        </p:txBody>
      </p:sp>
      <p:sp>
        <p:nvSpPr>
          <p:cNvPr id="3" name="Text Placeholder 2">
            <a:extLst>
              <a:ext uri="{FF2B5EF4-FFF2-40B4-BE49-F238E27FC236}">
                <a16:creationId xmlns:a16="http://schemas.microsoft.com/office/drawing/2014/main" id="{ED3AF301-4696-6833-85D3-8F7ACBCE50C3}"/>
              </a:ext>
            </a:extLst>
          </p:cNvPr>
          <p:cNvSpPr>
            <a:spLocks noGrp="1"/>
          </p:cNvSpPr>
          <p:nvPr>
            <p:ph type="body" sz="quarter" idx="10"/>
          </p:nvPr>
        </p:nvSpPr>
        <p:spPr>
          <a:xfrm>
            <a:off x="755650" y="1305523"/>
            <a:ext cx="7617600" cy="3793527"/>
          </a:xfrm>
        </p:spPr>
        <p:txBody>
          <a:bodyPr>
            <a:noAutofit/>
          </a:bodyPr>
          <a:lstStyle/>
          <a:p>
            <a:pPr marL="0" indent="0">
              <a:buNone/>
            </a:pPr>
            <a:r>
              <a:rPr lang="en-GB" sz="2100" dirty="0"/>
              <a:t>Submit a written assignment which explains and reflects upon a commissioning or purchasing project that you have undertaken. The rationale for the work must be clearly set out in the context of national policy, best practice, and draws on a critical analysis of the relevant current commissioning and purchasing arrangements in your local organisation or service. </a:t>
            </a:r>
          </a:p>
          <a:p>
            <a:pPr marL="0" indent="0">
              <a:buNone/>
            </a:pPr>
            <a:r>
              <a:rPr lang="en-GB" sz="2100" dirty="0"/>
              <a:t>Supporting information will be expected that gives evidence of the project activities. The project must have been accepted by your line manager as appropriate to the needs of your organisation, and have been undertaken during the course. </a:t>
            </a:r>
          </a:p>
          <a:p>
            <a:pPr marL="0" indent="0">
              <a:buNone/>
            </a:pPr>
            <a:r>
              <a:rPr lang="en-GB" sz="2100" dirty="0"/>
              <a:t>Minimum of 4,000 words and a maximum of 5,000 words. </a:t>
            </a:r>
          </a:p>
          <a:p>
            <a:pPr marL="0" indent="0">
              <a:buNone/>
            </a:pPr>
            <a:r>
              <a:rPr lang="en-GB" sz="2100" dirty="0"/>
              <a:t>Work will be assessed using the assignment template.</a:t>
            </a:r>
          </a:p>
          <a:p>
            <a:pPr marL="0" indent="0">
              <a:buNone/>
            </a:pPr>
            <a:endParaRPr lang="en-GB" sz="2100" dirty="0"/>
          </a:p>
        </p:txBody>
      </p:sp>
    </p:spTree>
    <p:extLst>
      <p:ext uri="{BB962C8B-B14F-4D97-AF65-F5344CB8AC3E}">
        <p14:creationId xmlns:p14="http://schemas.microsoft.com/office/powerpoint/2010/main" val="3428480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30D78-4C36-6F2D-98B1-E4A4821AEBB0}"/>
              </a:ext>
            </a:extLst>
          </p:cNvPr>
          <p:cNvSpPr>
            <a:spLocks noGrp="1"/>
          </p:cNvSpPr>
          <p:nvPr>
            <p:ph type="title"/>
          </p:nvPr>
        </p:nvSpPr>
        <p:spPr/>
        <p:txBody>
          <a:bodyPr/>
          <a:lstStyle/>
          <a:p>
            <a:r>
              <a:rPr lang="en-GB" dirty="0"/>
              <a:t>Grades and marking</a:t>
            </a:r>
          </a:p>
        </p:txBody>
      </p:sp>
      <p:sp>
        <p:nvSpPr>
          <p:cNvPr id="3" name="Text Placeholder 2">
            <a:extLst>
              <a:ext uri="{FF2B5EF4-FFF2-40B4-BE49-F238E27FC236}">
                <a16:creationId xmlns:a16="http://schemas.microsoft.com/office/drawing/2014/main" id="{C061522C-5859-3E98-259C-3B56FF828D7F}"/>
              </a:ext>
            </a:extLst>
          </p:cNvPr>
          <p:cNvSpPr>
            <a:spLocks noGrp="1"/>
          </p:cNvSpPr>
          <p:nvPr>
            <p:ph type="body" sz="quarter" idx="10"/>
          </p:nvPr>
        </p:nvSpPr>
        <p:spPr>
          <a:xfrm>
            <a:off x="764275" y="1543648"/>
            <a:ext cx="7532000" cy="3793527"/>
          </a:xfrm>
        </p:spPr>
        <p:txBody>
          <a:bodyPr>
            <a:noAutofit/>
          </a:bodyPr>
          <a:lstStyle/>
          <a:p>
            <a:pPr marL="0" indent="0">
              <a:buNone/>
            </a:pPr>
            <a:r>
              <a:rPr lang="en-GB" dirty="0"/>
              <a:t>The assessment will be graded:</a:t>
            </a:r>
          </a:p>
          <a:p>
            <a:r>
              <a:rPr lang="en-GB" dirty="0"/>
              <a:t>Fail  0-49%</a:t>
            </a:r>
          </a:p>
          <a:p>
            <a:r>
              <a:rPr lang="en-GB" dirty="0"/>
              <a:t>Pass 50-59%</a:t>
            </a:r>
          </a:p>
          <a:p>
            <a:r>
              <a:rPr lang="en-GB" dirty="0"/>
              <a:t>Merit 60-69%</a:t>
            </a:r>
          </a:p>
          <a:p>
            <a:r>
              <a:rPr lang="en-GB" dirty="0"/>
              <a:t>Distinction 70% or above</a:t>
            </a:r>
          </a:p>
          <a:p>
            <a:endParaRPr lang="en-GB" dirty="0"/>
          </a:p>
          <a:p>
            <a:pPr marL="0" indent="0">
              <a:buNone/>
            </a:pPr>
            <a:r>
              <a:rPr lang="en-GB" dirty="0"/>
              <a:t>You can resubmit an assignment once more if you do not pass on the first attempt – maximum grade for resubmission 50%</a:t>
            </a:r>
          </a:p>
          <a:p>
            <a:endParaRPr lang="en-GB" dirty="0"/>
          </a:p>
        </p:txBody>
      </p:sp>
    </p:spTree>
    <p:extLst>
      <p:ext uri="{BB962C8B-B14F-4D97-AF65-F5344CB8AC3E}">
        <p14:creationId xmlns:p14="http://schemas.microsoft.com/office/powerpoint/2010/main" val="1811668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54CC8-3406-35B3-A2CA-F79C3BF1290E}"/>
              </a:ext>
            </a:extLst>
          </p:cNvPr>
          <p:cNvSpPr>
            <a:spLocks noGrp="1"/>
          </p:cNvSpPr>
          <p:nvPr>
            <p:ph type="title"/>
          </p:nvPr>
        </p:nvSpPr>
        <p:spPr/>
        <p:txBody>
          <a:bodyPr/>
          <a:lstStyle/>
          <a:p>
            <a:r>
              <a:rPr lang="en-GB" dirty="0"/>
              <a:t>Submission deadline</a:t>
            </a:r>
          </a:p>
        </p:txBody>
      </p:sp>
      <p:sp>
        <p:nvSpPr>
          <p:cNvPr id="3" name="Text Placeholder 2">
            <a:extLst>
              <a:ext uri="{FF2B5EF4-FFF2-40B4-BE49-F238E27FC236}">
                <a16:creationId xmlns:a16="http://schemas.microsoft.com/office/drawing/2014/main" id="{602CC7D1-64B7-D625-35C4-78AB01CEBECD}"/>
              </a:ext>
            </a:extLst>
          </p:cNvPr>
          <p:cNvSpPr>
            <a:spLocks noGrp="1"/>
          </p:cNvSpPr>
          <p:nvPr>
            <p:ph type="body" sz="quarter" idx="10"/>
          </p:nvPr>
        </p:nvSpPr>
        <p:spPr/>
        <p:txBody>
          <a:bodyPr>
            <a:noAutofit/>
          </a:bodyPr>
          <a:lstStyle/>
          <a:p>
            <a:r>
              <a:rPr lang="en-GB" dirty="0"/>
              <a:t>Work must be handed in by the set deadline.</a:t>
            </a:r>
          </a:p>
          <a:p>
            <a:endParaRPr lang="en-GB" dirty="0"/>
          </a:p>
          <a:p>
            <a:r>
              <a:rPr lang="en-GB" dirty="0"/>
              <a:t>Deadlines can only be extended in very exceptional circumstances, with applications being made in writing, in advance of the submission, on the appropriate form, with supporting evidence.</a:t>
            </a:r>
          </a:p>
          <a:p>
            <a:endParaRPr lang="en-GB" dirty="0"/>
          </a:p>
          <a:p>
            <a:r>
              <a:rPr lang="en-GB" dirty="0"/>
              <a:t>See information on Exceptional Circumstances in student handbook or Moodle.</a:t>
            </a:r>
          </a:p>
          <a:p>
            <a:endParaRPr lang="en-GB" dirty="0"/>
          </a:p>
        </p:txBody>
      </p:sp>
    </p:spTree>
    <p:extLst>
      <p:ext uri="{BB962C8B-B14F-4D97-AF65-F5344CB8AC3E}">
        <p14:creationId xmlns:p14="http://schemas.microsoft.com/office/powerpoint/2010/main" val="7595312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5.3.3511"/>
  <p:tag name="SLIDO_PRESENTATION_ID" val="00000000-0000-0000-0000-000000000000"/>
  <p:tag name="SLIDO_EVENT_UUID" val="ce37c7d9-f1c1-42ba-8ff0-59f69fbef0e6"/>
  <p:tag name="SLIDO_EVENT_SECTION_UUID" val="45d83468-6879-433d-9c9f-f914a128e617"/>
</p:tagLst>
</file>

<file path=ppt/theme/theme1.xml><?xml version="1.0" encoding="utf-8"?>
<a:theme xmlns:a="http://schemas.openxmlformats.org/drawingml/2006/main" name="Custom Design">
  <a:themeElements>
    <a:clrScheme name="Oxford Brookes colours">
      <a:dk1>
        <a:srgbClr val="535C64"/>
      </a:dk1>
      <a:lt1>
        <a:srgbClr val="FFFFFF"/>
      </a:lt1>
      <a:dk2>
        <a:srgbClr val="9EAB05"/>
      </a:dk2>
      <a:lt2>
        <a:srgbClr val="D10373"/>
      </a:lt2>
      <a:accent1>
        <a:srgbClr val="672050"/>
      </a:accent1>
      <a:accent2>
        <a:srgbClr val="C70540"/>
      </a:accent2>
      <a:accent3>
        <a:srgbClr val="E3BA12"/>
      </a:accent3>
      <a:accent4>
        <a:srgbClr val="0085A1"/>
      </a:accent4>
      <a:accent5>
        <a:srgbClr val="003896"/>
      </a:accent5>
      <a:accent6>
        <a:srgbClr val="006338"/>
      </a:accent6>
      <a:hlink>
        <a:srgbClr val="0000FF"/>
      </a:hlink>
      <a:folHlink>
        <a:srgbClr val="80008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 Ana Edit.pptx" id="{83DAB00C-A990-4E6A-A0FD-20DAB911079B}" vid="{E34247D0-7810-4A5B-97DE-DDEBACB995FA}"/>
    </a:ext>
  </a:extLst>
</a:theme>
</file>

<file path=ppt/theme/theme2.xml><?xml version="1.0" encoding="utf-8"?>
<a:theme xmlns:a="http://schemas.openxmlformats.org/drawingml/2006/main" name="1_Custom Design">
  <a:themeElements>
    <a:clrScheme name="Institute of Public Care">
      <a:dk1>
        <a:sysClr val="windowText" lastClr="000000"/>
      </a:dk1>
      <a:lt1>
        <a:sysClr val="window" lastClr="FFFFFF"/>
      </a:lt1>
      <a:dk2>
        <a:srgbClr val="424A52"/>
      </a:dk2>
      <a:lt2>
        <a:srgbClr val="E7E6E6"/>
      </a:lt2>
      <a:accent1>
        <a:srgbClr val="003896"/>
      </a:accent1>
      <a:accent2>
        <a:srgbClr val="F9C909"/>
      </a:accent2>
      <a:accent3>
        <a:srgbClr val="D10373"/>
      </a:accent3>
      <a:accent4>
        <a:srgbClr val="CFDFEE"/>
      </a:accent4>
      <a:accent5>
        <a:srgbClr val="DFE0E3"/>
      </a:accent5>
      <a:accent6>
        <a:srgbClr val="022D74"/>
      </a:accent6>
      <a:hlink>
        <a:srgbClr val="003896"/>
      </a:hlink>
      <a:folHlink>
        <a:srgbClr val="022D7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TotalTime>
  <Words>4674</Words>
  <Application>Microsoft Office PowerPoint</Application>
  <PresentationFormat>On-screen Show (4:3)</PresentationFormat>
  <Paragraphs>443</Paragraphs>
  <Slides>44</Slides>
  <Notes>35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44</vt:i4>
      </vt:variant>
    </vt:vector>
  </HeadingPairs>
  <TitlesOfParts>
    <vt:vector size="54" baseType="lpstr">
      <vt:lpstr>Arial</vt:lpstr>
      <vt:lpstr>Arial Black</vt:lpstr>
      <vt:lpstr>Calibri</vt:lpstr>
      <vt:lpstr>Helvetica Neue</vt:lpstr>
      <vt:lpstr>Lato</vt:lpstr>
      <vt:lpstr>Noto Sans</vt:lpstr>
      <vt:lpstr>Noto Sans Symbols</vt:lpstr>
      <vt:lpstr>Symbol</vt:lpstr>
      <vt:lpstr>Custom Design</vt:lpstr>
      <vt:lpstr>1_Custom Design</vt:lpstr>
      <vt:lpstr>PowerPoint Presentation</vt:lpstr>
      <vt:lpstr>This session</vt:lpstr>
      <vt:lpstr>Checking in</vt:lpstr>
      <vt:lpstr>The IPC Commissioning Cycle</vt:lpstr>
      <vt:lpstr>Assignment support process</vt:lpstr>
      <vt:lpstr>Accreditation: dates in diaries</vt:lpstr>
      <vt:lpstr>Assignment task</vt:lpstr>
      <vt:lpstr>Grades and marking</vt:lpstr>
      <vt:lpstr>Submission deadline</vt:lpstr>
      <vt:lpstr>Word limits</vt:lpstr>
      <vt:lpstr>PowerPoint Presentation</vt:lpstr>
      <vt:lpstr>The IPC Commissioning Cycle</vt:lpstr>
      <vt:lpstr>Assessment criteria</vt:lpstr>
      <vt:lpstr>Criterion (a) 20%</vt:lpstr>
      <vt:lpstr>Criterion (b) 20%</vt:lpstr>
      <vt:lpstr>Criterion (c) 20%</vt:lpstr>
      <vt:lpstr>Critical Analysis</vt:lpstr>
      <vt:lpstr>PowerPoint Presentation</vt:lpstr>
      <vt:lpstr>Models to generate thinking</vt:lpstr>
      <vt:lpstr>Models to generate critical thinking</vt:lpstr>
      <vt:lpstr>Personal reflection</vt:lpstr>
      <vt:lpstr>Criterion (d) 20%</vt:lpstr>
      <vt:lpstr>Models to support personal reflection</vt:lpstr>
      <vt:lpstr>Models to support personal reflection</vt:lpstr>
      <vt:lpstr>Criterion (e) 10%</vt:lpstr>
      <vt:lpstr>Good academic practice</vt:lpstr>
      <vt:lpstr>Criterion (f) 10%</vt:lpstr>
      <vt:lpstr>Good academic practice</vt:lpstr>
      <vt:lpstr>Why does your reader want to know what you’ve read?</vt:lpstr>
      <vt:lpstr>Why reference?</vt:lpstr>
      <vt:lpstr>Which of the following might be considered as plagiarism if the source is not referenced?</vt:lpstr>
      <vt:lpstr>How to reference</vt:lpstr>
      <vt:lpstr>Referencing Videos from OBU</vt:lpstr>
      <vt:lpstr>In-text referencing</vt:lpstr>
      <vt:lpstr>Summarising</vt:lpstr>
      <vt:lpstr>Reference list</vt:lpstr>
      <vt:lpstr>The commissioning dimension</vt:lpstr>
      <vt:lpstr>PowerPoint Presentation</vt:lpstr>
      <vt:lpstr>Turnitin</vt:lpstr>
      <vt:lpstr>Submission</vt:lpstr>
      <vt:lpstr>Assignment checklist</vt:lpstr>
      <vt:lpstr>Accreditation: dates in diaries</vt:lpstr>
      <vt:lpstr>Good Luck!</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Assignment Support Day 3</dc:title>
  <dc:creator>Philip Provenzano</dc:creator>
  <cp:lastModifiedBy>Sasha Carter</cp:lastModifiedBy>
  <cp:revision>130</cp:revision>
  <cp:lastPrinted>2023-02-14T09:48:35Z</cp:lastPrinted>
  <dcterms:created xsi:type="dcterms:W3CDTF">2023-01-25T15:05:23Z</dcterms:created>
  <dcterms:modified xsi:type="dcterms:W3CDTF">2024-10-10T12:43:05Z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lidoAppVersion">
    <vt:lpwstr>1.5.3.3511</vt:lpwstr>
  </property>
</Properties>
</file>