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2" r:id="rId1"/>
    <p:sldMasterId id="2147483676" r:id="rId2"/>
  </p:sldMasterIdLst>
  <p:notesMasterIdLst>
    <p:notesMasterId r:id="rId42"/>
  </p:notesMasterIdLst>
  <p:handoutMasterIdLst>
    <p:handoutMasterId r:id="rId43"/>
  </p:handoutMasterIdLst>
  <p:sldIdLst>
    <p:sldId id="256" r:id="rId3"/>
    <p:sldId id="430" r:id="rId4"/>
    <p:sldId id="431" r:id="rId5"/>
    <p:sldId id="297" r:id="rId6"/>
    <p:sldId id="406" r:id="rId7"/>
    <p:sldId id="409" r:id="rId8"/>
    <p:sldId id="410" r:id="rId9"/>
    <p:sldId id="411" r:id="rId10"/>
    <p:sldId id="412" r:id="rId11"/>
    <p:sldId id="414" r:id="rId12"/>
    <p:sldId id="415" r:id="rId13"/>
    <p:sldId id="418" r:id="rId14"/>
    <p:sldId id="420" r:id="rId15"/>
    <p:sldId id="446" r:id="rId16"/>
    <p:sldId id="447" r:id="rId17"/>
    <p:sldId id="445" r:id="rId18"/>
    <p:sldId id="448" r:id="rId19"/>
    <p:sldId id="452" r:id="rId20"/>
    <p:sldId id="450" r:id="rId21"/>
    <p:sldId id="451" r:id="rId22"/>
    <p:sldId id="308" r:id="rId23"/>
    <p:sldId id="433" r:id="rId24"/>
    <p:sldId id="434" r:id="rId25"/>
    <p:sldId id="435" r:id="rId26"/>
    <p:sldId id="298" r:id="rId27"/>
    <p:sldId id="299" r:id="rId28"/>
    <p:sldId id="443" r:id="rId29"/>
    <p:sldId id="270" r:id="rId30"/>
    <p:sldId id="272" r:id="rId31"/>
    <p:sldId id="277" r:id="rId32"/>
    <p:sldId id="444" r:id="rId33"/>
    <p:sldId id="441" r:id="rId34"/>
    <p:sldId id="307" r:id="rId35"/>
    <p:sldId id="442" r:id="rId36"/>
    <p:sldId id="436" r:id="rId37"/>
    <p:sldId id="438" r:id="rId38"/>
    <p:sldId id="440" r:id="rId39"/>
    <p:sldId id="429" r:id="rId40"/>
    <p:sldId id="269" r:id="rId41"/>
  </p:sldIdLst>
  <p:sldSz cx="9144000" cy="6858000" type="screen4x3"/>
  <p:notesSz cx="6669088" cy="9926638"/>
  <p:custDataLst>
    <p:tags r:id="rId4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0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0373"/>
    <a:srgbClr val="DB7C12"/>
    <a:srgbClr val="424A52"/>
    <a:srgbClr val="003896"/>
    <a:srgbClr val="CFDFEE"/>
    <a:srgbClr val="008C4F"/>
    <a:srgbClr val="31FFA6"/>
    <a:srgbClr val="00CA72"/>
    <a:srgbClr val="672050"/>
    <a:srgbClr val="0085A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23" autoAdjust="0"/>
    <p:restoredTop sz="89568" autoAdjust="0"/>
  </p:normalViewPr>
  <p:slideViewPr>
    <p:cSldViewPr snapToGrid="0" snapToObjects="1">
      <p:cViewPr varScale="1">
        <p:scale>
          <a:sx n="100" d="100"/>
          <a:sy n="100" d="100"/>
        </p:scale>
        <p:origin x="1512"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p:scale>
          <a:sx n="80" d="100"/>
          <a:sy n="80" d="100"/>
        </p:scale>
        <p:origin x="2880" y="-624"/>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43FBAEA-4F61-B48C-BE81-14FD9C855D35}"/>
              </a:ext>
            </a:extLst>
          </p:cNvPr>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7AF9F5DE-F132-BD0F-1D16-90B17C2A20E1}"/>
              </a:ext>
            </a:extLst>
          </p:cNvPr>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4C7DA49C-D16C-4055-947D-D3CC209A9A30}" type="datetimeFigureOut">
              <a:rPr lang="en-GB" smtClean="0"/>
              <a:t>16/10/2024</a:t>
            </a:fld>
            <a:endParaRPr lang="en-GB"/>
          </a:p>
        </p:txBody>
      </p:sp>
      <p:sp>
        <p:nvSpPr>
          <p:cNvPr id="4" name="Footer Placeholder 3">
            <a:extLst>
              <a:ext uri="{FF2B5EF4-FFF2-40B4-BE49-F238E27FC236}">
                <a16:creationId xmlns:a16="http://schemas.microsoft.com/office/drawing/2014/main" id="{689A79D0-5C8E-D92C-0083-39EE4BB1F86B}"/>
              </a:ext>
            </a:extLst>
          </p:cNvPr>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Tree>
    <p:extLst>
      <p:ext uri="{BB962C8B-B14F-4D97-AF65-F5344CB8AC3E}">
        <p14:creationId xmlns:p14="http://schemas.microsoft.com/office/powerpoint/2010/main" val="87959973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26" userDrawn="1">
          <p15:clr>
            <a:srgbClr val="F26B43"/>
          </p15:clr>
        </p15:guide>
        <p15:guide id="2" pos="210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356550D9-ADB1-3343-A22C-B3DF373CF0A3}" type="datetimeFigureOut">
              <a:rPr lang="en-US" smtClean="0"/>
              <a:t>10/16/2024</a:t>
            </a:fld>
            <a:endParaRPr lang="en-US"/>
          </a:p>
        </p:txBody>
      </p:sp>
      <p:sp>
        <p:nvSpPr>
          <p:cNvPr id="4" name="Slide Image Placeholder 3"/>
          <p:cNvSpPr>
            <a:spLocks noGrp="1" noRot="1" noChangeAspect="1"/>
          </p:cNvSpPr>
          <p:nvPr>
            <p:ph type="sldImg" idx="2"/>
          </p:nvPr>
        </p:nvSpPr>
        <p:spPr>
          <a:xfrm>
            <a:off x="1101725" y="1239838"/>
            <a:ext cx="4465638" cy="33512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33384" y="4777194"/>
            <a:ext cx="6367475" cy="4789603"/>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5"/>
          </p:nvPr>
        </p:nvSpPr>
        <p:spPr>
          <a:xfrm>
            <a:off x="5879912" y="9666065"/>
            <a:ext cx="787633" cy="260574"/>
          </a:xfrm>
          <a:prstGeom prst="rect">
            <a:avLst/>
          </a:prstGeom>
        </p:spPr>
        <p:txBody>
          <a:bodyPr vert="horz" lIns="91440" tIns="45720" rIns="91440" bIns="45720" rtlCol="0" anchor="b"/>
          <a:lstStyle>
            <a:lvl1pPr algn="r">
              <a:defRPr sz="1200"/>
            </a:lvl1pPr>
          </a:lstStyle>
          <a:p>
            <a:fld id="{77F15030-F269-C645-865D-789DE9782CCF}" type="slidenum">
              <a:rPr lang="en-US" smtClean="0"/>
              <a:t>‹#›</a:t>
            </a:fld>
            <a:endParaRPr lang="en-US"/>
          </a:p>
        </p:txBody>
      </p:sp>
    </p:spTree>
    <p:extLst>
      <p:ext uri="{BB962C8B-B14F-4D97-AF65-F5344CB8AC3E}">
        <p14:creationId xmlns:p14="http://schemas.microsoft.com/office/powerpoint/2010/main" val="2055067906"/>
      </p:ext>
    </p:extLst>
  </p:cSld>
  <p:clrMap bg1="lt1" tx1="dk1" bg2="lt2" tx2="dk2" accent1="accent1" accent2="accent2" accent3="accent3" accent4="accent4" accent5="accent5" accent6="accent6" hlink="hlink" folHlink="folHlink"/>
  <p:notesStyle>
    <a:lvl1pPr marL="0" indent="0" algn="l" defTabSz="914400" rtl="0" eaLnBrk="1" latinLnBrk="0" hangingPunct="1">
      <a:spcBef>
        <a:spcPts val="0"/>
      </a:spcBef>
      <a:buFont typeface="Arial" panose="020B0604020202020204" pitchFamily="34" charset="0"/>
      <a:buNone/>
      <a:defRPr sz="12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2pPr>
    <a:lvl3pPr marL="9144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3pPr>
    <a:lvl4pPr marL="13716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4pPr>
    <a:lvl5pPr marL="18288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Clr>
                <a:schemeClr val="dk1"/>
              </a:buClr>
              <a:buSzPts val="1200"/>
              <a:buNone/>
            </a:pP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a:t>
            </a:fld>
            <a:endParaRPr lang="en-US"/>
          </a:p>
        </p:txBody>
      </p:sp>
    </p:spTree>
    <p:extLst>
      <p:ext uri="{BB962C8B-B14F-4D97-AF65-F5344CB8AC3E}">
        <p14:creationId xmlns:p14="http://schemas.microsoft.com/office/powerpoint/2010/main" val="2747564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0" i="0" dirty="0">
                <a:solidFill>
                  <a:srgbClr val="424A52"/>
                </a:solidFill>
                <a:effectLst/>
                <a:latin typeface="Helvetica" panose="020B0604020202020204" pitchFamily="34" charset="0"/>
              </a:rPr>
              <a:t>Once you have read to understand the basic concepts, you need to connect the information with other things you have read, and judge the validity of the claims being made by the authors.</a:t>
            </a:r>
            <a:endParaRPr lang="en-US"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17</a:t>
            </a:fld>
            <a:endParaRPr lang="en-US"/>
          </a:p>
        </p:txBody>
      </p:sp>
    </p:spTree>
    <p:extLst>
      <p:ext uri="{BB962C8B-B14F-4D97-AF65-F5344CB8AC3E}">
        <p14:creationId xmlns:p14="http://schemas.microsoft.com/office/powerpoint/2010/main" val="770981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0A9486-7B55-91CF-1A2C-5422395723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D78EA25-1EA4-2170-962F-7E0F760D72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B3CAB0-489A-8B79-4FBE-0DB755C01D7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E346094-8CA1-7401-D909-859CAFA90ED1}"/>
              </a:ext>
            </a:extLst>
          </p:cNvPr>
          <p:cNvSpPr>
            <a:spLocks noGrp="1"/>
          </p:cNvSpPr>
          <p:nvPr>
            <p:ph type="sldNum" sz="quarter" idx="5"/>
          </p:nvPr>
        </p:nvSpPr>
        <p:spPr/>
        <p:txBody>
          <a:bodyPr/>
          <a:lstStyle/>
          <a:p>
            <a:fld id="{77F15030-F269-C645-865D-789DE9782CCF}" type="slidenum">
              <a:rPr lang="en-US" smtClean="0"/>
              <a:t>19</a:t>
            </a:fld>
            <a:endParaRPr lang="en-US"/>
          </a:p>
        </p:txBody>
      </p:sp>
    </p:spTree>
    <p:extLst>
      <p:ext uri="{BB962C8B-B14F-4D97-AF65-F5344CB8AC3E}">
        <p14:creationId xmlns:p14="http://schemas.microsoft.com/office/powerpoint/2010/main" val="4206582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Click on both links to show students how to use the Oxford Brookes library function, and demonstrate the helpful wealth of information / reading/ website suggestions on the reading list! </a:t>
            </a:r>
          </a:p>
          <a:p>
            <a:endParaRPr lang="en-US"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b="1" i="1" dirty="0"/>
          </a:p>
          <a:p>
            <a:pPr algn="l"/>
            <a:r>
              <a:rPr lang="en-US" b="0" i="0" dirty="0">
                <a:solidFill>
                  <a:srgbClr val="333333"/>
                </a:solidFill>
                <a:effectLst/>
                <a:latin typeface="Arial" panose="020B0604020202020204" pitchFamily="34" charset="0"/>
              </a:rPr>
              <a:t>The term </a:t>
            </a:r>
            <a:r>
              <a:rPr lang="en-US" b="1" i="0" dirty="0">
                <a:solidFill>
                  <a:srgbClr val="333333"/>
                </a:solidFill>
                <a:effectLst/>
                <a:latin typeface="Arial" panose="020B0604020202020204" pitchFamily="34" charset="0"/>
              </a:rPr>
              <a:t>grey literature</a:t>
            </a:r>
            <a:r>
              <a:rPr lang="en-US" b="0" i="0" dirty="0">
                <a:solidFill>
                  <a:srgbClr val="333333"/>
                </a:solidFill>
                <a:effectLst/>
                <a:latin typeface="Arial" panose="020B0604020202020204" pitchFamily="34" charset="0"/>
              </a:rPr>
              <a:t> is used to describe a wide range of different information that is produced outside of traditional publishing and distribution channels, and which is often not well represented in indexing databases. A widely accepted definition in the scholarly community for grey literature is:</a:t>
            </a:r>
          </a:p>
          <a:p>
            <a:pPr algn="l"/>
            <a:r>
              <a:rPr lang="en-US" b="0" i="0" dirty="0">
                <a:solidFill>
                  <a:srgbClr val="333333"/>
                </a:solidFill>
                <a:effectLst/>
                <a:latin typeface="Arial" panose="020B0604020202020204" pitchFamily="34" charset="0"/>
              </a:rPr>
              <a:t>"information produced on all levels of government, academia, business and industry in electronic and print formats not controlled by commercial publishing" </a:t>
            </a:r>
            <a:r>
              <a:rPr lang="en-US" b="0" i="0" dirty="0" err="1">
                <a:solidFill>
                  <a:srgbClr val="333333"/>
                </a:solidFill>
                <a:effectLst/>
                <a:latin typeface="Arial" panose="020B0604020202020204" pitchFamily="34" charset="0"/>
              </a:rPr>
              <a:t>ie</a:t>
            </a:r>
            <a:r>
              <a:rPr lang="en-US" b="0" i="0" dirty="0">
                <a:solidFill>
                  <a:srgbClr val="333333"/>
                </a:solidFill>
                <a:effectLst/>
                <a:latin typeface="Arial" panose="020B0604020202020204" pitchFamily="34" charset="0"/>
              </a:rPr>
              <a:t>. where publishing is not the primary activity of the producing body."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b="1" i="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i="1" dirty="0"/>
              <a:t>Note that evidence such as benchmarking exercises, local case studies etc are valid sources to reference in addition to academic papers, national guidance etc in this assignment – so grey literature is acceptable – but still needs a critical eye before relying on for practice.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b="1" i="1" dirty="0"/>
          </a:p>
          <a:p>
            <a:pPr>
              <a:lnSpc>
                <a:spcPct val="80000"/>
              </a:lnSpc>
              <a:spcBef>
                <a:spcPts val="257"/>
              </a:spcBef>
              <a:buClr>
                <a:schemeClr val="dk1"/>
              </a:buClr>
              <a:buSzPts val="1200"/>
            </a:pPr>
            <a:r>
              <a:rPr lang="en-GB" dirty="0"/>
              <a:t>Brookes home page -&gt; scroll to end of page -&gt; Study resources -&gt; Library </a:t>
            </a:r>
          </a:p>
          <a:p>
            <a:pPr>
              <a:lnSpc>
                <a:spcPct val="80000"/>
              </a:lnSpc>
              <a:spcBef>
                <a:spcPts val="257"/>
              </a:spcBef>
              <a:buClr>
                <a:schemeClr val="dk1"/>
              </a:buClr>
              <a:buSzPts val="1200"/>
            </a:pPr>
            <a:endParaRPr lang="en-GB" dirty="0"/>
          </a:p>
          <a:p>
            <a:pPr>
              <a:lnSpc>
                <a:spcPct val="80000"/>
              </a:lnSpc>
              <a:spcBef>
                <a:spcPts val="257"/>
              </a:spcBef>
              <a:buClr>
                <a:schemeClr val="dk1"/>
              </a:buClr>
              <a:buSzPts val="1200"/>
            </a:pPr>
            <a:r>
              <a:rPr lang="en-GB" dirty="0"/>
              <a:t>3. Talk about DISCOVER and demonstrate. Brookes ‘Discover’ facility helps you find - in a single search - resources held by our libraries and beyond. Discover includes books, e-books, journal articles, databases, as well as teaching, learning, and research materials from RADAR, our Research Archive and Digital Asset Repository.</a:t>
            </a:r>
          </a:p>
          <a:p>
            <a:pPr>
              <a:lnSpc>
                <a:spcPct val="80000"/>
              </a:lnSpc>
              <a:spcBef>
                <a:spcPts val="257"/>
              </a:spcBef>
              <a:buClr>
                <a:schemeClr val="dk1"/>
              </a:buClr>
              <a:buSzPts val="1200"/>
            </a:pPr>
            <a:endParaRPr lang="en-GB" dirty="0"/>
          </a:p>
          <a:p>
            <a:pPr>
              <a:lnSpc>
                <a:spcPct val="80000"/>
              </a:lnSpc>
              <a:spcBef>
                <a:spcPts val="257"/>
              </a:spcBef>
              <a:buClr>
                <a:schemeClr val="dk1"/>
              </a:buClr>
              <a:buSzPts val="1200"/>
            </a:pPr>
            <a:r>
              <a:rPr lang="en-GB" dirty="0"/>
              <a:t>4. Demonstrate how to use the electronic library</a:t>
            </a:r>
          </a:p>
          <a:p>
            <a:pPr>
              <a:lnSpc>
                <a:spcPct val="80000"/>
              </a:lnSpc>
              <a:spcBef>
                <a:spcPts val="257"/>
              </a:spcBef>
              <a:buClr>
                <a:schemeClr val="dk1"/>
              </a:buClr>
              <a:buSzPts val="1200"/>
            </a:pPr>
            <a:endParaRPr lang="en-GB" dirty="0"/>
          </a:p>
          <a:p>
            <a:pPr>
              <a:lnSpc>
                <a:spcPct val="80000"/>
              </a:lnSpc>
              <a:spcBef>
                <a:spcPts val="257"/>
              </a:spcBef>
              <a:buClr>
                <a:schemeClr val="dk1"/>
              </a:buClr>
              <a:buSzPts val="1200"/>
            </a:pPr>
            <a:r>
              <a:rPr lang="en-GB" dirty="0"/>
              <a:t>	Brookes home page -&gt; scroll to end of page -&gt; Study resources -&gt; Library -&gt; How do I -&gt; in first box - Use electronic 	resources on and off campus - &gt; Electronic library -&gt; put in an example</a:t>
            </a:r>
          </a:p>
          <a:p>
            <a:pPr marL="231849" indent="-177507">
              <a:lnSpc>
                <a:spcPct val="80000"/>
              </a:lnSpc>
              <a:spcBef>
                <a:spcPts val="257"/>
              </a:spcBef>
              <a:buClr>
                <a:schemeClr val="dk1"/>
              </a:buClr>
              <a:buSzPts val="840"/>
            </a:pPr>
            <a:endParaRPr lang="en-GB" dirty="0"/>
          </a:p>
          <a:p>
            <a:pPr>
              <a:lnSpc>
                <a:spcPct val="80000"/>
              </a:lnSpc>
              <a:spcBef>
                <a:spcPts val="257"/>
              </a:spcBef>
              <a:buClr>
                <a:schemeClr val="dk1"/>
              </a:buClr>
              <a:buSzPts val="1200"/>
            </a:pPr>
            <a:r>
              <a:rPr lang="en-GB" dirty="0"/>
              <a:t>5. Demonstrate how to list databases for information on health and social care:</a:t>
            </a:r>
          </a:p>
          <a:p>
            <a:pPr>
              <a:lnSpc>
                <a:spcPct val="80000"/>
              </a:lnSpc>
              <a:spcBef>
                <a:spcPts val="257"/>
              </a:spcBef>
              <a:buClr>
                <a:schemeClr val="dk1"/>
              </a:buClr>
              <a:buSzPts val="1200"/>
            </a:pPr>
            <a:endParaRPr lang="en-GB" dirty="0"/>
          </a:p>
          <a:p>
            <a:pPr>
              <a:lnSpc>
                <a:spcPct val="80000"/>
              </a:lnSpc>
              <a:spcBef>
                <a:spcPts val="257"/>
              </a:spcBef>
              <a:buClr>
                <a:schemeClr val="dk1"/>
              </a:buClr>
              <a:buSzPts val="1200"/>
            </a:pPr>
            <a:r>
              <a:rPr lang="en-GB" dirty="0"/>
              <a:t>	Brookes home page -&gt; scroll to end of page -&gt; Study resources -&gt; Library -&gt; Use E-resources -&gt; Databases &gt; 	Search by subject -&gt; choose Social work  -&gt; choose an example and search within it </a:t>
            </a:r>
          </a:p>
          <a:p>
            <a:pPr>
              <a:lnSpc>
                <a:spcPct val="80000"/>
              </a:lnSpc>
              <a:spcBef>
                <a:spcPts val="257"/>
              </a:spcBef>
              <a:buClr>
                <a:schemeClr val="dk1"/>
              </a:buClr>
              <a:buSzPts val="1200"/>
            </a:pPr>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a:p>
            <a:endParaRPr lang="en-GB" b="1" dirty="0"/>
          </a:p>
        </p:txBody>
      </p:sp>
      <p:sp>
        <p:nvSpPr>
          <p:cNvPr id="4" name="Slide Number Placeholder 3"/>
          <p:cNvSpPr>
            <a:spLocks noGrp="1"/>
          </p:cNvSpPr>
          <p:nvPr>
            <p:ph type="sldNum" sz="quarter" idx="5"/>
          </p:nvPr>
        </p:nvSpPr>
        <p:spPr/>
        <p:txBody>
          <a:bodyPr/>
          <a:lstStyle/>
          <a:p>
            <a:fld id="{77F15030-F269-C645-865D-789DE9782CCF}" type="slidenum">
              <a:rPr lang="en-US" smtClean="0"/>
              <a:t>20</a:t>
            </a:fld>
            <a:endParaRPr lang="en-US"/>
          </a:p>
        </p:txBody>
      </p:sp>
    </p:spTree>
    <p:extLst>
      <p:ext uri="{BB962C8B-B14F-4D97-AF65-F5344CB8AC3E}">
        <p14:creationId xmlns:p14="http://schemas.microsoft.com/office/powerpoint/2010/main" val="29584958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H of C resources can be browsed by topic, and also searched by publication type:</a:t>
            </a:r>
          </a:p>
          <a:p>
            <a:pPr marL="171450" indent="-171450">
              <a:buFont typeface="Arial" panose="020B0604020202020204" pitchFamily="34" charset="0"/>
              <a:buChar char="•"/>
            </a:pPr>
            <a:r>
              <a:rPr lang="en-GB" dirty="0"/>
              <a:t>Research briefings provide in-depth analysis of legislation and topical issues.</a:t>
            </a:r>
          </a:p>
          <a:p>
            <a:pPr marL="171450" indent="-171450">
              <a:buFont typeface="Arial" panose="020B0604020202020204" pitchFamily="34" charset="0"/>
              <a:buChar char="•"/>
            </a:pPr>
            <a:r>
              <a:rPr lang="en-GB" dirty="0"/>
              <a:t>Debate Packs provide background information for parliamentary debates.</a:t>
            </a:r>
          </a:p>
          <a:p>
            <a:pPr marL="171450" indent="-171450">
              <a:buFont typeface="Arial" panose="020B0604020202020204" pitchFamily="34" charset="0"/>
              <a:buChar char="•"/>
            </a:pPr>
            <a:r>
              <a:rPr lang="en-GB" dirty="0"/>
              <a:t>Insights – a quick read on current affairs issues</a:t>
            </a:r>
          </a:p>
          <a:p>
            <a:pPr marL="171450" indent="-171450">
              <a:buFont typeface="Arial" panose="020B0604020202020204" pitchFamily="34" charset="0"/>
              <a:buChar char="•"/>
            </a:pPr>
            <a:r>
              <a:rPr lang="en-GB" dirty="0"/>
              <a:t>Data tools and resources – provide datasets and dashboards for local and national data</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Also resources aimed more at parliamentarians such as Constituency Casework Articles</a:t>
            </a:r>
          </a:p>
          <a:p>
            <a:pPr marL="171450" indent="-171450">
              <a:buFont typeface="Arial" panose="020B0604020202020204" pitchFamily="34" charset="0"/>
              <a:buChar char="•"/>
            </a:pPr>
            <a:endParaRPr lang="en-GB" dirty="0"/>
          </a:p>
          <a:p>
            <a:r>
              <a:rPr lang="en-GB" b="1" dirty="0"/>
              <a:t>The National Institute for Health &amp; Care Research </a:t>
            </a:r>
            <a:r>
              <a:rPr lang="en-GB" dirty="0"/>
              <a:t>– NIHR believes that “everyone should have easy access to research”, NIHR evidence provides plain language summaries of health and care research funded through NIHR.</a:t>
            </a:r>
          </a:p>
          <a:p>
            <a:endParaRPr lang="en-GB" dirty="0"/>
          </a:p>
          <a:p>
            <a:r>
              <a:rPr lang="en-GB" dirty="0"/>
              <a:t>“</a:t>
            </a:r>
            <a:r>
              <a:rPr lang="en-GB" b="0" i="0" dirty="0">
                <a:solidFill>
                  <a:srgbClr val="193E72"/>
                </a:solidFill>
                <a:effectLst/>
                <a:latin typeface="Lato" panose="020F0502020204030203" pitchFamily="34" charset="0"/>
              </a:rPr>
              <a:t>Every year, thousands of NIHR-funded studies are published in academic journals. But they’re packed with scientific jargon and can be difficult to understand. We select the most important findings and make them easy to read. We cover single studies (Alerts), and bring together research on specific themes or topics (Collections and Themed Reviews).</a:t>
            </a:r>
            <a:r>
              <a:rPr lang="en-GB" dirty="0"/>
              <a:t>“</a:t>
            </a:r>
          </a:p>
          <a:p>
            <a:endParaRPr lang="en-GB" dirty="0"/>
          </a:p>
          <a:p>
            <a:r>
              <a:rPr lang="en-GB" b="1" dirty="0"/>
              <a:t>SCIE </a:t>
            </a:r>
            <a:r>
              <a:rPr lang="en-GB" b="0" dirty="0"/>
              <a:t>– aims to improve social care operating at a policy and practice level. They host a database on ‘what works’ good practice, e-learning tool and resources. </a:t>
            </a:r>
          </a:p>
          <a:p>
            <a:endParaRPr lang="en-GB" b="1" dirty="0"/>
          </a:p>
          <a:p>
            <a:r>
              <a:rPr lang="en-GB" b="1" dirty="0"/>
              <a:t>The Kings Fund – </a:t>
            </a:r>
            <a:r>
              <a:rPr lang="en-GB" b="0" dirty="0"/>
              <a:t>aims to support excellent health and care practice by sharing ideas and evidence, providing rigorous analysis and independent challenge and providing information and training,. </a:t>
            </a:r>
            <a:endParaRPr lang="en-GB" b="1" dirty="0"/>
          </a:p>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21</a:t>
            </a:fld>
            <a:endParaRPr lang="en-US" dirty="0"/>
          </a:p>
        </p:txBody>
      </p:sp>
    </p:spTree>
    <p:extLst>
      <p:ext uri="{BB962C8B-B14F-4D97-AF65-F5344CB8AC3E}">
        <p14:creationId xmlns:p14="http://schemas.microsoft.com/office/powerpoint/2010/main" val="28834316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367"/>
              </a:spcBef>
              <a:buClr>
                <a:schemeClr val="dk1"/>
              </a:buClr>
              <a:buSzPts val="1200"/>
            </a:pPr>
            <a:r>
              <a:rPr lang="en-GB" b="1" dirty="0"/>
              <a:t>Advise that the university also has a number of student support offers that they can access. </a:t>
            </a:r>
          </a:p>
          <a:p>
            <a:pPr>
              <a:spcBef>
                <a:spcPts val="367"/>
              </a:spcBef>
              <a:buClr>
                <a:schemeClr val="dk1"/>
              </a:buClr>
              <a:buSzPts val="1200"/>
            </a:pPr>
            <a:endParaRPr lang="en-GB" b="1" dirty="0"/>
          </a:p>
          <a:p>
            <a:pPr>
              <a:spcBef>
                <a:spcPts val="367"/>
              </a:spcBef>
              <a:buClr>
                <a:schemeClr val="dk1"/>
              </a:buClr>
              <a:buSzPts val="1200"/>
            </a:pPr>
            <a:r>
              <a:rPr lang="en-GB" b="1" dirty="0"/>
              <a:t>Also advise there are a number of documents available on </a:t>
            </a:r>
            <a:r>
              <a:rPr lang="en-GB" b="1" dirty="0" err="1"/>
              <a:t>moodle</a:t>
            </a:r>
            <a:r>
              <a:rPr lang="en-GB" b="1" dirty="0"/>
              <a:t> to assist with their planning of the assignment, and starting to write including: </a:t>
            </a:r>
          </a:p>
          <a:p>
            <a:pPr>
              <a:spcBef>
                <a:spcPts val="367"/>
              </a:spcBef>
              <a:buClr>
                <a:schemeClr val="dk1"/>
              </a:buClr>
              <a:buSzPts val="1200"/>
            </a:pPr>
            <a:endParaRPr lang="en-GB" b="1" dirty="0"/>
          </a:p>
          <a:p>
            <a:pPr marL="171450" indent="-171450">
              <a:spcBef>
                <a:spcPts val="367"/>
              </a:spcBef>
              <a:buClr>
                <a:schemeClr val="dk1"/>
              </a:buClr>
              <a:buSzPts val="1200"/>
              <a:buFont typeface="Arial" panose="020B0604020202020204" pitchFamily="34" charset="0"/>
              <a:buChar char="•"/>
            </a:pPr>
            <a:r>
              <a:rPr lang="en-GB" b="1" dirty="0"/>
              <a:t>OBU study advice – essay writing </a:t>
            </a:r>
          </a:p>
          <a:p>
            <a:pPr marL="171450" indent="-171450">
              <a:spcBef>
                <a:spcPts val="367"/>
              </a:spcBef>
              <a:buClr>
                <a:schemeClr val="dk1"/>
              </a:buClr>
              <a:buSzPts val="1200"/>
              <a:buFont typeface="Arial" panose="020B0604020202020204" pitchFamily="34" charset="0"/>
              <a:buChar char="•"/>
            </a:pPr>
            <a:r>
              <a:rPr lang="en-GB" b="1" dirty="0"/>
              <a:t>How to mind map</a:t>
            </a:r>
          </a:p>
          <a:p>
            <a:pPr marL="171450" indent="-171450">
              <a:spcBef>
                <a:spcPts val="367"/>
              </a:spcBef>
              <a:buClr>
                <a:schemeClr val="dk1"/>
              </a:buClr>
              <a:buSzPts val="1200"/>
              <a:buFont typeface="Arial" panose="020B0604020202020204" pitchFamily="34" charset="0"/>
              <a:buChar char="•"/>
            </a:pPr>
            <a:r>
              <a:rPr lang="en-GB" b="1" dirty="0"/>
              <a:t>Critical reading advice </a:t>
            </a:r>
          </a:p>
          <a:p>
            <a:pPr>
              <a:spcBef>
                <a:spcPts val="367"/>
              </a:spcBef>
              <a:buClr>
                <a:schemeClr val="dk1"/>
              </a:buClr>
              <a:buSzPts val="1200"/>
            </a:pPr>
            <a:endParaRPr lang="en-GB" b="1" dirty="0"/>
          </a:p>
          <a:p>
            <a:pPr>
              <a:spcBef>
                <a:spcPts val="367"/>
              </a:spcBef>
              <a:buClr>
                <a:schemeClr val="dk1"/>
              </a:buClr>
              <a:buSzPts val="1200"/>
            </a:pPr>
            <a:endParaRPr lang="en-GB" b="1" dirty="0"/>
          </a:p>
          <a:p>
            <a:pPr>
              <a:spcBef>
                <a:spcPts val="367"/>
              </a:spcBef>
              <a:buClr>
                <a:schemeClr val="dk1"/>
              </a:buClr>
              <a:buSzPts val="1200"/>
            </a:pPr>
            <a:endParaRPr lang="en-GB" dirty="0"/>
          </a:p>
          <a:p>
            <a:pPr>
              <a:buClr>
                <a:schemeClr val="dk1"/>
              </a:buClr>
              <a:buSzPts val="1200"/>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22</a:t>
            </a:fld>
            <a:endParaRPr lang="en-US"/>
          </a:p>
        </p:txBody>
      </p:sp>
    </p:spTree>
    <p:extLst>
      <p:ext uri="{BB962C8B-B14F-4D97-AF65-F5344CB8AC3E}">
        <p14:creationId xmlns:p14="http://schemas.microsoft.com/office/powerpoint/2010/main" val="14649629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14:notes"/>
          <p:cNvSpPr txBox="1">
            <a:spLocks noGrp="1"/>
          </p:cNvSpPr>
          <p:nvPr>
            <p:ph type="body" idx="1"/>
          </p:nvPr>
        </p:nvSpPr>
        <p:spPr>
          <a:xfrm>
            <a:off x="688817" y="4759643"/>
            <a:ext cx="5510530" cy="4509135"/>
          </a:xfrm>
          <a:prstGeom prst="rect">
            <a:avLst/>
          </a:prstGeom>
          <a:noFill/>
          <a:ln>
            <a:noFill/>
          </a:ln>
        </p:spPr>
        <p:txBody>
          <a:bodyPr spcFirstLastPara="1" wrap="square" lIns="93144" tIns="93144" rIns="93144" bIns="93144" anchor="t" anchorCtr="0">
            <a:noAutofit/>
          </a:bodyPr>
          <a:lstStyle/>
          <a:p>
            <a:pPr>
              <a:buClr>
                <a:schemeClr val="dk1"/>
              </a:buClr>
              <a:buSzPts val="1200"/>
            </a:pPr>
            <a:r>
              <a:rPr lang="en-US" dirty="0"/>
              <a:t>Available via OBU </a:t>
            </a:r>
            <a:endParaRPr dirty="0"/>
          </a:p>
        </p:txBody>
      </p:sp>
      <p:sp>
        <p:nvSpPr>
          <p:cNvPr id="311" name="Google Shape;311;p14:notes"/>
          <p:cNvSpPr>
            <a:spLocks noGrp="1" noRot="1" noChangeAspect="1"/>
          </p:cNvSpPr>
          <p:nvPr>
            <p:ph type="sldImg" idx="2"/>
          </p:nvPr>
        </p:nvSpPr>
        <p:spPr>
          <a:xfrm>
            <a:off x="938213" y="750888"/>
            <a:ext cx="5011737" cy="37592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15:notes"/>
          <p:cNvSpPr txBox="1">
            <a:spLocks noGrp="1"/>
          </p:cNvSpPr>
          <p:nvPr>
            <p:ph type="body" idx="1"/>
          </p:nvPr>
        </p:nvSpPr>
        <p:spPr>
          <a:xfrm>
            <a:off x="688817" y="4822269"/>
            <a:ext cx="5510530" cy="3945493"/>
          </a:xfrm>
          <a:prstGeom prst="rect">
            <a:avLst/>
          </a:prstGeom>
          <a:noFill/>
          <a:ln>
            <a:noFill/>
          </a:ln>
        </p:spPr>
        <p:txBody>
          <a:bodyPr spcFirstLastPara="1" wrap="square" lIns="93144" tIns="46559" rIns="93144" bIns="46559"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Arial" panose="020B0604020202020204" pitchFamily="34" charset="0"/>
              <a:buNone/>
              <a:tabLst/>
              <a:defRPr/>
            </a:pPr>
            <a:r>
              <a:rPr lang="en-US" dirty="0"/>
              <a:t>Available via OBU </a:t>
            </a:r>
          </a:p>
          <a:p>
            <a:pPr>
              <a:buClr>
                <a:schemeClr val="dk1"/>
              </a:buClr>
              <a:buSzPts val="1200"/>
            </a:pPr>
            <a:endParaRPr dirty="0"/>
          </a:p>
        </p:txBody>
      </p:sp>
      <p:sp>
        <p:nvSpPr>
          <p:cNvPr id="320" name="Google Shape;320;p15:notes"/>
          <p:cNvSpPr>
            <a:spLocks noGrp="1" noRot="1" noChangeAspect="1"/>
          </p:cNvSpPr>
          <p:nvPr>
            <p:ph type="sldImg" idx="2"/>
          </p:nvPr>
        </p:nvSpPr>
        <p:spPr>
          <a:xfrm>
            <a:off x="1189038" y="1252538"/>
            <a:ext cx="45100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16:notes"/>
          <p:cNvSpPr txBox="1">
            <a:spLocks noGrp="1"/>
          </p:cNvSpPr>
          <p:nvPr>
            <p:ph type="body" idx="1"/>
          </p:nvPr>
        </p:nvSpPr>
        <p:spPr>
          <a:xfrm>
            <a:off x="688817" y="4822269"/>
            <a:ext cx="5510530" cy="3945493"/>
          </a:xfrm>
          <a:prstGeom prst="rect">
            <a:avLst/>
          </a:prstGeom>
          <a:noFill/>
          <a:ln>
            <a:noFill/>
          </a:ln>
        </p:spPr>
        <p:txBody>
          <a:bodyPr spcFirstLastPara="1" wrap="square" lIns="93144" tIns="46559" rIns="93144" bIns="46559"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Arial" panose="020B0604020202020204" pitchFamily="34" charset="0"/>
              <a:buNone/>
              <a:tabLst/>
              <a:defRPr/>
            </a:pPr>
            <a:r>
              <a:rPr lang="en-US" dirty="0"/>
              <a:t>Available via OBU </a:t>
            </a:r>
          </a:p>
          <a:p>
            <a:pPr>
              <a:buClr>
                <a:schemeClr val="dk1"/>
              </a:buClr>
              <a:buSzPts val="1200"/>
            </a:pPr>
            <a:r>
              <a:rPr lang="en-US" dirty="0"/>
              <a:t>This course is defined as a short course. </a:t>
            </a:r>
            <a:endParaRPr dirty="0"/>
          </a:p>
        </p:txBody>
      </p:sp>
      <p:sp>
        <p:nvSpPr>
          <p:cNvPr id="335" name="Google Shape;335;p16:notes"/>
          <p:cNvSpPr>
            <a:spLocks noGrp="1" noRot="1" noChangeAspect="1"/>
          </p:cNvSpPr>
          <p:nvPr>
            <p:ph type="sldImg" idx="2"/>
          </p:nvPr>
        </p:nvSpPr>
        <p:spPr>
          <a:xfrm>
            <a:off x="1189038" y="1252538"/>
            <a:ext cx="45100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17:notes"/>
          <p:cNvSpPr txBox="1">
            <a:spLocks noGrp="1"/>
          </p:cNvSpPr>
          <p:nvPr>
            <p:ph type="body" idx="1"/>
          </p:nvPr>
        </p:nvSpPr>
        <p:spPr>
          <a:xfrm>
            <a:off x="688817" y="4822269"/>
            <a:ext cx="5510530" cy="3945493"/>
          </a:xfrm>
          <a:prstGeom prst="rect">
            <a:avLst/>
          </a:prstGeom>
          <a:noFill/>
          <a:ln>
            <a:noFill/>
          </a:ln>
        </p:spPr>
        <p:txBody>
          <a:bodyPr spcFirstLastPara="1" wrap="square" lIns="93144" tIns="46559" rIns="93144" bIns="46559"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200"/>
              <a:buFont typeface="Arial" panose="020B0604020202020204" pitchFamily="34" charset="0"/>
              <a:buNone/>
              <a:tabLst/>
              <a:defRPr/>
            </a:pPr>
            <a:r>
              <a:rPr lang="en-US" dirty="0"/>
              <a:t>Available via OBU </a:t>
            </a:r>
          </a:p>
          <a:p>
            <a:pPr>
              <a:buClr>
                <a:schemeClr val="dk1"/>
              </a:buClr>
              <a:buSzPts val="1200"/>
            </a:pPr>
            <a:endParaRPr dirty="0"/>
          </a:p>
        </p:txBody>
      </p:sp>
      <p:sp>
        <p:nvSpPr>
          <p:cNvPr id="350" name="Google Shape;350;p17:notes"/>
          <p:cNvSpPr>
            <a:spLocks noGrp="1" noRot="1" noChangeAspect="1"/>
          </p:cNvSpPr>
          <p:nvPr>
            <p:ph type="sldImg" idx="2"/>
          </p:nvPr>
        </p:nvSpPr>
        <p:spPr>
          <a:xfrm>
            <a:off x="1189038" y="1252538"/>
            <a:ext cx="451008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use of generative and other AI is emerging as an essential graduate skill (QAA, 2023). Whilst there is deep anxiety about the threat AI poses to HE teaching, learning and assessment (Advance HE, Feb 2023; Crawford, et al, 2023) and academic integrity, at the same time, it is acknowledged that ‘Generative AI can have a deep impact on the teaching and learning experience. It can provide efficiencies and enable a </a:t>
            </a:r>
            <a:r>
              <a:rPr lang="en-US" dirty="0" err="1"/>
              <a:t>personalised</a:t>
            </a:r>
            <a:r>
              <a:rPr lang="en-US" dirty="0"/>
              <a:t> experience that will promote engagement’ (Jones, 2023). This raises the issue of fair and equal access to AI and digital security. It is an issue relevant to all disciplines, levels of study, taught and research </a:t>
            </a:r>
            <a:r>
              <a:rPr lang="en-US" dirty="0" err="1"/>
              <a:t>programmes</a:t>
            </a:r>
            <a:r>
              <a:rPr lang="en-US" dirty="0"/>
              <a:t>.</a:t>
            </a:r>
          </a:p>
          <a:p>
            <a:endParaRPr lang="en-US" dirty="0"/>
          </a:p>
          <a:p>
            <a:r>
              <a:rPr lang="en-US" dirty="0"/>
              <a:t>The University has a position which is we should be embracing any use of technology, as long as this does not impact academic integrity. Therefore, we need to consider how AI can be used (either appropriately or </a:t>
            </a:r>
            <a:r>
              <a:rPr lang="en-US" dirty="0" err="1"/>
              <a:t>inappropaitely</a:t>
            </a:r>
            <a:r>
              <a:rPr lang="en-US" dirty="0"/>
              <a:t>) </a:t>
            </a: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27</a:t>
            </a:fld>
            <a:endParaRPr lang="en-US"/>
          </a:p>
        </p:txBody>
      </p:sp>
    </p:spTree>
    <p:extLst>
      <p:ext uri="{BB962C8B-B14F-4D97-AF65-F5344CB8AC3E}">
        <p14:creationId xmlns:p14="http://schemas.microsoft.com/office/powerpoint/2010/main" val="2390129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Check in – how are people getting on with their assignments?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a:t>
            </a:fld>
            <a:endParaRPr lang="en-US"/>
          </a:p>
        </p:txBody>
      </p:sp>
    </p:spTree>
    <p:extLst>
      <p:ext uri="{BB962C8B-B14F-4D97-AF65-F5344CB8AC3E}">
        <p14:creationId xmlns:p14="http://schemas.microsoft.com/office/powerpoint/2010/main" val="798264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AI is continuously evolving and so it is difficult for the university to make an long-term or definite decisions or guidance regarding the use of AI. </a:t>
            </a:r>
          </a:p>
          <a:p>
            <a:r>
              <a:rPr lang="en-US" dirty="0"/>
              <a:t>But the university has decided on a position, and started to develop guidance of its use for both staff and students</a:t>
            </a:r>
          </a:p>
          <a:p>
            <a:endParaRPr lang="en-US" dirty="0"/>
          </a:p>
          <a:p>
            <a:r>
              <a:rPr lang="en-US" dirty="0"/>
              <a:t>JISC produced a very good generative AI primer but this is what they acknowledge, and absolutely confirms that definite things are not going to last forever and things will continue to change. </a:t>
            </a:r>
          </a:p>
          <a:p>
            <a:endParaRPr lang="en-US" b="1" dirty="0"/>
          </a:p>
          <a:p>
            <a:r>
              <a:rPr lang="en-US" b="0" dirty="0"/>
              <a:t>We also need to acknowledge the massive surge of different kinds of AI tools. We started with chat GPT, but now there are lots available – all offering different things. Its not possible for us to list of AI tools, as they constantly change, evolve. </a:t>
            </a:r>
          </a:p>
          <a:p>
            <a:r>
              <a:rPr lang="en-US" b="0" dirty="0"/>
              <a:t>You may also wonder if some AI tools are better or more acceptable to use than others – again this is tricky to say absolutely as all tools have different kind of uses. However, what we need to do is focus on the use of the tool, rather than the tool itself within academic integrity. </a:t>
            </a:r>
          </a:p>
          <a:p>
            <a:endParaRPr lang="en-GB" b="0"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7F15030-F269-C645-865D-789DE9782CC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928144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OBU have developed a new </a:t>
            </a:r>
            <a:r>
              <a:rPr lang="en-US" dirty="0" err="1"/>
              <a:t>moodle</a:t>
            </a:r>
            <a:r>
              <a:rPr lang="en-US" dirty="0"/>
              <a:t> course (aimed at students) in order to support students to understand what can be determined as either inappropriate, at risk practice or appropiate use when </a:t>
            </a:r>
            <a:r>
              <a:rPr lang="en-US" dirty="0" err="1"/>
              <a:t>utilising</a:t>
            </a:r>
            <a:r>
              <a:rPr lang="en-US" dirty="0"/>
              <a:t> AI tools.  Strongly recommend or request that if students are considering using AI to help with their assignment, they complete this module (link on slide) </a:t>
            </a:r>
          </a:p>
          <a:p>
            <a:endParaRPr lang="en-US" dirty="0"/>
          </a:p>
          <a:p>
            <a:r>
              <a:rPr lang="en-US" dirty="0"/>
              <a:t>They have developed a simple traffic light system for students to consider the use of AI in their university work. This explains practice when they must stop, maybe when they need to double check their practice and when they are okay to continue.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7F15030-F269-C645-865D-789DE9782CC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5302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of the university’s definition of appropriate, at risk and inappropriate use of AI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30</a:t>
            </a:fld>
            <a:endParaRPr lang="en-US"/>
          </a:p>
        </p:txBody>
      </p:sp>
    </p:spTree>
    <p:extLst>
      <p:ext uri="{BB962C8B-B14F-4D97-AF65-F5344CB8AC3E}">
        <p14:creationId xmlns:p14="http://schemas.microsoft.com/office/powerpoint/2010/main" val="3718074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through the CAUTON acronym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31</a:t>
            </a:fld>
            <a:endParaRPr lang="en-US"/>
          </a:p>
        </p:txBody>
      </p:sp>
    </p:spTree>
    <p:extLst>
      <p:ext uri="{BB962C8B-B14F-4D97-AF65-F5344CB8AC3E}">
        <p14:creationId xmlns:p14="http://schemas.microsoft.com/office/powerpoint/2010/main" val="18783366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kind an assessment is a drop down box – suggest students select Written Assignment (individual) – report / essay </a:t>
            </a:r>
          </a:p>
          <a:p>
            <a:endParaRPr lang="en-US" dirty="0"/>
          </a:p>
          <a:p>
            <a:r>
              <a:rPr lang="en-US" dirty="0"/>
              <a:t>Students will also need to know their student number (starting with a p) and the module code ZH51/PGASSO</a:t>
            </a:r>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32</a:t>
            </a:fld>
            <a:endParaRPr lang="en-US"/>
          </a:p>
        </p:txBody>
      </p:sp>
    </p:spTree>
    <p:extLst>
      <p:ext uri="{BB962C8B-B14F-4D97-AF65-F5344CB8AC3E}">
        <p14:creationId xmlns:p14="http://schemas.microsoft.com/office/powerpoint/2010/main" val="30351183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will now be embedded in the assignment template for students to confirm if they have used AI and completed the declaration form </a:t>
            </a:r>
          </a:p>
          <a:p>
            <a:r>
              <a:rPr lang="en-US" dirty="0"/>
              <a:t>Students are then required email the receipted copy of the declaration directly to their AA and embed it as an appendix at the end of the assignment so we can see it </a:t>
            </a:r>
          </a:p>
          <a:p>
            <a:endParaRPr lang="en-US" dirty="0"/>
          </a:p>
          <a:p>
            <a:r>
              <a:rPr lang="en-US" dirty="0"/>
              <a:t>AA will use this to support our judgement on appropriate use of AI. If we are concerned there is inappropriate practice, we will raise this with you in the first instance. In cases where there are significant concerns of inappropriate use in your assignment, we may report this has an academic conduct breach for further investigation. </a:t>
            </a:r>
          </a:p>
          <a:p>
            <a:endParaRPr lang="en-US" dirty="0"/>
          </a:p>
          <a:p>
            <a:endParaRPr lang="en-US" dirty="0"/>
          </a:p>
          <a:p>
            <a:endParaRPr lang="en-US" dirty="0"/>
          </a:p>
          <a:p>
            <a:endParaRPr lang="en-US" dirty="0"/>
          </a:p>
          <a:p>
            <a:endParaRPr lang="en-GB" dirty="0"/>
          </a:p>
        </p:txBody>
      </p:sp>
      <p:sp>
        <p:nvSpPr>
          <p:cNvPr id="4" name="Slide Number Placeholder 3"/>
          <p:cNvSpPr>
            <a:spLocks noGrp="1"/>
          </p:cNvSpPr>
          <p:nvPr>
            <p:ph type="sldNum" sz="quarter" idx="5"/>
          </p:nvPr>
        </p:nvSpPr>
        <p:spPr/>
        <p:txBody>
          <a:bodyPr/>
          <a:lstStyle/>
          <a:p>
            <a:fld id="{0836C671-352D-45F6-BE24-8EF6C21EC5E4}" type="slidenum">
              <a:rPr lang="en-GB" smtClean="0"/>
              <a:t>33</a:t>
            </a:fld>
            <a:endParaRPr lang="en-GB"/>
          </a:p>
        </p:txBody>
      </p:sp>
    </p:spTree>
    <p:extLst>
      <p:ext uri="{BB962C8B-B14F-4D97-AF65-F5344CB8AC3E}">
        <p14:creationId xmlns:p14="http://schemas.microsoft.com/office/powerpoint/2010/main" val="30259383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breakout sessions (students should have prepared for this using the Preparation for Assignment Support Day 2 document shared with them in ASD1) </a:t>
            </a:r>
          </a:p>
          <a:p>
            <a:endParaRPr lang="en-US" dirty="0"/>
          </a:p>
          <a:p>
            <a:r>
              <a:rPr lang="en-US" dirty="0"/>
              <a:t>AAs- try to take on a facilitator role, rather than an expert role in these discussions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36</a:t>
            </a:fld>
            <a:endParaRPr lang="en-US"/>
          </a:p>
        </p:txBody>
      </p:sp>
    </p:spTree>
    <p:extLst>
      <p:ext uri="{BB962C8B-B14F-4D97-AF65-F5344CB8AC3E}">
        <p14:creationId xmlns:p14="http://schemas.microsoft.com/office/powerpoint/2010/main" val="38414376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38</a:t>
            </a:fld>
            <a:endParaRPr lang="en-US"/>
          </a:p>
        </p:txBody>
      </p:sp>
    </p:spTree>
    <p:extLst>
      <p:ext uri="{BB962C8B-B14F-4D97-AF65-F5344CB8AC3E}">
        <p14:creationId xmlns:p14="http://schemas.microsoft.com/office/powerpoint/2010/main" val="32203291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39</a:t>
            </a:fld>
            <a:endParaRPr lang="en-US"/>
          </a:p>
        </p:txBody>
      </p:sp>
    </p:spTree>
    <p:extLst>
      <p:ext uri="{BB962C8B-B14F-4D97-AF65-F5344CB8AC3E}">
        <p14:creationId xmlns:p14="http://schemas.microsoft.com/office/powerpoint/2010/main" val="313539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80000"/>
              </a:lnSpc>
            </a:pPr>
            <a:r>
              <a:rPr lang="en-GB" altLang="en-US" b="0" dirty="0">
                <a:latin typeface="Arial" pitchFamily="34" charset="0"/>
                <a:ea typeface="ＭＳ Ｐゴシック" pitchFamily="34" charset="-128"/>
              </a:rPr>
              <a:t>Remind</a:t>
            </a:r>
            <a:r>
              <a:rPr lang="en-GB" altLang="en-US" b="0" baseline="0" dirty="0">
                <a:latin typeface="Arial" pitchFamily="34" charset="0"/>
                <a:ea typeface="ＭＳ Ｐゴシック" pitchFamily="34" charset="-128"/>
              </a:rPr>
              <a:t> people:</a:t>
            </a:r>
          </a:p>
          <a:p>
            <a:pPr marL="174673" indent="-174673">
              <a:lnSpc>
                <a:spcPct val="80000"/>
              </a:lnSpc>
              <a:buFont typeface="Wingdings" panose="05000000000000000000" pitchFamily="2" charset="2"/>
              <a:buChar char="q"/>
            </a:pPr>
            <a:r>
              <a:rPr lang="en-GB" altLang="en-US" b="0" baseline="0" dirty="0">
                <a:latin typeface="Arial" pitchFamily="34" charset="0"/>
                <a:ea typeface="ＭＳ Ｐゴシック" pitchFamily="34" charset="-128"/>
              </a:rPr>
              <a:t>Commissioning projects can be about any part of the strategic commissioning cycle. Important thing is to be clear  about this at the very beginning. Will help to keep project proportionate to the timescales you’ve got to complete assignment.</a:t>
            </a:r>
          </a:p>
          <a:p>
            <a:pPr marL="174673" indent="-174673">
              <a:lnSpc>
                <a:spcPct val="80000"/>
              </a:lnSpc>
              <a:buFont typeface="Wingdings" panose="05000000000000000000" pitchFamily="2" charset="2"/>
              <a:buChar char="q"/>
            </a:pPr>
            <a:r>
              <a:rPr lang="en-GB" altLang="en-US" b="0" baseline="0" dirty="0">
                <a:latin typeface="Arial" pitchFamily="34" charset="0"/>
                <a:ea typeface="ＭＳ Ｐゴシック" pitchFamily="34" charset="-128"/>
              </a:rPr>
              <a:t>Commissioning self-assessment - what part of the commissioning cycle/process needs work on it and how might their project best contribute to this – i.e. what might they be trying to fix/improve? </a:t>
            </a:r>
            <a:endParaRPr lang="en-GB" altLang="en-US" b="0" dirty="0">
              <a:latin typeface="Arial" pitchFamily="34" charset="0"/>
              <a:ea typeface="ＭＳ Ｐゴシック" pitchFamily="34" charset="-128"/>
            </a:endParaRPr>
          </a:p>
          <a:p>
            <a:pPr>
              <a:lnSpc>
                <a:spcPct val="80000"/>
              </a:lnSpc>
            </a:pPr>
            <a:endParaRPr lang="en-GB" altLang="en-US" dirty="0">
              <a:latin typeface="Arial" pitchFamily="34" charset="0"/>
              <a:ea typeface="ＭＳ Ｐゴシック" pitchFamily="34" charset="-128"/>
            </a:endParaRPr>
          </a:p>
          <a:p>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7F15030-F269-C645-865D-789DE9782CC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31166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Clr>
                <a:schemeClr val="dk1"/>
              </a:buClr>
              <a:buSzPts val="1200"/>
              <a:buNone/>
            </a:pPr>
            <a:r>
              <a:rPr lang="en-GB" dirty="0"/>
              <a:t>Reminder of the assignment support process (do not need to go  over this for too long) </a:t>
            </a:r>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6</a:t>
            </a:fld>
            <a:endParaRPr lang="en-US"/>
          </a:p>
        </p:txBody>
      </p:sp>
    </p:spTree>
    <p:extLst>
      <p:ext uri="{BB962C8B-B14F-4D97-AF65-F5344CB8AC3E}">
        <p14:creationId xmlns:p14="http://schemas.microsoft.com/office/powerpoint/2010/main" val="1365702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Reminder of the assignment support process (do not need to go  over this for too long) </a:t>
            </a:r>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7</a:t>
            </a:fld>
            <a:endParaRPr lang="en-US"/>
          </a:p>
        </p:txBody>
      </p:sp>
    </p:spTree>
    <p:extLst>
      <p:ext uri="{BB962C8B-B14F-4D97-AF65-F5344CB8AC3E}">
        <p14:creationId xmlns:p14="http://schemas.microsoft.com/office/powerpoint/2010/main" val="19394650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again, this is a reminder from ASD1 – so only a quick recap needed.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8</a:t>
            </a:fld>
            <a:endParaRPr lang="en-US"/>
          </a:p>
        </p:txBody>
      </p:sp>
    </p:spTree>
    <p:extLst>
      <p:ext uri="{BB962C8B-B14F-4D97-AF65-F5344CB8AC3E}">
        <p14:creationId xmlns:p14="http://schemas.microsoft.com/office/powerpoint/2010/main" val="349835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Hopefully covered in ASD1 and your first tutorial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14</a:t>
            </a:fld>
            <a:endParaRPr lang="en-US"/>
          </a:p>
        </p:txBody>
      </p:sp>
    </p:spTree>
    <p:extLst>
      <p:ext uri="{BB962C8B-B14F-4D97-AF65-F5344CB8AC3E}">
        <p14:creationId xmlns:p14="http://schemas.microsoft.com/office/powerpoint/2010/main" val="6469641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77FC65-9604-15D9-D461-372B2FDF91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4D41CC-B324-3776-B472-85B573EC1D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AD2228-37E5-4FA3-884A-B84A96ABF178}"/>
              </a:ext>
            </a:extLst>
          </p:cNvPr>
          <p:cNvSpPr>
            <a:spLocks noGrp="1"/>
          </p:cNvSpPr>
          <p:nvPr>
            <p:ph type="body" idx="1"/>
          </p:nvPr>
        </p:nvSpPr>
        <p:spPr/>
        <p:txBody>
          <a:bodyPr/>
          <a:lstStyle/>
          <a:p>
            <a:r>
              <a:rPr lang="en-US" dirty="0"/>
              <a:t>Next vital step….. </a:t>
            </a:r>
            <a:endParaRPr lang="en-GB" dirty="0"/>
          </a:p>
        </p:txBody>
      </p:sp>
      <p:sp>
        <p:nvSpPr>
          <p:cNvPr id="4" name="Slide Number Placeholder 3">
            <a:extLst>
              <a:ext uri="{FF2B5EF4-FFF2-40B4-BE49-F238E27FC236}">
                <a16:creationId xmlns:a16="http://schemas.microsoft.com/office/drawing/2014/main" id="{A6AC9AA7-4A8E-ED96-0C1E-F9520A3804E6}"/>
              </a:ext>
            </a:extLst>
          </p:cNvPr>
          <p:cNvSpPr>
            <a:spLocks noGrp="1"/>
          </p:cNvSpPr>
          <p:nvPr>
            <p:ph type="sldNum" sz="quarter" idx="5"/>
          </p:nvPr>
        </p:nvSpPr>
        <p:spPr/>
        <p:txBody>
          <a:bodyPr/>
          <a:lstStyle/>
          <a:p>
            <a:fld id="{77F15030-F269-C645-865D-789DE9782CCF}" type="slidenum">
              <a:rPr lang="en-US" smtClean="0"/>
              <a:t>15</a:t>
            </a:fld>
            <a:endParaRPr lang="en-US"/>
          </a:p>
        </p:txBody>
      </p:sp>
    </p:spTree>
    <p:extLst>
      <p:ext uri="{BB962C8B-B14F-4D97-AF65-F5344CB8AC3E}">
        <p14:creationId xmlns:p14="http://schemas.microsoft.com/office/powerpoint/2010/main" val="3453630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Up to date – does not necessarily mean ‘new’ but still agreed as being relevant and evidence based. </a:t>
            </a:r>
          </a:p>
          <a:p>
            <a:endParaRPr lang="en-US" dirty="0"/>
          </a:p>
          <a:p>
            <a:r>
              <a:rPr lang="en-US" dirty="0"/>
              <a:t>Of course, you want to ensure you research and reading is valid, and evidence informed to support your practice. So you need to adopt a critical reading skill. This means you consider your reading and research with an analytical eye prior to adopting the recommendations or conclusions of any published document. </a:t>
            </a:r>
          </a:p>
          <a:p>
            <a:endParaRPr lang="en-US"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16</a:t>
            </a:fld>
            <a:endParaRPr lang="en-US"/>
          </a:p>
        </p:txBody>
      </p:sp>
    </p:spTree>
    <p:extLst>
      <p:ext uri="{BB962C8B-B14F-4D97-AF65-F5344CB8AC3E}">
        <p14:creationId xmlns:p14="http://schemas.microsoft.com/office/powerpoint/2010/main" val="2821738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75A1F2D-08EC-E505-A62C-67131DEA8396}"/>
              </a:ext>
            </a:extLst>
          </p:cNvPr>
          <p:cNvSpPr>
            <a:spLocks noGrp="1"/>
          </p:cNvSpPr>
          <p:nvPr>
            <p:ph type="body" sz="quarter" idx="10" hasCustomPrompt="1"/>
          </p:nvPr>
        </p:nvSpPr>
        <p:spPr>
          <a:xfrm>
            <a:off x="755650" y="2587955"/>
            <a:ext cx="7632700" cy="715963"/>
          </a:xfrm>
          <a:prstGeom prst="rect">
            <a:avLst/>
          </a:prstGeom>
        </p:spPr>
        <p:txBody>
          <a:bodyPr/>
          <a:lstStyle>
            <a:lvl1pPr marL="0" indent="0" algn="ctr">
              <a:buNone/>
              <a:defRPr sz="4000" b="1">
                <a:solidFill>
                  <a:schemeClr val="bg1"/>
                </a:solidFill>
                <a:latin typeface="+mn-lt"/>
                <a:ea typeface="Lato" panose="020F0502020204030203" pitchFamily="34" charset="0"/>
                <a:cs typeface="Lato" panose="020F0502020204030203" pitchFamily="34" charset="0"/>
              </a:defRPr>
            </a:lvl1pPr>
            <a:lvl2pPr marL="457200" indent="0" algn="ctr">
              <a:buNone/>
              <a:defRPr b="1">
                <a:solidFill>
                  <a:schemeClr val="accent3"/>
                </a:solidFill>
                <a:latin typeface="Lato" panose="020F0502020204030203" pitchFamily="34" charset="0"/>
                <a:ea typeface="Lato" panose="020F0502020204030203" pitchFamily="34" charset="0"/>
                <a:cs typeface="Lato" panose="020F0502020204030203" pitchFamily="34" charset="0"/>
              </a:defRPr>
            </a:lvl2pPr>
            <a:lvl3pPr marL="914400" indent="0">
              <a:buNone/>
              <a:defRPr/>
            </a:lvl3pPr>
            <a:lvl4pPr marL="1371600" indent="0">
              <a:buNone/>
              <a:defRPr/>
            </a:lvl4pPr>
            <a:lvl5pPr marL="1828800" indent="0">
              <a:buNone/>
              <a:defRPr/>
            </a:lvl5pPr>
          </a:lstStyle>
          <a:p>
            <a:pPr lvl="0"/>
            <a:r>
              <a:rPr lang="en-GB" dirty="0"/>
              <a:t>Insert Presentation Title Here</a:t>
            </a:r>
          </a:p>
        </p:txBody>
      </p:sp>
      <p:sp>
        <p:nvSpPr>
          <p:cNvPr id="18" name="Text Placeholder 17">
            <a:extLst>
              <a:ext uri="{FF2B5EF4-FFF2-40B4-BE49-F238E27FC236}">
                <a16:creationId xmlns:a16="http://schemas.microsoft.com/office/drawing/2014/main" id="{1A500149-D338-65FD-649E-B40F0651B636}"/>
              </a:ext>
            </a:extLst>
          </p:cNvPr>
          <p:cNvSpPr>
            <a:spLocks noGrp="1"/>
          </p:cNvSpPr>
          <p:nvPr>
            <p:ph type="body" sz="quarter" idx="11" hasCustomPrompt="1"/>
          </p:nvPr>
        </p:nvSpPr>
        <p:spPr>
          <a:xfrm>
            <a:off x="755650" y="3579813"/>
            <a:ext cx="7632700" cy="715962"/>
          </a:xfrm>
        </p:spPr>
        <p:txBody>
          <a:bodyPr/>
          <a:lstStyle>
            <a:lvl1pPr marL="0" indent="0" algn="ctr">
              <a:buNone/>
              <a:defRPr>
                <a:latin typeface="+mn-lt"/>
              </a:defRPr>
            </a:lvl1pPr>
            <a:lvl2pPr marL="457200" indent="0">
              <a:buNone/>
              <a:defRPr/>
            </a:lvl2pPr>
          </a:lstStyle>
          <a:p>
            <a:pPr lvl="0"/>
            <a:r>
              <a:rPr lang="en-GB" dirty="0"/>
              <a:t>Insert Optional Subtitle Here</a:t>
            </a:r>
          </a:p>
        </p:txBody>
      </p:sp>
    </p:spTree>
    <p:extLst>
      <p:ext uri="{BB962C8B-B14F-4D97-AF65-F5344CB8AC3E}">
        <p14:creationId xmlns:p14="http://schemas.microsoft.com/office/powerpoint/2010/main" val="224567301"/>
      </p:ext>
    </p:extLst>
  </p:cSld>
  <p:clrMapOvr>
    <a:masterClrMapping/>
  </p:clrMapOvr>
  <p:extLst>
    <p:ext uri="{DCECCB84-F9BA-43D5-87BE-67443E8EF086}">
      <p15:sldGuideLst xmlns:p15="http://schemas.microsoft.com/office/powerpoint/2012/main">
        <p15:guide id="2" pos="47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Points Boxe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lvl1pPr algn="l">
              <a:defRPr/>
            </a:lvl1pPr>
          </a:lstStyle>
          <a:p>
            <a:r>
              <a:rPr lang="en-GB" dirty="0"/>
              <a:t>Click to edit Master title style</a:t>
            </a:r>
          </a:p>
        </p:txBody>
      </p:sp>
      <p:sp>
        <p:nvSpPr>
          <p:cNvPr id="2" name="Picture Placeholder 4">
            <a:extLst>
              <a:ext uri="{FF2B5EF4-FFF2-40B4-BE49-F238E27FC236}">
                <a16:creationId xmlns:a16="http://schemas.microsoft.com/office/drawing/2014/main" id="{2DC66F47-5385-38EB-27CF-32BC49E724ED}"/>
              </a:ext>
            </a:extLst>
          </p:cNvPr>
          <p:cNvSpPr>
            <a:spLocks noGrp="1"/>
          </p:cNvSpPr>
          <p:nvPr>
            <p:ph type="pic" sz="quarter" idx="13"/>
          </p:nvPr>
        </p:nvSpPr>
        <p:spPr>
          <a:xfrm>
            <a:off x="767156" y="1547632"/>
            <a:ext cx="2288879" cy="2679319"/>
          </a:xfrm>
          <a:prstGeom prst="rect">
            <a:avLst/>
          </a:prstGeom>
        </p:spPr>
        <p:txBody>
          <a:bodyPr/>
          <a:lstStyle/>
          <a:p>
            <a:endParaRPr lang="en-GB" dirty="0"/>
          </a:p>
        </p:txBody>
      </p:sp>
      <p:sp>
        <p:nvSpPr>
          <p:cNvPr id="3" name="Picture Placeholder 4">
            <a:extLst>
              <a:ext uri="{FF2B5EF4-FFF2-40B4-BE49-F238E27FC236}">
                <a16:creationId xmlns:a16="http://schemas.microsoft.com/office/drawing/2014/main" id="{E20FDA76-2213-B716-1129-1D5512E7A8A2}"/>
              </a:ext>
            </a:extLst>
          </p:cNvPr>
          <p:cNvSpPr>
            <a:spLocks noGrp="1"/>
          </p:cNvSpPr>
          <p:nvPr>
            <p:ph type="pic" sz="quarter" idx="14"/>
          </p:nvPr>
        </p:nvSpPr>
        <p:spPr>
          <a:xfrm>
            <a:off x="3432100" y="1547632"/>
            <a:ext cx="2288879" cy="2679319"/>
          </a:xfrm>
          <a:prstGeom prst="rect">
            <a:avLst/>
          </a:prstGeom>
        </p:spPr>
      </p:sp>
      <p:sp>
        <p:nvSpPr>
          <p:cNvPr id="5" name="Picture Placeholder 4">
            <a:extLst>
              <a:ext uri="{FF2B5EF4-FFF2-40B4-BE49-F238E27FC236}">
                <a16:creationId xmlns:a16="http://schemas.microsoft.com/office/drawing/2014/main" id="{86E20CBB-667A-910D-20AE-B4756D03381E}"/>
              </a:ext>
            </a:extLst>
          </p:cNvPr>
          <p:cNvSpPr>
            <a:spLocks noGrp="1"/>
          </p:cNvSpPr>
          <p:nvPr>
            <p:ph type="pic" sz="quarter" idx="15"/>
          </p:nvPr>
        </p:nvSpPr>
        <p:spPr>
          <a:xfrm>
            <a:off x="6097044" y="1547632"/>
            <a:ext cx="2288879" cy="2679319"/>
          </a:xfrm>
          <a:prstGeom prst="rect">
            <a:avLst/>
          </a:prstGeom>
        </p:spPr>
      </p:sp>
      <p:sp>
        <p:nvSpPr>
          <p:cNvPr id="9" name="Text Placeholder 32">
            <a:extLst>
              <a:ext uri="{FF2B5EF4-FFF2-40B4-BE49-F238E27FC236}">
                <a16:creationId xmlns:a16="http://schemas.microsoft.com/office/drawing/2014/main" id="{4F507DD5-E541-41F9-5485-2600CC735474}"/>
              </a:ext>
            </a:extLst>
          </p:cNvPr>
          <p:cNvSpPr>
            <a:spLocks noGrp="1"/>
          </p:cNvSpPr>
          <p:nvPr>
            <p:ph type="body" sz="quarter" idx="16" hasCustomPrompt="1"/>
          </p:nvPr>
        </p:nvSpPr>
        <p:spPr>
          <a:xfrm>
            <a:off x="767156" y="4477109"/>
            <a:ext cx="2288879" cy="860066"/>
          </a:xfrm>
          <a:prstGeom prst="rect">
            <a:avLst/>
          </a:prstGeom>
          <a:solidFill>
            <a:schemeClr val="accent3"/>
          </a:solidFill>
        </p:spPr>
        <p:txBody>
          <a:bodyPr lIns="90000" tIns="90000" bIns="90000" anchor="ctr"/>
          <a:lstStyle>
            <a:lvl1pPr marL="0" indent="0" algn="ctr">
              <a:buNone/>
              <a:defRPr>
                <a:solidFill>
                  <a:schemeClr val="bg1"/>
                </a:solidFill>
              </a:defRPr>
            </a:lvl1pPr>
            <a:lvl2pPr marL="457200" indent="0">
              <a:buNone/>
              <a:defRPr/>
            </a:lvl2pPr>
            <a:lvl3pPr marL="914400" indent="0">
              <a:buNone/>
              <a:defRPr/>
            </a:lvl3pPr>
          </a:lstStyle>
          <a:p>
            <a:pPr lvl="0"/>
            <a:r>
              <a:rPr lang="en-GB" dirty="0"/>
              <a:t>Point 1</a:t>
            </a:r>
          </a:p>
        </p:txBody>
      </p:sp>
      <p:sp>
        <p:nvSpPr>
          <p:cNvPr id="6" name="Text Placeholder 32">
            <a:extLst>
              <a:ext uri="{FF2B5EF4-FFF2-40B4-BE49-F238E27FC236}">
                <a16:creationId xmlns:a16="http://schemas.microsoft.com/office/drawing/2014/main" id="{DC3B1A74-5CAC-444F-D517-0909793F426C}"/>
              </a:ext>
            </a:extLst>
          </p:cNvPr>
          <p:cNvSpPr>
            <a:spLocks noGrp="1"/>
          </p:cNvSpPr>
          <p:nvPr>
            <p:ph type="body" sz="quarter" idx="17" hasCustomPrompt="1"/>
          </p:nvPr>
        </p:nvSpPr>
        <p:spPr>
          <a:xfrm>
            <a:off x="3427560" y="4477109"/>
            <a:ext cx="2288879" cy="860066"/>
          </a:xfrm>
          <a:prstGeom prst="rect">
            <a:avLst/>
          </a:prstGeom>
          <a:solidFill>
            <a:schemeClr val="tx2"/>
          </a:solidFill>
        </p:spPr>
        <p:txBody>
          <a:bodyPr lIns="90000" tIns="90000" bIns="90000" anchor="ctr"/>
          <a:lstStyle>
            <a:lvl1pPr marL="0" indent="0" algn="ctr">
              <a:buNone/>
              <a:defRPr>
                <a:solidFill>
                  <a:schemeClr val="bg1"/>
                </a:solidFill>
              </a:defRPr>
            </a:lvl1pPr>
            <a:lvl2pPr marL="457200" indent="0">
              <a:buNone/>
              <a:defRPr/>
            </a:lvl2pPr>
            <a:lvl3pPr marL="914400" indent="0">
              <a:buNone/>
              <a:defRPr/>
            </a:lvl3pPr>
          </a:lstStyle>
          <a:p>
            <a:pPr lvl="0"/>
            <a:r>
              <a:rPr lang="en-GB" dirty="0"/>
              <a:t>Point 1</a:t>
            </a:r>
          </a:p>
        </p:txBody>
      </p:sp>
      <p:sp>
        <p:nvSpPr>
          <p:cNvPr id="8" name="Text Placeholder 32">
            <a:extLst>
              <a:ext uri="{FF2B5EF4-FFF2-40B4-BE49-F238E27FC236}">
                <a16:creationId xmlns:a16="http://schemas.microsoft.com/office/drawing/2014/main" id="{FEE211D2-9881-9EA3-CEBE-07E145AFE147}"/>
              </a:ext>
            </a:extLst>
          </p:cNvPr>
          <p:cNvSpPr>
            <a:spLocks noGrp="1"/>
          </p:cNvSpPr>
          <p:nvPr>
            <p:ph type="body" sz="quarter" idx="18" hasCustomPrompt="1"/>
          </p:nvPr>
        </p:nvSpPr>
        <p:spPr>
          <a:xfrm>
            <a:off x="6087965" y="4477109"/>
            <a:ext cx="2300385" cy="860066"/>
          </a:xfrm>
          <a:prstGeom prst="rect">
            <a:avLst/>
          </a:prstGeom>
          <a:solidFill>
            <a:schemeClr val="accent1"/>
          </a:solidFill>
        </p:spPr>
        <p:txBody>
          <a:bodyPr lIns="90000" tIns="90000" bIns="90000" anchor="ctr"/>
          <a:lstStyle>
            <a:lvl1pPr marL="0" indent="0" algn="ctr">
              <a:buNone/>
              <a:defRPr>
                <a:solidFill>
                  <a:schemeClr val="bg1"/>
                </a:solidFill>
              </a:defRPr>
            </a:lvl1pPr>
            <a:lvl2pPr marL="457200" indent="0">
              <a:buNone/>
              <a:defRPr/>
            </a:lvl2pPr>
            <a:lvl3pPr marL="914400" indent="0">
              <a:buNone/>
              <a:defRPr/>
            </a:lvl3pPr>
          </a:lstStyle>
          <a:p>
            <a:pPr lvl="0"/>
            <a:r>
              <a:rPr lang="en-GB" dirty="0"/>
              <a:t>Point 1</a:t>
            </a:r>
          </a:p>
        </p:txBody>
      </p:sp>
    </p:spTree>
    <p:extLst>
      <p:ext uri="{BB962C8B-B14F-4D97-AF65-F5344CB8AC3E}">
        <p14:creationId xmlns:p14="http://schemas.microsoft.com/office/powerpoint/2010/main" val="869458597"/>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Point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lvl1pPr algn="l">
              <a:defRPr/>
            </a:lvl1pPr>
          </a:lstStyle>
          <a:p>
            <a:r>
              <a:rPr lang="en-GB" dirty="0"/>
              <a:t>Click to edit Master title style</a:t>
            </a:r>
          </a:p>
        </p:txBody>
      </p:sp>
      <p:sp>
        <p:nvSpPr>
          <p:cNvPr id="2" name="Picture Placeholder 4">
            <a:extLst>
              <a:ext uri="{FF2B5EF4-FFF2-40B4-BE49-F238E27FC236}">
                <a16:creationId xmlns:a16="http://schemas.microsoft.com/office/drawing/2014/main" id="{2DC66F47-5385-38EB-27CF-32BC49E724ED}"/>
              </a:ext>
            </a:extLst>
          </p:cNvPr>
          <p:cNvSpPr>
            <a:spLocks noGrp="1"/>
          </p:cNvSpPr>
          <p:nvPr>
            <p:ph type="pic" sz="quarter" idx="13"/>
          </p:nvPr>
        </p:nvSpPr>
        <p:spPr>
          <a:xfrm>
            <a:off x="767155" y="1547632"/>
            <a:ext cx="3666821" cy="2679319"/>
          </a:xfrm>
          <a:prstGeom prst="rect">
            <a:avLst/>
          </a:prstGeom>
        </p:spPr>
        <p:txBody>
          <a:bodyPr/>
          <a:lstStyle/>
          <a:p>
            <a:endParaRPr lang="en-GB" dirty="0"/>
          </a:p>
        </p:txBody>
      </p:sp>
      <p:sp>
        <p:nvSpPr>
          <p:cNvPr id="3" name="Picture Placeholder 4">
            <a:extLst>
              <a:ext uri="{FF2B5EF4-FFF2-40B4-BE49-F238E27FC236}">
                <a16:creationId xmlns:a16="http://schemas.microsoft.com/office/drawing/2014/main" id="{E20FDA76-2213-B716-1129-1D5512E7A8A2}"/>
              </a:ext>
            </a:extLst>
          </p:cNvPr>
          <p:cNvSpPr>
            <a:spLocks noGrp="1"/>
          </p:cNvSpPr>
          <p:nvPr>
            <p:ph type="pic" sz="quarter" idx="14"/>
          </p:nvPr>
        </p:nvSpPr>
        <p:spPr>
          <a:xfrm>
            <a:off x="4719714" y="1547632"/>
            <a:ext cx="3666821" cy="2679319"/>
          </a:xfrm>
          <a:prstGeom prst="rect">
            <a:avLst/>
          </a:prstGeom>
        </p:spPr>
      </p:sp>
      <p:sp>
        <p:nvSpPr>
          <p:cNvPr id="9" name="Text Placeholder 32">
            <a:extLst>
              <a:ext uri="{FF2B5EF4-FFF2-40B4-BE49-F238E27FC236}">
                <a16:creationId xmlns:a16="http://schemas.microsoft.com/office/drawing/2014/main" id="{4F507DD5-E541-41F9-5485-2600CC735474}"/>
              </a:ext>
            </a:extLst>
          </p:cNvPr>
          <p:cNvSpPr>
            <a:spLocks noGrp="1"/>
          </p:cNvSpPr>
          <p:nvPr>
            <p:ph type="body" sz="quarter" idx="16" hasCustomPrompt="1"/>
          </p:nvPr>
        </p:nvSpPr>
        <p:spPr>
          <a:xfrm>
            <a:off x="767156" y="4477109"/>
            <a:ext cx="3666820" cy="860066"/>
          </a:xfrm>
          <a:prstGeom prst="rect">
            <a:avLst/>
          </a:prstGeom>
        </p:spPr>
        <p:txBody>
          <a:bodyPr/>
          <a:lstStyle>
            <a:lvl1pPr marL="0" indent="0" algn="ctr">
              <a:buNone/>
              <a:defRPr/>
            </a:lvl1pPr>
            <a:lvl2pPr marL="457200" indent="0">
              <a:buNone/>
              <a:defRPr/>
            </a:lvl2pPr>
            <a:lvl3pPr marL="914400" indent="0">
              <a:buNone/>
              <a:defRPr/>
            </a:lvl3pPr>
          </a:lstStyle>
          <a:p>
            <a:pPr lvl="0"/>
            <a:r>
              <a:rPr lang="en-GB" dirty="0"/>
              <a:t>Point 1</a:t>
            </a:r>
          </a:p>
        </p:txBody>
      </p:sp>
      <p:sp>
        <p:nvSpPr>
          <p:cNvPr id="10" name="Text Placeholder 32">
            <a:extLst>
              <a:ext uri="{FF2B5EF4-FFF2-40B4-BE49-F238E27FC236}">
                <a16:creationId xmlns:a16="http://schemas.microsoft.com/office/drawing/2014/main" id="{35E8906D-5CB8-24BC-99B7-967E0669DCDB}"/>
              </a:ext>
            </a:extLst>
          </p:cNvPr>
          <p:cNvSpPr>
            <a:spLocks noGrp="1"/>
          </p:cNvSpPr>
          <p:nvPr>
            <p:ph type="body" sz="quarter" idx="17" hasCustomPrompt="1"/>
          </p:nvPr>
        </p:nvSpPr>
        <p:spPr>
          <a:xfrm>
            <a:off x="4719714" y="4477109"/>
            <a:ext cx="3666821" cy="860066"/>
          </a:xfrm>
          <a:prstGeom prst="rect">
            <a:avLst/>
          </a:prstGeom>
        </p:spPr>
        <p:txBody>
          <a:bodyPr/>
          <a:lstStyle>
            <a:lvl1pPr marL="0" indent="0" algn="ctr">
              <a:buNone/>
              <a:defRPr/>
            </a:lvl1pPr>
            <a:lvl2pPr marL="457200" indent="0">
              <a:buNone/>
              <a:defRPr/>
            </a:lvl2pPr>
            <a:lvl3pPr marL="914400" indent="0">
              <a:buNone/>
              <a:defRPr/>
            </a:lvl3pPr>
          </a:lstStyle>
          <a:p>
            <a:pPr lvl="0"/>
            <a:r>
              <a:rPr lang="en-GB" dirty="0"/>
              <a:t>Point 2</a:t>
            </a:r>
          </a:p>
        </p:txBody>
      </p:sp>
    </p:spTree>
    <p:extLst>
      <p:ext uri="{BB962C8B-B14F-4D97-AF65-F5344CB8AC3E}">
        <p14:creationId xmlns:p14="http://schemas.microsoft.com/office/powerpoint/2010/main" val="2403722540"/>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65"/>
        <p:cNvGrpSpPr/>
        <p:nvPr/>
      </p:nvGrpSpPr>
      <p:grpSpPr>
        <a:xfrm>
          <a:off x="0" y="0"/>
          <a:ext cx="0" cy="0"/>
          <a:chOff x="0" y="0"/>
          <a:chExt cx="0" cy="0"/>
        </a:xfrm>
      </p:grpSpPr>
      <p:sp>
        <p:nvSpPr>
          <p:cNvPr id="66" name="Google Shape;66;p57"/>
          <p:cNvSpPr txBox="1">
            <a:spLocks noGrp="1"/>
          </p:cNvSpPr>
          <p:nvPr>
            <p:ph type="title"/>
          </p:nvPr>
        </p:nvSpPr>
        <p:spPr>
          <a:xfrm>
            <a:off x="457200" y="274637"/>
            <a:ext cx="8229600" cy="1143200"/>
          </a:xfrm>
          <a:prstGeom prst="rect">
            <a:avLst/>
          </a:prstGeom>
          <a:noFill/>
          <a:ln>
            <a:noFill/>
          </a:ln>
        </p:spPr>
        <p:txBody>
          <a:bodyPr spcFirstLastPara="1" wrap="square" lIns="91425" tIns="45700" rIns="91425" bIns="45700" anchor="ctr" anchorCtr="0">
            <a:noAutofit/>
          </a:bodyPr>
          <a:lstStyle>
            <a:lvl1pPr marR="0" lvl="0" algn="ctr">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67" name="Google Shape;67;p57"/>
          <p:cNvSpPr txBox="1">
            <a:spLocks noGrp="1"/>
          </p:cNvSpPr>
          <p:nvPr>
            <p:ph type="body" idx="1"/>
          </p:nvPr>
        </p:nvSpPr>
        <p:spPr>
          <a:xfrm>
            <a:off x="457200" y="1600200"/>
            <a:ext cx="8229600" cy="4526000"/>
          </a:xfrm>
          <a:prstGeom prst="rect">
            <a:avLst/>
          </a:prstGeom>
          <a:noFill/>
          <a:ln>
            <a:noFill/>
          </a:ln>
        </p:spPr>
        <p:txBody>
          <a:bodyPr spcFirstLastPara="1" wrap="square" lIns="91425" tIns="45700" rIns="91425" bIns="45700" anchor="t" anchorCtr="0">
            <a:noAutofit/>
          </a:bodyPr>
          <a:lstStyle>
            <a:lvl1pPr marL="457200" marR="0" lvl="0" indent="-431800" algn="l">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8" name="Google Shape;68;p57"/>
          <p:cNvSpPr txBox="1">
            <a:spLocks noGrp="1"/>
          </p:cNvSpPr>
          <p:nvPr>
            <p:ph type="dt" idx="10"/>
          </p:nvPr>
        </p:nvSpPr>
        <p:spPr>
          <a:xfrm>
            <a:off x="457200" y="6356351"/>
            <a:ext cx="2133600" cy="365200"/>
          </a:xfrm>
          <a:prstGeom prst="rect">
            <a:avLst/>
          </a:prstGeom>
          <a:noFill/>
          <a:ln>
            <a:noFill/>
          </a:ln>
        </p:spPr>
        <p:txBody>
          <a:bodyPr spcFirstLastPara="1" wrap="square" lIns="91425" tIns="45700" rIns="91425" bIns="45700" anchor="ctr" anchorCtr="0">
            <a:noAutofit/>
          </a:bodyPr>
          <a:lstStyle>
            <a:lvl1pPr marR="0" lvl="0" algn="l">
              <a:spcBef>
                <a:spcPts val="0"/>
              </a:spcBef>
              <a:spcAft>
                <a:spcPts val="0"/>
              </a:spcAft>
              <a:buClr>
                <a:srgbClr val="888888"/>
              </a:buClr>
              <a:buSzPts val="1400"/>
              <a:buFont typeface="Calibri"/>
              <a:buNone/>
              <a:defRPr sz="1200">
                <a:solidFill>
                  <a:srgbClr val="888888"/>
                </a:solidFill>
                <a:latin typeface="Calibri"/>
                <a:ea typeface="Calibri"/>
                <a:cs typeface="Calibri"/>
                <a:sym typeface="Calibri"/>
              </a:defRPr>
            </a:lvl1pPr>
            <a:lvl2pPr marR="0" lvl="1" algn="l">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57"/>
          <p:cNvSpPr txBox="1">
            <a:spLocks noGrp="1"/>
          </p:cNvSpPr>
          <p:nvPr>
            <p:ph type="ftr" idx="11"/>
          </p:nvPr>
        </p:nvSpPr>
        <p:spPr>
          <a:xfrm>
            <a:off x="3124200" y="6356351"/>
            <a:ext cx="2895600" cy="365200"/>
          </a:xfrm>
          <a:prstGeom prst="rect">
            <a:avLst/>
          </a:prstGeom>
          <a:noFill/>
          <a:ln>
            <a:noFill/>
          </a:ln>
        </p:spPr>
        <p:txBody>
          <a:bodyPr spcFirstLastPara="1" wrap="square" lIns="91425" tIns="45700" rIns="91425" bIns="45700" anchor="ctr" anchorCtr="0">
            <a:noAutofit/>
          </a:bodyPr>
          <a:lstStyle>
            <a:lvl1pPr marR="0" lvl="0" algn="ctr">
              <a:spcBef>
                <a:spcPts val="0"/>
              </a:spcBef>
              <a:spcAft>
                <a:spcPts val="0"/>
              </a:spcAft>
              <a:buClr>
                <a:srgbClr val="888888"/>
              </a:buClr>
              <a:buSzPts val="1400"/>
              <a:buFont typeface="Calibri"/>
              <a:buNone/>
              <a:defRPr sz="1200">
                <a:solidFill>
                  <a:srgbClr val="888888"/>
                </a:solidFill>
                <a:latin typeface="Calibri"/>
                <a:ea typeface="Calibri"/>
                <a:cs typeface="Calibri"/>
                <a:sym typeface="Calibri"/>
              </a:defRPr>
            </a:lvl1pPr>
            <a:lvl2pPr marR="0" lvl="1" algn="l">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2pPr>
            <a:lvl3pPr marR="0" lvl="2" algn="l">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3pPr>
            <a:lvl4pPr marR="0" lvl="3" algn="l">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4pPr>
            <a:lvl5pPr marR="0" lvl="4" algn="l">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5pPr>
            <a:lvl6pPr marR="0" lvl="5" algn="l">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6pPr>
            <a:lvl7pPr marR="0" lvl="6" algn="l">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7pPr>
            <a:lvl8pPr marR="0" lvl="7" algn="l">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8pPr>
            <a:lvl9pPr marR="0" lvl="8" algn="l">
              <a:spcBef>
                <a:spcPts val="0"/>
              </a:spcBef>
              <a:spcAft>
                <a:spcPts val="0"/>
              </a:spcAft>
              <a:buClr>
                <a:schemeClr val="dk1"/>
              </a:buClr>
              <a:buSzPts val="14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57"/>
          <p:cNvSpPr txBox="1">
            <a:spLocks noGrp="1"/>
          </p:cNvSpPr>
          <p:nvPr>
            <p:ph type="sldNum" idx="12"/>
          </p:nvPr>
        </p:nvSpPr>
        <p:spPr>
          <a:xfrm>
            <a:off x="6553200" y="6356351"/>
            <a:ext cx="2133600" cy="365200"/>
          </a:xfrm>
          <a:prstGeom prst="rect">
            <a:avLst/>
          </a:prstGeom>
          <a:noFill/>
          <a:ln>
            <a:noFill/>
          </a:ln>
        </p:spPr>
        <p:txBody>
          <a:bodyPr spcFirstLastPara="1" wrap="square" lIns="91425" tIns="45700" rIns="91425" bIns="45700" anchor="ctr" anchorCtr="0">
            <a:noAutofit/>
          </a:bodyPr>
          <a:lstStyle>
            <a:lvl1pPr marL="0" marR="0" lvl="0" indent="0" algn="r">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34759489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placeholder x2">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id="{A46EBDCA-292B-4244-8119-5F02288BC4AE}"/>
              </a:ext>
            </a:extLst>
          </p:cNvPr>
          <p:cNvSpPr>
            <a:spLocks noGrp="1"/>
          </p:cNvSpPr>
          <p:nvPr>
            <p:ph type="title"/>
          </p:nvPr>
        </p:nvSpPr>
        <p:spPr>
          <a:xfrm>
            <a:off x="358775" y="360000"/>
            <a:ext cx="8426450" cy="437515"/>
          </a:xfrm>
          <a:prstGeom prst="rect">
            <a:avLst/>
          </a:prstGeom>
        </p:spPr>
        <p:txBody>
          <a:bodyPr lIns="0" tIns="0" rIns="0" bIns="0"/>
          <a:lstStyle>
            <a:lvl1pPr>
              <a:defRPr sz="2800" b="1" i="0">
                <a:solidFill>
                  <a:srgbClr val="003896"/>
                </a:solidFill>
                <a:latin typeface="Arial" panose="020B0604020202020204" pitchFamily="34" charset="0"/>
                <a:cs typeface="Arial" panose="020B0604020202020204" pitchFamily="34" charset="0"/>
              </a:defRPr>
            </a:lvl1pPr>
          </a:lstStyle>
          <a:p>
            <a:r>
              <a:rPr lang="en-GB" dirty="0"/>
              <a:t>Click to edit Master title style</a:t>
            </a:r>
            <a:endParaRPr lang="en-US" dirty="0"/>
          </a:p>
        </p:txBody>
      </p:sp>
      <p:sp>
        <p:nvSpPr>
          <p:cNvPr id="9" name="Content Placeholder 8">
            <a:extLst>
              <a:ext uri="{FF2B5EF4-FFF2-40B4-BE49-F238E27FC236}">
                <a16:creationId xmlns:a16="http://schemas.microsoft.com/office/drawing/2014/main" id="{66697C0C-C21B-F14D-9667-0DF0D0BA15AF}"/>
              </a:ext>
            </a:extLst>
          </p:cNvPr>
          <p:cNvSpPr>
            <a:spLocks noGrp="1"/>
          </p:cNvSpPr>
          <p:nvPr>
            <p:ph sz="quarter" idx="10"/>
          </p:nvPr>
        </p:nvSpPr>
        <p:spPr>
          <a:xfrm>
            <a:off x="358774" y="1008000"/>
            <a:ext cx="4111625" cy="4195762"/>
          </a:xfrm>
          <a:prstGeom prst="rect">
            <a:avLst/>
          </a:prstGeom>
        </p:spPr>
        <p:txBody>
          <a:bodyPr lIns="0" tIns="0" rIns="0" bIns="0"/>
          <a:lstStyle>
            <a:lvl1pPr marL="360000" indent="-360000">
              <a:lnSpc>
                <a:spcPct val="100000"/>
              </a:lnSpc>
              <a:buClr>
                <a:srgbClr val="424A52"/>
              </a:buClr>
              <a:buFont typeface="Arial" panose="020B0604020202020204" pitchFamily="34" charset="0"/>
              <a:buChar char="●"/>
              <a:defRPr sz="2400" b="0" i="0">
                <a:solidFill>
                  <a:srgbClr val="424A52"/>
                </a:solidFill>
                <a:latin typeface="Arial" panose="020B0604020202020204" pitchFamily="34" charset="0"/>
                <a:cs typeface="Arial" panose="020B0604020202020204" pitchFamily="34" charset="0"/>
              </a:defRPr>
            </a:lvl1pPr>
            <a:lvl2pPr marL="720000" indent="-360000">
              <a:lnSpc>
                <a:spcPct val="100000"/>
              </a:lnSpc>
              <a:spcBef>
                <a:spcPts val="1000"/>
              </a:spcBef>
              <a:buClr>
                <a:srgbClr val="424A52"/>
              </a:buClr>
              <a:buFont typeface="Arial" panose="020B0604020202020204" pitchFamily="34" charset="0"/>
              <a:buChar char="●"/>
              <a:defRPr sz="2000"/>
            </a:lvl2pPr>
          </a:lstStyle>
          <a:p>
            <a:pPr lvl="0"/>
            <a:endParaRPr lang="en-US" dirty="0"/>
          </a:p>
          <a:p>
            <a:pPr lvl="1"/>
            <a:endParaRPr lang="en-US" dirty="0"/>
          </a:p>
        </p:txBody>
      </p:sp>
      <p:sp>
        <p:nvSpPr>
          <p:cNvPr id="11" name="Content Placeholder 8">
            <a:extLst>
              <a:ext uri="{FF2B5EF4-FFF2-40B4-BE49-F238E27FC236}">
                <a16:creationId xmlns:a16="http://schemas.microsoft.com/office/drawing/2014/main" id="{E5ACDBED-8B24-3248-B723-C0F99F517171}"/>
              </a:ext>
            </a:extLst>
          </p:cNvPr>
          <p:cNvSpPr>
            <a:spLocks noGrp="1"/>
          </p:cNvSpPr>
          <p:nvPr>
            <p:ph sz="quarter" idx="11"/>
          </p:nvPr>
        </p:nvSpPr>
        <p:spPr>
          <a:xfrm>
            <a:off x="4697730" y="1008000"/>
            <a:ext cx="4111625" cy="4195762"/>
          </a:xfrm>
          <a:prstGeom prst="rect">
            <a:avLst/>
          </a:prstGeom>
        </p:spPr>
        <p:txBody>
          <a:bodyPr lIns="0" tIns="0" rIns="0" bIns="0"/>
          <a:lstStyle>
            <a:lvl1pPr marL="360000" indent="-360000">
              <a:lnSpc>
                <a:spcPct val="100000"/>
              </a:lnSpc>
              <a:buFont typeface="Arial" panose="020B0604020202020204" pitchFamily="34" charset="0"/>
              <a:buChar char="●"/>
              <a:defRPr sz="2400" b="0" i="0">
                <a:solidFill>
                  <a:srgbClr val="424A52"/>
                </a:solidFill>
                <a:latin typeface="Arial" panose="020B0604020202020204" pitchFamily="34" charset="0"/>
                <a:cs typeface="Arial" panose="020B0604020202020204" pitchFamily="34" charset="0"/>
              </a:defRPr>
            </a:lvl1pPr>
            <a:lvl2pPr marL="720000" indent="-360000">
              <a:lnSpc>
                <a:spcPct val="100000"/>
              </a:lnSpc>
              <a:spcBef>
                <a:spcPts val="1000"/>
              </a:spcBef>
              <a:buClr>
                <a:srgbClr val="424A52"/>
              </a:buClr>
              <a:buFont typeface="Arial" panose="020B0604020202020204" pitchFamily="34" charset="0"/>
              <a:buChar char="●"/>
              <a:defRPr sz="2000"/>
            </a:lvl2pPr>
          </a:lstStyle>
          <a:p>
            <a:pPr lvl="0"/>
            <a:endParaRPr lang="en-US" dirty="0"/>
          </a:p>
          <a:p>
            <a:pPr lvl="1"/>
            <a:endParaRPr lang="en-US" dirty="0"/>
          </a:p>
          <a:p>
            <a:pPr lvl="1"/>
            <a:endParaRPr lang="en-US" dirty="0"/>
          </a:p>
        </p:txBody>
      </p:sp>
      <p:sp>
        <p:nvSpPr>
          <p:cNvPr id="5" name="Footer Placeholder 1">
            <a:extLst>
              <a:ext uri="{FF2B5EF4-FFF2-40B4-BE49-F238E27FC236}">
                <a16:creationId xmlns:a16="http://schemas.microsoft.com/office/drawing/2014/main" id="{12F9538A-385F-A84C-94BB-399892A7C7F5}"/>
              </a:ext>
            </a:extLst>
          </p:cNvPr>
          <p:cNvSpPr>
            <a:spLocks noGrp="1"/>
          </p:cNvSpPr>
          <p:nvPr>
            <p:ph type="ftr" sz="quarter" idx="3"/>
          </p:nvPr>
        </p:nvSpPr>
        <p:spPr>
          <a:xfrm>
            <a:off x="3591560" y="6244590"/>
            <a:ext cx="1960880" cy="365125"/>
          </a:xfrm>
          <a:prstGeom prst="rect">
            <a:avLst/>
          </a:prstGeom>
        </p:spPr>
        <p:txBody>
          <a:bodyPr vert="horz" lIns="91440" tIns="45720" rIns="91440" bIns="45720" rtlCol="0" anchor="ctr"/>
          <a:lstStyle>
            <a:lvl1pPr algn="ctr">
              <a:defRPr sz="1400" b="0" i="0">
                <a:solidFill>
                  <a:schemeClr val="bg1"/>
                </a:solidFill>
                <a:latin typeface="Arial" panose="020B0604020202020204" pitchFamily="34" charset="0"/>
                <a:cs typeface="Arial" panose="020B0604020202020204" pitchFamily="34" charset="0"/>
              </a:defRPr>
            </a:lvl1pPr>
          </a:lstStyle>
          <a:p>
            <a:fld id="{DD4268B8-1629-3841-8D43-9DBCD161601E}" type="slidenum">
              <a:rPr lang="en-US" smtClean="0"/>
              <a:pPr/>
              <a:t>‹#›</a:t>
            </a:fld>
            <a:endParaRPr lang="en-US" dirty="0"/>
          </a:p>
        </p:txBody>
      </p:sp>
    </p:spTree>
    <p:extLst>
      <p:ext uri="{BB962C8B-B14F-4D97-AF65-F5344CB8AC3E}">
        <p14:creationId xmlns:p14="http://schemas.microsoft.com/office/powerpoint/2010/main" val="342287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31" name="Title 30">
            <a:extLst>
              <a:ext uri="{FF2B5EF4-FFF2-40B4-BE49-F238E27FC236}">
                <a16:creationId xmlns:a16="http://schemas.microsoft.com/office/drawing/2014/main" id="{2120FD31-ECE2-E86E-896F-CB6CF724CD0F}"/>
              </a:ext>
            </a:extLst>
          </p:cNvPr>
          <p:cNvSpPr>
            <a:spLocks noGrp="1"/>
          </p:cNvSpPr>
          <p:nvPr>
            <p:ph type="title"/>
          </p:nvPr>
        </p:nvSpPr>
        <p:spPr/>
        <p:txBody>
          <a:bodyPr/>
          <a:lstStyle/>
          <a:p>
            <a:r>
              <a:rPr lang="en-GB" dirty="0"/>
              <a:t>Click to edit Master title style</a:t>
            </a:r>
          </a:p>
        </p:txBody>
      </p:sp>
      <p:sp>
        <p:nvSpPr>
          <p:cNvPr id="33" name="Text Placeholder 32">
            <a:extLst>
              <a:ext uri="{FF2B5EF4-FFF2-40B4-BE49-F238E27FC236}">
                <a16:creationId xmlns:a16="http://schemas.microsoft.com/office/drawing/2014/main" id="{A26010FD-B543-96D3-D13A-CB88B9866F6C}"/>
              </a:ext>
            </a:extLst>
          </p:cNvPr>
          <p:cNvSpPr>
            <a:spLocks noGrp="1"/>
          </p:cNvSpPr>
          <p:nvPr>
            <p:ph type="body" sz="quarter" idx="10"/>
          </p:nvPr>
        </p:nvSpPr>
        <p:spPr>
          <a:xfrm>
            <a:off x="764275" y="1543648"/>
            <a:ext cx="7617600"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654276279"/>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wo Textboxes">
    <p:spTree>
      <p:nvGrpSpPr>
        <p:cNvPr id="1" name=""/>
        <p:cNvGrpSpPr/>
        <p:nvPr/>
      </p:nvGrpSpPr>
      <p:grpSpPr>
        <a:xfrm>
          <a:off x="0" y="0"/>
          <a:ext cx="0" cy="0"/>
          <a:chOff x="0" y="0"/>
          <a:chExt cx="0" cy="0"/>
        </a:xfrm>
      </p:grpSpPr>
      <p:sp>
        <p:nvSpPr>
          <p:cNvPr id="31" name="Title 30">
            <a:extLst>
              <a:ext uri="{FF2B5EF4-FFF2-40B4-BE49-F238E27FC236}">
                <a16:creationId xmlns:a16="http://schemas.microsoft.com/office/drawing/2014/main" id="{2120FD31-ECE2-E86E-896F-CB6CF724CD0F}"/>
              </a:ext>
            </a:extLst>
          </p:cNvPr>
          <p:cNvSpPr>
            <a:spLocks noGrp="1"/>
          </p:cNvSpPr>
          <p:nvPr>
            <p:ph type="title"/>
          </p:nvPr>
        </p:nvSpPr>
        <p:spPr/>
        <p:txBody>
          <a:bodyPr/>
          <a:lstStyle/>
          <a:p>
            <a:r>
              <a:rPr lang="en-GB" dirty="0"/>
              <a:t>Click to edit Master title style</a:t>
            </a:r>
          </a:p>
        </p:txBody>
      </p:sp>
      <p:sp>
        <p:nvSpPr>
          <p:cNvPr id="33" name="Text Placeholder 32">
            <a:extLst>
              <a:ext uri="{FF2B5EF4-FFF2-40B4-BE49-F238E27FC236}">
                <a16:creationId xmlns:a16="http://schemas.microsoft.com/office/drawing/2014/main" id="{A26010FD-B543-96D3-D13A-CB88B9866F6C}"/>
              </a:ext>
            </a:extLst>
          </p:cNvPr>
          <p:cNvSpPr>
            <a:spLocks noGrp="1"/>
          </p:cNvSpPr>
          <p:nvPr>
            <p:ph type="body" sz="quarter" idx="10"/>
          </p:nvPr>
        </p:nvSpPr>
        <p:spPr>
          <a:xfrm>
            <a:off x="764275" y="1543648"/>
            <a:ext cx="3668400"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3" name="Text Placeholder 32">
            <a:extLst>
              <a:ext uri="{FF2B5EF4-FFF2-40B4-BE49-F238E27FC236}">
                <a16:creationId xmlns:a16="http://schemas.microsoft.com/office/drawing/2014/main" id="{66E72B30-A215-9D37-61B1-79038B27FAE3}"/>
              </a:ext>
            </a:extLst>
          </p:cNvPr>
          <p:cNvSpPr>
            <a:spLocks noGrp="1"/>
          </p:cNvSpPr>
          <p:nvPr>
            <p:ph type="body" sz="quarter" idx="11"/>
          </p:nvPr>
        </p:nvSpPr>
        <p:spPr>
          <a:xfrm>
            <a:off x="4718647" y="1543648"/>
            <a:ext cx="3668400"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632207237"/>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ft Text, Right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32F2D9C-9E99-3079-FECA-BC81DCA09430}"/>
              </a:ext>
            </a:extLst>
          </p:cNvPr>
          <p:cNvSpPr>
            <a:spLocks noGrp="1"/>
          </p:cNvSpPr>
          <p:nvPr>
            <p:ph type="pic" sz="quarter" idx="10"/>
          </p:nvPr>
        </p:nvSpPr>
        <p:spPr>
          <a:xfrm>
            <a:off x="5520906" y="1543647"/>
            <a:ext cx="2867444" cy="3793527"/>
          </a:xfrm>
          <a:prstGeom prst="rect">
            <a:avLst/>
          </a:prstGeom>
        </p:spPr>
        <p:txBody>
          <a:bodyPr/>
          <a:lstStyle/>
          <a:p>
            <a:endParaRPr lang="en-GB" dirty="0"/>
          </a:p>
        </p:txBody>
      </p:sp>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
        <p:nvSpPr>
          <p:cNvPr id="8" name="Text Placeholder 32">
            <a:extLst>
              <a:ext uri="{FF2B5EF4-FFF2-40B4-BE49-F238E27FC236}">
                <a16:creationId xmlns:a16="http://schemas.microsoft.com/office/drawing/2014/main" id="{024A0BDA-E776-0894-E34E-DAF05A406AC2}"/>
              </a:ext>
            </a:extLst>
          </p:cNvPr>
          <p:cNvSpPr>
            <a:spLocks noGrp="1"/>
          </p:cNvSpPr>
          <p:nvPr>
            <p:ph type="body" sz="quarter" idx="11"/>
          </p:nvPr>
        </p:nvSpPr>
        <p:spPr>
          <a:xfrm>
            <a:off x="764276" y="1543648"/>
            <a:ext cx="4446078" cy="3793527"/>
          </a:xfrm>
          <a:prstGeom prst="rect">
            <a:avLst/>
          </a:prstGeom>
        </p:spPr>
        <p:txBody>
          <a:bodyPr/>
          <a:lstStyle>
            <a:lvl1pPr>
              <a:spcBef>
                <a:spcPts val="600"/>
              </a:spcBef>
              <a:spcAft>
                <a:spcPts val="600"/>
              </a:spcAft>
              <a:buClr>
                <a:schemeClr val="accent3"/>
              </a:buClr>
              <a:defRPr/>
            </a:lvl1pPr>
            <a:lvl2pPr marL="468000">
              <a:spcBef>
                <a:spcPts val="500"/>
              </a:spcBef>
              <a:buClr>
                <a:schemeClr val="accent3"/>
              </a:buClr>
              <a:defRPr sz="2000"/>
            </a:lvl2pPr>
            <a:lvl3pPr marL="900000">
              <a:spcBef>
                <a:spcPts val="600"/>
              </a:spcBef>
              <a:buClr>
                <a:schemeClr val="accent3"/>
              </a:buClr>
              <a:defRPr sz="2000"/>
            </a:lvl3pPr>
            <a:lvl4pPr marL="1332000">
              <a:spcBef>
                <a:spcPts val="600"/>
              </a:spcBef>
              <a:buClr>
                <a:schemeClr val="accent3"/>
              </a:buClr>
              <a:defRPr sz="1800"/>
            </a:lvl4pPr>
            <a:lvl5pPr marL="1836000">
              <a:spcBef>
                <a:spcPts val="600"/>
              </a:spcBef>
              <a:buClr>
                <a:schemeClr val="accent3"/>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368897147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ft Image, Right Tex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32F2D9C-9E99-3079-FECA-BC81DCA09430}"/>
              </a:ext>
            </a:extLst>
          </p:cNvPr>
          <p:cNvSpPr>
            <a:spLocks noGrp="1"/>
          </p:cNvSpPr>
          <p:nvPr>
            <p:ph type="pic" sz="quarter" idx="10"/>
          </p:nvPr>
        </p:nvSpPr>
        <p:spPr>
          <a:xfrm>
            <a:off x="767746" y="1543647"/>
            <a:ext cx="2867444" cy="3793527"/>
          </a:xfrm>
          <a:prstGeom prst="rect">
            <a:avLst/>
          </a:prstGeom>
        </p:spPr>
      </p:sp>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
        <p:nvSpPr>
          <p:cNvPr id="8" name="Text Placeholder 32">
            <a:extLst>
              <a:ext uri="{FF2B5EF4-FFF2-40B4-BE49-F238E27FC236}">
                <a16:creationId xmlns:a16="http://schemas.microsoft.com/office/drawing/2014/main" id="{024A0BDA-E776-0894-E34E-DAF05A406AC2}"/>
              </a:ext>
            </a:extLst>
          </p:cNvPr>
          <p:cNvSpPr>
            <a:spLocks noGrp="1"/>
          </p:cNvSpPr>
          <p:nvPr>
            <p:ph type="body" sz="quarter" idx="11"/>
          </p:nvPr>
        </p:nvSpPr>
        <p:spPr>
          <a:xfrm>
            <a:off x="3938797" y="1543648"/>
            <a:ext cx="4446079"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59788642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32F2D9C-9E99-3079-FECA-BC81DCA09430}"/>
              </a:ext>
            </a:extLst>
          </p:cNvPr>
          <p:cNvSpPr>
            <a:spLocks noGrp="1"/>
          </p:cNvSpPr>
          <p:nvPr>
            <p:ph type="pic" sz="quarter" idx="10"/>
          </p:nvPr>
        </p:nvSpPr>
        <p:spPr>
          <a:xfrm>
            <a:off x="767746" y="1543647"/>
            <a:ext cx="7620604" cy="3793527"/>
          </a:xfrm>
          <a:prstGeom prst="rect">
            <a:avLst/>
          </a:prstGeom>
        </p:spPr>
      </p:sp>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Tree>
    <p:extLst>
      <p:ext uri="{BB962C8B-B14F-4D97-AF65-F5344CB8AC3E}">
        <p14:creationId xmlns:p14="http://schemas.microsoft.com/office/powerpoint/2010/main" val="521208279"/>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ft Chart, Righ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
        <p:nvSpPr>
          <p:cNvPr id="8" name="Text Placeholder 32">
            <a:extLst>
              <a:ext uri="{FF2B5EF4-FFF2-40B4-BE49-F238E27FC236}">
                <a16:creationId xmlns:a16="http://schemas.microsoft.com/office/drawing/2014/main" id="{024A0BDA-E776-0894-E34E-DAF05A406AC2}"/>
              </a:ext>
            </a:extLst>
          </p:cNvPr>
          <p:cNvSpPr>
            <a:spLocks noGrp="1"/>
          </p:cNvSpPr>
          <p:nvPr>
            <p:ph type="body" sz="quarter" idx="11"/>
          </p:nvPr>
        </p:nvSpPr>
        <p:spPr>
          <a:xfrm>
            <a:off x="4287329" y="1543648"/>
            <a:ext cx="4097548"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Chart Placeholder 4">
            <a:extLst>
              <a:ext uri="{FF2B5EF4-FFF2-40B4-BE49-F238E27FC236}">
                <a16:creationId xmlns:a16="http://schemas.microsoft.com/office/drawing/2014/main" id="{5A97ED7E-30C1-A12C-FCB9-2B7A0B143792}"/>
              </a:ext>
            </a:extLst>
          </p:cNvPr>
          <p:cNvSpPr>
            <a:spLocks noGrp="1"/>
          </p:cNvSpPr>
          <p:nvPr>
            <p:ph type="chart" sz="quarter" idx="12"/>
          </p:nvPr>
        </p:nvSpPr>
        <p:spPr>
          <a:xfrm>
            <a:off x="764276" y="1543050"/>
            <a:ext cx="3238380" cy="3794125"/>
          </a:xfrm>
          <a:prstGeom prst="rect">
            <a:avLst/>
          </a:prstGeom>
        </p:spPr>
        <p:txBody>
          <a:bodyPr/>
          <a:lstStyle/>
          <a:p>
            <a:endParaRPr lang="en-GB"/>
          </a:p>
        </p:txBody>
      </p:sp>
    </p:spTree>
    <p:extLst>
      <p:ext uri="{BB962C8B-B14F-4D97-AF65-F5344CB8AC3E}">
        <p14:creationId xmlns:p14="http://schemas.microsoft.com/office/powerpoint/2010/main" val="1230342316"/>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
        <p:nvSpPr>
          <p:cNvPr id="6" name="Chart Placeholder 4">
            <a:extLst>
              <a:ext uri="{FF2B5EF4-FFF2-40B4-BE49-F238E27FC236}">
                <a16:creationId xmlns:a16="http://schemas.microsoft.com/office/drawing/2014/main" id="{5A97ED7E-30C1-A12C-FCB9-2B7A0B143792}"/>
              </a:ext>
            </a:extLst>
          </p:cNvPr>
          <p:cNvSpPr>
            <a:spLocks noGrp="1"/>
          </p:cNvSpPr>
          <p:nvPr>
            <p:ph type="chart" sz="quarter" idx="12"/>
          </p:nvPr>
        </p:nvSpPr>
        <p:spPr>
          <a:xfrm>
            <a:off x="764276" y="1543050"/>
            <a:ext cx="7624074" cy="3794125"/>
          </a:xfrm>
          <a:prstGeom prst="rect">
            <a:avLst/>
          </a:prstGeom>
        </p:spPr>
        <p:txBody>
          <a:bodyPr/>
          <a:lstStyle/>
          <a:p>
            <a:endParaRPr lang="en-GB"/>
          </a:p>
        </p:txBody>
      </p:sp>
    </p:spTree>
    <p:extLst>
      <p:ext uri="{BB962C8B-B14F-4D97-AF65-F5344CB8AC3E}">
        <p14:creationId xmlns:p14="http://schemas.microsoft.com/office/powerpoint/2010/main" val="397503643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Point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lvl1pPr algn="l">
              <a:defRPr/>
            </a:lvl1pPr>
          </a:lstStyle>
          <a:p>
            <a:r>
              <a:rPr lang="en-GB" dirty="0"/>
              <a:t>Click to edit Master title style</a:t>
            </a:r>
          </a:p>
        </p:txBody>
      </p:sp>
      <p:sp>
        <p:nvSpPr>
          <p:cNvPr id="2" name="Picture Placeholder 4">
            <a:extLst>
              <a:ext uri="{FF2B5EF4-FFF2-40B4-BE49-F238E27FC236}">
                <a16:creationId xmlns:a16="http://schemas.microsoft.com/office/drawing/2014/main" id="{2DC66F47-5385-38EB-27CF-32BC49E724ED}"/>
              </a:ext>
            </a:extLst>
          </p:cNvPr>
          <p:cNvSpPr>
            <a:spLocks noGrp="1"/>
          </p:cNvSpPr>
          <p:nvPr>
            <p:ph type="pic" sz="quarter" idx="13"/>
          </p:nvPr>
        </p:nvSpPr>
        <p:spPr>
          <a:xfrm>
            <a:off x="767156" y="1547632"/>
            <a:ext cx="2288879" cy="2679319"/>
          </a:xfrm>
          <a:prstGeom prst="rect">
            <a:avLst/>
          </a:prstGeom>
        </p:spPr>
        <p:txBody>
          <a:bodyPr/>
          <a:lstStyle/>
          <a:p>
            <a:endParaRPr lang="en-GB" dirty="0"/>
          </a:p>
        </p:txBody>
      </p:sp>
      <p:sp>
        <p:nvSpPr>
          <p:cNvPr id="3" name="Picture Placeholder 4">
            <a:extLst>
              <a:ext uri="{FF2B5EF4-FFF2-40B4-BE49-F238E27FC236}">
                <a16:creationId xmlns:a16="http://schemas.microsoft.com/office/drawing/2014/main" id="{E20FDA76-2213-B716-1129-1D5512E7A8A2}"/>
              </a:ext>
            </a:extLst>
          </p:cNvPr>
          <p:cNvSpPr>
            <a:spLocks noGrp="1"/>
          </p:cNvSpPr>
          <p:nvPr>
            <p:ph type="pic" sz="quarter" idx="14"/>
          </p:nvPr>
        </p:nvSpPr>
        <p:spPr>
          <a:xfrm>
            <a:off x="3432100" y="1547632"/>
            <a:ext cx="2288879" cy="2679319"/>
          </a:xfrm>
          <a:prstGeom prst="rect">
            <a:avLst/>
          </a:prstGeom>
        </p:spPr>
      </p:sp>
      <p:sp>
        <p:nvSpPr>
          <p:cNvPr id="5" name="Picture Placeholder 4">
            <a:extLst>
              <a:ext uri="{FF2B5EF4-FFF2-40B4-BE49-F238E27FC236}">
                <a16:creationId xmlns:a16="http://schemas.microsoft.com/office/drawing/2014/main" id="{86E20CBB-667A-910D-20AE-B4756D03381E}"/>
              </a:ext>
            </a:extLst>
          </p:cNvPr>
          <p:cNvSpPr>
            <a:spLocks noGrp="1"/>
          </p:cNvSpPr>
          <p:nvPr>
            <p:ph type="pic" sz="quarter" idx="15"/>
          </p:nvPr>
        </p:nvSpPr>
        <p:spPr>
          <a:xfrm>
            <a:off x="6097044" y="1547632"/>
            <a:ext cx="2288879" cy="2679319"/>
          </a:xfrm>
          <a:prstGeom prst="rect">
            <a:avLst/>
          </a:prstGeom>
        </p:spPr>
      </p:sp>
      <p:sp>
        <p:nvSpPr>
          <p:cNvPr id="7" name="Text Placeholder 32">
            <a:extLst>
              <a:ext uri="{FF2B5EF4-FFF2-40B4-BE49-F238E27FC236}">
                <a16:creationId xmlns:a16="http://schemas.microsoft.com/office/drawing/2014/main" id="{43C641B3-2A7E-1623-9509-F3370DF71DF0}"/>
              </a:ext>
            </a:extLst>
          </p:cNvPr>
          <p:cNvSpPr>
            <a:spLocks noGrp="1"/>
          </p:cNvSpPr>
          <p:nvPr>
            <p:ph type="body" sz="quarter" idx="11" hasCustomPrompt="1"/>
          </p:nvPr>
        </p:nvSpPr>
        <p:spPr>
          <a:xfrm>
            <a:off x="6095997" y="4477109"/>
            <a:ext cx="2288879" cy="860066"/>
          </a:xfrm>
          <a:prstGeom prst="rect">
            <a:avLst/>
          </a:prstGeom>
        </p:spPr>
        <p:txBody>
          <a:bodyPr/>
          <a:lstStyle>
            <a:lvl1pPr marL="0" indent="0">
              <a:buNone/>
              <a:defRPr/>
            </a:lvl1pPr>
            <a:lvl2pPr marL="457200" indent="0">
              <a:buNone/>
              <a:defRPr/>
            </a:lvl2pPr>
            <a:lvl3pPr marL="914400" indent="0">
              <a:buNone/>
              <a:defRPr/>
            </a:lvl3pPr>
          </a:lstStyle>
          <a:p>
            <a:pPr lvl="0"/>
            <a:r>
              <a:rPr lang="en-GB" dirty="0"/>
              <a:t>Point 3</a:t>
            </a:r>
          </a:p>
        </p:txBody>
      </p:sp>
      <p:sp>
        <p:nvSpPr>
          <p:cNvPr id="9" name="Text Placeholder 32">
            <a:extLst>
              <a:ext uri="{FF2B5EF4-FFF2-40B4-BE49-F238E27FC236}">
                <a16:creationId xmlns:a16="http://schemas.microsoft.com/office/drawing/2014/main" id="{4F507DD5-E541-41F9-5485-2600CC735474}"/>
              </a:ext>
            </a:extLst>
          </p:cNvPr>
          <p:cNvSpPr>
            <a:spLocks noGrp="1"/>
          </p:cNvSpPr>
          <p:nvPr>
            <p:ph type="body" sz="quarter" idx="16" hasCustomPrompt="1"/>
          </p:nvPr>
        </p:nvSpPr>
        <p:spPr>
          <a:xfrm>
            <a:off x="767156" y="4477109"/>
            <a:ext cx="2288879" cy="860066"/>
          </a:xfrm>
          <a:prstGeom prst="rect">
            <a:avLst/>
          </a:prstGeom>
        </p:spPr>
        <p:txBody>
          <a:bodyPr/>
          <a:lstStyle>
            <a:lvl1pPr marL="0" indent="0">
              <a:buNone/>
              <a:defRPr/>
            </a:lvl1pPr>
            <a:lvl2pPr marL="457200" indent="0">
              <a:buNone/>
              <a:defRPr/>
            </a:lvl2pPr>
            <a:lvl3pPr marL="914400" indent="0">
              <a:buNone/>
              <a:defRPr/>
            </a:lvl3pPr>
          </a:lstStyle>
          <a:p>
            <a:pPr lvl="0"/>
            <a:r>
              <a:rPr lang="en-GB" dirty="0"/>
              <a:t>Point 1</a:t>
            </a:r>
          </a:p>
        </p:txBody>
      </p:sp>
      <p:sp>
        <p:nvSpPr>
          <p:cNvPr id="10" name="Text Placeholder 32">
            <a:extLst>
              <a:ext uri="{FF2B5EF4-FFF2-40B4-BE49-F238E27FC236}">
                <a16:creationId xmlns:a16="http://schemas.microsoft.com/office/drawing/2014/main" id="{35E8906D-5CB8-24BC-99B7-967E0669DCDB}"/>
              </a:ext>
            </a:extLst>
          </p:cNvPr>
          <p:cNvSpPr>
            <a:spLocks noGrp="1"/>
          </p:cNvSpPr>
          <p:nvPr>
            <p:ph type="body" sz="quarter" idx="17" hasCustomPrompt="1"/>
          </p:nvPr>
        </p:nvSpPr>
        <p:spPr>
          <a:xfrm>
            <a:off x="3432100" y="4477109"/>
            <a:ext cx="2288879" cy="860066"/>
          </a:xfrm>
          <a:prstGeom prst="rect">
            <a:avLst/>
          </a:prstGeom>
        </p:spPr>
        <p:txBody>
          <a:bodyPr/>
          <a:lstStyle>
            <a:lvl1pPr marL="0" indent="0">
              <a:buNone/>
              <a:defRPr/>
            </a:lvl1pPr>
            <a:lvl2pPr marL="457200" indent="0">
              <a:buNone/>
              <a:defRPr/>
            </a:lvl2pPr>
            <a:lvl3pPr marL="914400" indent="0">
              <a:buNone/>
              <a:defRPr/>
            </a:lvl3pPr>
          </a:lstStyle>
          <a:p>
            <a:pPr lvl="0"/>
            <a:r>
              <a:rPr lang="en-GB" dirty="0"/>
              <a:t>Point 2</a:t>
            </a:r>
          </a:p>
        </p:txBody>
      </p:sp>
    </p:spTree>
    <p:extLst>
      <p:ext uri="{BB962C8B-B14F-4D97-AF65-F5344CB8AC3E}">
        <p14:creationId xmlns:p14="http://schemas.microsoft.com/office/powerpoint/2010/main" val="394686905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4368AAB-CD1E-D34F-BE8B-C1720311EE3C}"/>
              </a:ext>
            </a:extLst>
          </p:cNvPr>
          <p:cNvSpPr>
            <a:spLocks noGrp="1"/>
          </p:cNvSpPr>
          <p:nvPr>
            <p:ph type="ftr" sz="quarter" idx="3"/>
          </p:nvPr>
        </p:nvSpPr>
        <p:spPr>
          <a:xfrm>
            <a:off x="3591560" y="6244590"/>
            <a:ext cx="1960880" cy="365125"/>
          </a:xfrm>
          <a:prstGeom prst="rect">
            <a:avLst/>
          </a:prstGeom>
        </p:spPr>
        <p:txBody>
          <a:bodyPr vert="horz" lIns="91440" tIns="45720" rIns="91440" bIns="45720" rtlCol="0" anchor="ctr"/>
          <a:lstStyle>
            <a:lvl1pPr algn="ctr">
              <a:defRPr sz="1000" b="0" i="0">
                <a:solidFill>
                  <a:schemeClr val="bg1"/>
                </a:solidFill>
                <a:latin typeface="Arial" panose="020B0604020202020204" pitchFamily="34" charset="0"/>
                <a:cs typeface="Arial" panose="020B0604020202020204" pitchFamily="34" charset="0"/>
              </a:defRPr>
            </a:lvl1pPr>
          </a:lstStyle>
          <a:p>
            <a:fld id="{84528537-0F33-F344-B78A-23910186FB7B}" type="slidenum">
              <a:rPr lang="en-US" smtClean="0"/>
              <a:pPr/>
              <a:t>‹#›</a:t>
            </a:fld>
            <a:endParaRPr lang="en-US" dirty="0"/>
          </a:p>
        </p:txBody>
      </p:sp>
      <p:sp>
        <p:nvSpPr>
          <p:cNvPr id="14" name="Title Placeholder 13">
            <a:extLst>
              <a:ext uri="{FF2B5EF4-FFF2-40B4-BE49-F238E27FC236}">
                <a16:creationId xmlns:a16="http://schemas.microsoft.com/office/drawing/2014/main" id="{6545E144-D8CB-0030-EBBC-4C26AC7C154A}"/>
              </a:ext>
            </a:extLst>
          </p:cNvPr>
          <p:cNvSpPr>
            <a:spLocks noGrp="1"/>
          </p:cNvSpPr>
          <p:nvPr>
            <p:ph type="title"/>
          </p:nvPr>
        </p:nvSpPr>
        <p:spPr>
          <a:xfrm>
            <a:off x="755650" y="476250"/>
            <a:ext cx="7632700" cy="1214438"/>
          </a:xfrm>
          <a:prstGeom prst="rect">
            <a:avLst/>
          </a:prstGeom>
        </p:spPr>
        <p:txBody>
          <a:bodyPr vert="horz" lIns="91440" tIns="45720" rIns="91440" bIns="45720" rtlCol="0" anchor="ctr">
            <a:normAutofit/>
          </a:bodyPr>
          <a:lstStyle/>
          <a:p>
            <a:pPr marL="0" lvl="0" indent="0" algn="ctr" defTabSz="914400" rtl="0" eaLnBrk="1" latinLnBrk="0" hangingPunct="1">
              <a:lnSpc>
                <a:spcPct val="90000"/>
              </a:lnSpc>
              <a:spcBef>
                <a:spcPts val="1000"/>
              </a:spcBef>
              <a:buFont typeface="Arial" panose="020B0604020202020204" pitchFamily="34" charset="0"/>
              <a:buNone/>
            </a:pPr>
            <a:r>
              <a:rPr lang="en-GB" dirty="0"/>
              <a:t>Click to edit Master title style</a:t>
            </a:r>
          </a:p>
        </p:txBody>
      </p:sp>
      <p:sp>
        <p:nvSpPr>
          <p:cNvPr id="15" name="Text Placeholder 14">
            <a:extLst>
              <a:ext uri="{FF2B5EF4-FFF2-40B4-BE49-F238E27FC236}">
                <a16:creationId xmlns:a16="http://schemas.microsoft.com/office/drawing/2014/main" id="{BB83B70A-EAD4-E2AF-D7E9-D17F8FE92DD5}"/>
              </a:ext>
            </a:extLst>
          </p:cNvPr>
          <p:cNvSpPr>
            <a:spLocks noGrp="1"/>
          </p:cNvSpPr>
          <p:nvPr>
            <p:ph type="body" idx="1"/>
          </p:nvPr>
        </p:nvSpPr>
        <p:spPr>
          <a:xfrm>
            <a:off x="755650" y="1825625"/>
            <a:ext cx="7632700" cy="3511550"/>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562953175"/>
      </p:ext>
    </p:extLst>
  </p:cSld>
  <p:clrMap bg1="lt1" tx1="dk1" bg2="lt2" tx2="dk2" accent1="accent1" accent2="accent2" accent3="accent3" accent4="accent4" accent5="accent5" accent6="accent6" hlink="hlink" folHlink="folHlink"/>
  <p:sldLayoutIdLst>
    <p:sldLayoutId id="2147483677" r:id="rId1"/>
  </p:sldLayoutIdLst>
  <p:hf hdr="0" dt="0"/>
  <p:txStyles>
    <p:titleStyle>
      <a:lvl1pPr algn="l" defTabSz="914400" rtl="0" eaLnBrk="1" latinLnBrk="0" hangingPunct="1">
        <a:lnSpc>
          <a:spcPct val="90000"/>
        </a:lnSpc>
        <a:spcBef>
          <a:spcPct val="0"/>
        </a:spcBef>
        <a:buNone/>
        <a:defRPr lang="en-GB" sz="4000" b="1" kern="1200" dirty="0">
          <a:solidFill>
            <a:schemeClr val="bg1"/>
          </a:solidFill>
          <a:latin typeface="Arial" panose="020B0604020202020204" pitchFamily="34" charset="0"/>
          <a:ea typeface="Lato" panose="020F0502020204030203" pitchFamily="34" charset="0"/>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accent3"/>
          </a:solidFill>
          <a:latin typeface="+mn-lt"/>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476" userDrawn="1">
          <p15:clr>
            <a:srgbClr val="F26B43"/>
          </p15:clr>
        </p15:guide>
        <p15:guide id="3" pos="5284" userDrawn="1">
          <p15:clr>
            <a:srgbClr val="F26B43"/>
          </p15:clr>
        </p15:guide>
        <p15:guide id="4" orient="horz" pos="3362" userDrawn="1">
          <p15:clr>
            <a:srgbClr val="F26B43"/>
          </p15:clr>
        </p15:guide>
        <p15:guide id="5" orient="horz" pos="30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7EFEDD-3208-8FEA-40E8-25F7184A8C8A}"/>
              </a:ext>
            </a:extLst>
          </p:cNvPr>
          <p:cNvSpPr>
            <a:spLocks noGrp="1"/>
          </p:cNvSpPr>
          <p:nvPr>
            <p:ph type="title"/>
          </p:nvPr>
        </p:nvSpPr>
        <p:spPr>
          <a:xfrm>
            <a:off x="755650" y="478875"/>
            <a:ext cx="7632700" cy="590931"/>
          </a:xfrm>
          <a:prstGeom prst="rect">
            <a:avLst/>
          </a:prstGeom>
          <a:noFill/>
        </p:spPr>
        <p:txBody>
          <a:bodyPr wrap="square" rtlCol="0">
            <a:spAutoFit/>
          </a:bodyPr>
          <a:lstStyle/>
          <a:p>
            <a:pPr marL="0" lvl="0" defTabSz="457200"/>
            <a:r>
              <a:rPr lang="en-GB" dirty="0"/>
              <a:t>Click to edit Master title style</a:t>
            </a:r>
          </a:p>
        </p:txBody>
      </p:sp>
      <p:sp>
        <p:nvSpPr>
          <p:cNvPr id="3" name="Text Placeholder 2">
            <a:extLst>
              <a:ext uri="{FF2B5EF4-FFF2-40B4-BE49-F238E27FC236}">
                <a16:creationId xmlns:a16="http://schemas.microsoft.com/office/drawing/2014/main" id="{5E58C76B-97A1-8B0F-3F0C-A4451B5BBA2C}"/>
              </a:ext>
            </a:extLst>
          </p:cNvPr>
          <p:cNvSpPr>
            <a:spLocks noGrp="1"/>
          </p:cNvSpPr>
          <p:nvPr>
            <p:ph type="body" idx="1"/>
          </p:nvPr>
        </p:nvSpPr>
        <p:spPr>
          <a:xfrm>
            <a:off x="764276" y="1540766"/>
            <a:ext cx="7624074" cy="3796409"/>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773596738"/>
      </p:ext>
    </p:extLst>
  </p:cSld>
  <p:clrMap bg1="lt1" tx1="dk1" bg2="lt2" tx2="dk2" accent1="accent1" accent2="accent2" accent3="accent3" accent4="accent4" accent5="accent5" accent6="accent6" hlink="hlink" folHlink="folHlink"/>
  <p:sldLayoutIdLst>
    <p:sldLayoutId id="2147483671" r:id="rId1"/>
    <p:sldLayoutId id="2147483683" r:id="rId2"/>
    <p:sldLayoutId id="2147483678" r:id="rId3"/>
    <p:sldLayoutId id="2147483679" r:id="rId4"/>
    <p:sldLayoutId id="2147483685" r:id="rId5"/>
    <p:sldLayoutId id="2147483680" r:id="rId6"/>
    <p:sldLayoutId id="2147483684" r:id="rId7"/>
    <p:sldLayoutId id="2147483681" r:id="rId8"/>
    <p:sldLayoutId id="2147483686" r:id="rId9"/>
    <p:sldLayoutId id="2147483682" r:id="rId10"/>
    <p:sldLayoutId id="2147483687" r:id="rId11"/>
    <p:sldLayoutId id="2147483688" r:id="rId12"/>
  </p:sldLayoutIdLst>
  <p:txStyles>
    <p:titleStyle>
      <a:lvl1pPr algn="l" defTabSz="914400" rtl="0" eaLnBrk="1" latinLnBrk="0" hangingPunct="1">
        <a:lnSpc>
          <a:spcPct val="90000"/>
        </a:lnSpc>
        <a:spcBef>
          <a:spcPct val="0"/>
        </a:spcBef>
        <a:buNone/>
        <a:defRPr lang="en-GB" sz="3600" b="1" kern="1200" dirty="0">
          <a:solidFill>
            <a:schemeClr val="accent1"/>
          </a:solidFill>
          <a:latin typeface="Arial" panose="020B0604020202020204" pitchFamily="34" charset="0"/>
          <a:ea typeface="Lato" charset="0"/>
          <a:cs typeface="Arial" panose="020B0604020202020204" pitchFamily="34" charset="0"/>
        </a:defRPr>
      </a:lvl1pPr>
    </p:titleStyle>
    <p:bodyStyle>
      <a:lvl1pPr marL="342900" indent="-342900" algn="l" defTabSz="914400" rtl="0" eaLnBrk="1" latinLnBrk="0" hangingPunct="1">
        <a:lnSpc>
          <a:spcPct val="110000"/>
        </a:lnSpc>
        <a:spcBef>
          <a:spcPts val="1000"/>
        </a:spcBef>
        <a:buClr>
          <a:schemeClr val="accent3"/>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spcAft>
          <a:spcPts val="500"/>
        </a:spcAft>
        <a:buClr>
          <a:schemeClr val="accent3"/>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accent3"/>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accent3"/>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accent3"/>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2" userDrawn="1">
          <p15:clr>
            <a:srgbClr val="F26B43"/>
          </p15:clr>
        </p15:guide>
        <p15:guide id="2" pos="5284" userDrawn="1">
          <p15:clr>
            <a:srgbClr val="F26B43"/>
          </p15:clr>
        </p15:guide>
        <p15:guide id="3" pos="476" userDrawn="1">
          <p15:clr>
            <a:srgbClr val="F26B43"/>
          </p15:clr>
        </p15:guide>
        <p15:guide id="4" orient="horz" pos="30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www.brookes.ac.uk/library/collections"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12.jpeg"/><Relationship Id="rId4" Type="http://schemas.openxmlformats.org/officeDocument/2006/relationships/hyperlink" Target="https://brookes.rl.talis.com/lists/FF3E5A61-C16C-F495-893F-C16AA66602BB.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commonslibrary.parliament.uk/" TargetMode="External"/><Relationship Id="rId7"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hyperlink" Target="https://www.kingsfund.org.uk/" TargetMode="External"/><Relationship Id="rId5" Type="http://schemas.openxmlformats.org/officeDocument/2006/relationships/hyperlink" Target="https://www.scie.org.uk/" TargetMode="External"/><Relationship Id="rId4" Type="http://schemas.openxmlformats.org/officeDocument/2006/relationships/hyperlink" Target="https://evidence.nihr.ac.uk/"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brookes.ac.uk/students/academic-development/online-resources/"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brookes.ac.uk/students/academic-development/"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16.jpg"/><Relationship Id="rId5" Type="http://schemas.openxmlformats.org/officeDocument/2006/relationships/image" Target="../media/image15.png"/><Relationship Id="rId4" Type="http://schemas.openxmlformats.org/officeDocument/2006/relationships/hyperlink" Target="mailto:academicdev@brookes.ac.uk"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7.jpg"/><Relationship Id="rId7"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hyperlink" Target="mailto:academicdev@brookes.ac.uk" TargetMode="External"/><Relationship Id="rId4" Type="http://schemas.openxmlformats.org/officeDocument/2006/relationships/hyperlink" Target="https://www.brookes.ac.uk/students/academic-development/"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hyperlink" Target="mailto:academicdev@brookes.ac.uk"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hyperlink" Target="https://www.brookes.ac.uk/students/academic-development/" TargetMode="External"/><Relationship Id="rId5" Type="http://schemas.openxmlformats.org/officeDocument/2006/relationships/image" Target="../media/image20.png"/><Relationship Id="rId4" Type="http://schemas.openxmlformats.org/officeDocument/2006/relationships/image" Target="../media/image17.jpg"/></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hyperlink" Target="mailto:academicdev@brookes.ac.uk" TargetMode="External"/><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hyperlink" Target="https://www.brookes.ac.uk/students/academic-development/" TargetMode="External"/><Relationship Id="rId5" Type="http://schemas.openxmlformats.org/officeDocument/2006/relationships/image" Target="../media/image21.jpg"/><Relationship Id="rId4" Type="http://schemas.openxmlformats.org/officeDocument/2006/relationships/image" Target="../media/image17.jpg"/></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s://moodle.brookes.ac.uk/course/search.php?areaids=core_course-course&amp;q=Use+of+Artificial+Intelligence+%28Academic+Integrity+module%29"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docs.google.com/forms/d/e/1FAIpQLSfjGiLTf7NEGMVeaZe62ufUxUs7kmw6HayzYTNKKioz_D3G2Q/viewform"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brookes.ac.uk/students/academic-development/online-resources/artificial-intelligence" TargetMode="External"/><Relationship Id="rId2" Type="http://schemas.openxmlformats.org/officeDocument/2006/relationships/hyperlink" Target="https://moodle.brookes.ac.uk/course/search.php?areaids=core_course-course&amp;q=Use+of+Artificial+Intelligence+%28Academic+Integrity+module%29" TargetMode="External"/><Relationship Id="rId1" Type="http://schemas.openxmlformats.org/officeDocument/2006/relationships/slideLayout" Target="../slideLayouts/slideLayout2.xml"/><Relationship Id="rId4" Type="http://schemas.openxmlformats.org/officeDocument/2006/relationships/hyperlink" Target="https://www.brookes.ac.uk/getmedia/72455e91-3c60-4724-9e82-eb2e861304ee/Academic-misconduct-cheating-updated-Jun22.pdf"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www.pngall.com/email-png/download/29996" TargetMode="External"/><Relationship Id="rId3" Type="http://schemas.openxmlformats.org/officeDocument/2006/relationships/hyperlink" Target="https://twitter.com/IPC_Brookes" TargetMode="External"/><Relationship Id="rId7" Type="http://schemas.openxmlformats.org/officeDocument/2006/relationships/image" Target="../media/image29.png"/><Relationship Id="rId12" Type="http://schemas.openxmlformats.org/officeDocument/2006/relationships/image" Target="../media/image32.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s://www.pngall.com/website-png/download/37689" TargetMode="External"/><Relationship Id="rId11" Type="http://schemas.openxmlformats.org/officeDocument/2006/relationships/image" Target="../media/image31.png"/><Relationship Id="rId5" Type="http://schemas.openxmlformats.org/officeDocument/2006/relationships/image" Target="../media/image28.png"/><Relationship Id="rId10" Type="http://schemas.openxmlformats.org/officeDocument/2006/relationships/hyperlink" Target="https://commons.wikimedia.org/wiki/File:Phone_font_awesome.svg" TargetMode="External"/><Relationship Id="rId4" Type="http://schemas.openxmlformats.org/officeDocument/2006/relationships/hyperlink" Target="https://www.linkedin.com/company/institute-of-public-care-brookes/mycompany/" TargetMode="External"/><Relationship Id="rId9"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71711B6-13ED-1D20-082C-D76D3C6F9335}"/>
              </a:ext>
            </a:extLst>
          </p:cNvPr>
          <p:cNvSpPr>
            <a:spLocks noGrp="1"/>
          </p:cNvSpPr>
          <p:nvPr>
            <p:ph type="body" sz="quarter" idx="10"/>
          </p:nvPr>
        </p:nvSpPr>
        <p:spPr/>
        <p:txBody>
          <a:bodyPr>
            <a:noAutofit/>
          </a:bodyPr>
          <a:lstStyle/>
          <a:p>
            <a:r>
              <a:rPr lang="en-GB" dirty="0"/>
              <a:t>Certificate of Credit in Commissioning and Purchasing for Public Care</a:t>
            </a:r>
          </a:p>
        </p:txBody>
      </p:sp>
      <p:sp>
        <p:nvSpPr>
          <p:cNvPr id="3" name="Text Placeholder 2">
            <a:extLst>
              <a:ext uri="{FF2B5EF4-FFF2-40B4-BE49-F238E27FC236}">
                <a16:creationId xmlns:a16="http://schemas.microsoft.com/office/drawing/2014/main" id="{5A036A3C-E088-6AA1-67DD-D92D2D802ED3}"/>
              </a:ext>
            </a:extLst>
          </p:cNvPr>
          <p:cNvSpPr>
            <a:spLocks noGrp="1"/>
          </p:cNvSpPr>
          <p:nvPr>
            <p:ph type="body" sz="quarter" idx="11"/>
          </p:nvPr>
        </p:nvSpPr>
        <p:spPr>
          <a:xfrm>
            <a:off x="755650" y="4783924"/>
            <a:ext cx="7632700" cy="715962"/>
          </a:xfrm>
        </p:spPr>
        <p:txBody>
          <a:bodyPr>
            <a:noAutofit/>
          </a:bodyPr>
          <a:lstStyle/>
          <a:p>
            <a:r>
              <a:rPr lang="en-GB" dirty="0"/>
              <a:t>Assignment Support:</a:t>
            </a:r>
          </a:p>
          <a:p>
            <a:r>
              <a:rPr lang="en-GB" dirty="0"/>
              <a:t>Session 2</a:t>
            </a:r>
          </a:p>
        </p:txBody>
      </p:sp>
    </p:spTree>
    <p:extLst>
      <p:ext uri="{BB962C8B-B14F-4D97-AF65-F5344CB8AC3E}">
        <p14:creationId xmlns:p14="http://schemas.microsoft.com/office/powerpoint/2010/main" val="5106172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6887A-188A-CC5F-62AE-69CD25FC4A03}"/>
              </a:ext>
            </a:extLst>
          </p:cNvPr>
          <p:cNvSpPr>
            <a:spLocks noGrp="1"/>
          </p:cNvSpPr>
          <p:nvPr>
            <p:ph type="title"/>
          </p:nvPr>
        </p:nvSpPr>
        <p:spPr>
          <a:xfrm>
            <a:off x="755650" y="478875"/>
            <a:ext cx="7632700" cy="1089529"/>
          </a:xfrm>
        </p:spPr>
        <p:txBody>
          <a:bodyPr/>
          <a:lstStyle/>
          <a:p>
            <a:r>
              <a:rPr lang="en-GB" dirty="0"/>
              <a:t>Project and assignment timescales</a:t>
            </a:r>
          </a:p>
        </p:txBody>
      </p:sp>
      <p:cxnSp>
        <p:nvCxnSpPr>
          <p:cNvPr id="4" name="Google Shape;216;p14">
            <a:extLst>
              <a:ext uri="{FF2B5EF4-FFF2-40B4-BE49-F238E27FC236}">
                <a16:creationId xmlns:a16="http://schemas.microsoft.com/office/drawing/2014/main" id="{0F6327C9-77EB-2CC4-B506-BFA2F15124E3}"/>
              </a:ext>
            </a:extLst>
          </p:cNvPr>
          <p:cNvCxnSpPr/>
          <p:nvPr/>
        </p:nvCxnSpPr>
        <p:spPr>
          <a:xfrm>
            <a:off x="2561109" y="2630616"/>
            <a:ext cx="0" cy="2736304"/>
          </a:xfrm>
          <a:prstGeom prst="straightConnector1">
            <a:avLst/>
          </a:prstGeom>
          <a:noFill/>
          <a:ln w="38100" cap="flat" cmpd="sng">
            <a:solidFill>
              <a:srgbClr val="003896"/>
            </a:solidFill>
            <a:prstDash val="solid"/>
            <a:miter lim="800000"/>
            <a:headEnd type="none" w="sm" len="sm"/>
            <a:tailEnd type="none" w="sm" len="sm"/>
          </a:ln>
        </p:spPr>
      </p:cxnSp>
      <p:cxnSp>
        <p:nvCxnSpPr>
          <p:cNvPr id="5" name="Google Shape;217;p14">
            <a:extLst>
              <a:ext uri="{FF2B5EF4-FFF2-40B4-BE49-F238E27FC236}">
                <a16:creationId xmlns:a16="http://schemas.microsoft.com/office/drawing/2014/main" id="{1A63BE33-1C28-C2B1-0CD9-D001B26F87E4}"/>
              </a:ext>
            </a:extLst>
          </p:cNvPr>
          <p:cNvCxnSpPr/>
          <p:nvPr/>
        </p:nvCxnSpPr>
        <p:spPr>
          <a:xfrm>
            <a:off x="6169893" y="2630616"/>
            <a:ext cx="0" cy="2736304"/>
          </a:xfrm>
          <a:prstGeom prst="straightConnector1">
            <a:avLst/>
          </a:prstGeom>
          <a:noFill/>
          <a:ln w="38100" cap="flat" cmpd="sng">
            <a:solidFill>
              <a:srgbClr val="003896"/>
            </a:solidFill>
            <a:prstDash val="solid"/>
            <a:miter lim="800000"/>
            <a:headEnd type="none" w="sm" len="sm"/>
            <a:tailEnd type="none" w="sm" len="sm"/>
          </a:ln>
        </p:spPr>
      </p:cxnSp>
      <p:sp>
        <p:nvSpPr>
          <p:cNvPr id="6" name="Google Shape;218;p14">
            <a:extLst>
              <a:ext uri="{FF2B5EF4-FFF2-40B4-BE49-F238E27FC236}">
                <a16:creationId xmlns:a16="http://schemas.microsoft.com/office/drawing/2014/main" id="{485DCFEF-D374-34CE-07D5-09634E97DC22}"/>
              </a:ext>
            </a:extLst>
          </p:cNvPr>
          <p:cNvSpPr txBox="1"/>
          <p:nvPr/>
        </p:nvSpPr>
        <p:spPr>
          <a:xfrm>
            <a:off x="1985045" y="1863776"/>
            <a:ext cx="1152128"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GB" sz="2200" b="0" i="0" u="none" strike="noStrike" cap="none" dirty="0">
                <a:latin typeface="Arial"/>
                <a:ea typeface="Arial"/>
                <a:cs typeface="Arial"/>
                <a:sym typeface="Arial"/>
              </a:rPr>
              <a:t>Course start</a:t>
            </a:r>
            <a:endParaRPr sz="2200" b="0" i="0" u="none" strike="noStrike" cap="none" dirty="0">
              <a:latin typeface="Arial"/>
              <a:ea typeface="Arial"/>
              <a:cs typeface="Arial"/>
              <a:sym typeface="Arial"/>
            </a:endParaRPr>
          </a:p>
        </p:txBody>
      </p:sp>
      <p:sp>
        <p:nvSpPr>
          <p:cNvPr id="7" name="Google Shape;219;p14">
            <a:extLst>
              <a:ext uri="{FF2B5EF4-FFF2-40B4-BE49-F238E27FC236}">
                <a16:creationId xmlns:a16="http://schemas.microsoft.com/office/drawing/2014/main" id="{EFABA2ED-5AEA-EE45-D13D-2ACC143F3C68}"/>
              </a:ext>
            </a:extLst>
          </p:cNvPr>
          <p:cNvSpPr txBox="1"/>
          <p:nvPr/>
        </p:nvSpPr>
        <p:spPr>
          <a:xfrm>
            <a:off x="5495342" y="1885728"/>
            <a:ext cx="1349102"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GB" sz="2200" b="0" i="0" u="none" strike="noStrike" cap="none" dirty="0">
                <a:latin typeface="Arial"/>
                <a:ea typeface="Arial"/>
                <a:cs typeface="Arial"/>
                <a:sym typeface="Arial"/>
              </a:rPr>
              <a:t>Hand-in date</a:t>
            </a:r>
            <a:endParaRPr sz="2200" b="0" i="0" u="none" strike="noStrike" cap="none" dirty="0">
              <a:latin typeface="Arial"/>
              <a:ea typeface="Arial"/>
              <a:cs typeface="Arial"/>
              <a:sym typeface="Arial"/>
            </a:endParaRPr>
          </a:p>
        </p:txBody>
      </p:sp>
      <p:cxnSp>
        <p:nvCxnSpPr>
          <p:cNvPr id="8" name="Google Shape;220;p14">
            <a:extLst>
              <a:ext uri="{FF2B5EF4-FFF2-40B4-BE49-F238E27FC236}">
                <a16:creationId xmlns:a16="http://schemas.microsoft.com/office/drawing/2014/main" id="{F64B798B-9AF4-B657-9C3A-CCEC114267FF}"/>
              </a:ext>
            </a:extLst>
          </p:cNvPr>
          <p:cNvCxnSpPr/>
          <p:nvPr/>
        </p:nvCxnSpPr>
        <p:spPr>
          <a:xfrm>
            <a:off x="1697013" y="2995582"/>
            <a:ext cx="3960440" cy="0"/>
          </a:xfrm>
          <a:prstGeom prst="straightConnector1">
            <a:avLst/>
          </a:prstGeom>
          <a:noFill/>
          <a:ln w="31750" cap="flat" cmpd="sng">
            <a:solidFill>
              <a:srgbClr val="003896"/>
            </a:solidFill>
            <a:prstDash val="dash"/>
            <a:miter lim="800000"/>
            <a:headEnd type="none" w="sm" len="sm"/>
            <a:tailEnd type="stealth" w="med" len="med"/>
          </a:ln>
        </p:spPr>
      </p:cxnSp>
      <p:cxnSp>
        <p:nvCxnSpPr>
          <p:cNvPr id="9" name="Google Shape;221;p14">
            <a:extLst>
              <a:ext uri="{FF2B5EF4-FFF2-40B4-BE49-F238E27FC236}">
                <a16:creationId xmlns:a16="http://schemas.microsoft.com/office/drawing/2014/main" id="{6669E378-9C1D-472A-9EBF-2812B9F09635}"/>
              </a:ext>
            </a:extLst>
          </p:cNvPr>
          <p:cNvCxnSpPr/>
          <p:nvPr/>
        </p:nvCxnSpPr>
        <p:spPr>
          <a:xfrm>
            <a:off x="1264965" y="3643654"/>
            <a:ext cx="6048672" cy="0"/>
          </a:xfrm>
          <a:prstGeom prst="straightConnector1">
            <a:avLst/>
          </a:prstGeom>
          <a:noFill/>
          <a:ln w="31750" cap="flat" cmpd="sng">
            <a:solidFill>
              <a:srgbClr val="003896"/>
            </a:solidFill>
            <a:prstDash val="dash"/>
            <a:miter lim="800000"/>
            <a:headEnd type="none" w="sm" len="sm"/>
            <a:tailEnd type="stealth" w="med" len="med"/>
          </a:ln>
        </p:spPr>
      </p:cxnSp>
      <p:cxnSp>
        <p:nvCxnSpPr>
          <p:cNvPr id="10" name="Google Shape;222;p14">
            <a:extLst>
              <a:ext uri="{FF2B5EF4-FFF2-40B4-BE49-F238E27FC236}">
                <a16:creationId xmlns:a16="http://schemas.microsoft.com/office/drawing/2014/main" id="{ED3007FB-01B9-C8DA-5E7F-28243D007E96}"/>
              </a:ext>
            </a:extLst>
          </p:cNvPr>
          <p:cNvCxnSpPr/>
          <p:nvPr/>
        </p:nvCxnSpPr>
        <p:spPr>
          <a:xfrm>
            <a:off x="2982491" y="4233435"/>
            <a:ext cx="3960440" cy="0"/>
          </a:xfrm>
          <a:prstGeom prst="straightConnector1">
            <a:avLst/>
          </a:prstGeom>
          <a:noFill/>
          <a:ln w="31750" cap="flat" cmpd="sng">
            <a:solidFill>
              <a:srgbClr val="003896"/>
            </a:solidFill>
            <a:prstDash val="dash"/>
            <a:miter lim="800000"/>
            <a:headEnd type="none" w="sm" len="sm"/>
            <a:tailEnd type="stealth" w="med" len="med"/>
          </a:ln>
        </p:spPr>
      </p:cxnSp>
      <p:cxnSp>
        <p:nvCxnSpPr>
          <p:cNvPr id="11" name="Google Shape;223;p14">
            <a:extLst>
              <a:ext uri="{FF2B5EF4-FFF2-40B4-BE49-F238E27FC236}">
                <a16:creationId xmlns:a16="http://schemas.microsoft.com/office/drawing/2014/main" id="{F02CE5E3-0491-25B0-9DFE-5E8D4CD58381}"/>
              </a:ext>
            </a:extLst>
          </p:cNvPr>
          <p:cNvCxnSpPr/>
          <p:nvPr/>
        </p:nvCxnSpPr>
        <p:spPr>
          <a:xfrm>
            <a:off x="2906291" y="4885699"/>
            <a:ext cx="3024336" cy="0"/>
          </a:xfrm>
          <a:prstGeom prst="straightConnector1">
            <a:avLst/>
          </a:prstGeom>
          <a:noFill/>
          <a:ln w="31750" cap="flat" cmpd="sng">
            <a:solidFill>
              <a:srgbClr val="003896"/>
            </a:solidFill>
            <a:prstDash val="dash"/>
            <a:miter lim="800000"/>
            <a:headEnd type="none" w="sm" len="sm"/>
            <a:tailEnd type="stealth" w="med" len="med"/>
          </a:ln>
        </p:spPr>
      </p:cxnSp>
    </p:spTree>
    <p:extLst>
      <p:ext uri="{BB962C8B-B14F-4D97-AF65-F5344CB8AC3E}">
        <p14:creationId xmlns:p14="http://schemas.microsoft.com/office/powerpoint/2010/main" val="2374633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B9C5A-361F-5229-BECF-F3B49929B50E}"/>
              </a:ext>
            </a:extLst>
          </p:cNvPr>
          <p:cNvSpPr>
            <a:spLocks noGrp="1"/>
          </p:cNvSpPr>
          <p:nvPr>
            <p:ph type="title"/>
          </p:nvPr>
        </p:nvSpPr>
        <p:spPr/>
        <p:txBody>
          <a:bodyPr/>
          <a:lstStyle/>
          <a:p>
            <a:r>
              <a:rPr lang="en-GB" dirty="0"/>
              <a:t>Assessment criteria</a:t>
            </a:r>
          </a:p>
        </p:txBody>
      </p:sp>
      <p:graphicFrame>
        <p:nvGraphicFramePr>
          <p:cNvPr id="4" name="Google Shape;229;p15">
            <a:extLst>
              <a:ext uri="{FF2B5EF4-FFF2-40B4-BE49-F238E27FC236}">
                <a16:creationId xmlns:a16="http://schemas.microsoft.com/office/drawing/2014/main" id="{7A28A4E8-6997-26F3-51EB-45C4A5125AA6}"/>
              </a:ext>
            </a:extLst>
          </p:cNvPr>
          <p:cNvGraphicFramePr/>
          <p:nvPr>
            <p:extLst>
              <p:ext uri="{D42A27DB-BD31-4B8C-83A1-F6EECF244321}">
                <p14:modId xmlns:p14="http://schemas.microsoft.com/office/powerpoint/2010/main" val="1860067209"/>
              </p:ext>
            </p:extLst>
          </p:nvPr>
        </p:nvGraphicFramePr>
        <p:xfrm>
          <a:off x="703263" y="1358839"/>
          <a:ext cx="7737474" cy="4118035"/>
        </p:xfrm>
        <a:graphic>
          <a:graphicData uri="http://schemas.openxmlformats.org/drawingml/2006/table">
            <a:tbl>
              <a:tblPr firstRow="1" bandRow="1">
                <a:tableStyleId>{E8B1032C-EA38-4F05-BA0D-38AFFFC7BED3}</a:tableStyleId>
              </a:tblPr>
              <a:tblGrid>
                <a:gridCol w="6989674">
                  <a:extLst>
                    <a:ext uri="{9D8B030D-6E8A-4147-A177-3AD203B41FA5}">
                      <a16:colId xmlns:a16="http://schemas.microsoft.com/office/drawing/2014/main" val="20000"/>
                    </a:ext>
                  </a:extLst>
                </a:gridCol>
                <a:gridCol w="747800">
                  <a:extLst>
                    <a:ext uri="{9D8B030D-6E8A-4147-A177-3AD203B41FA5}">
                      <a16:colId xmlns:a16="http://schemas.microsoft.com/office/drawing/2014/main" val="20001"/>
                    </a:ext>
                  </a:extLst>
                </a:gridCol>
              </a:tblGrid>
              <a:tr h="370850">
                <a:tc>
                  <a:txBody>
                    <a:bodyPr/>
                    <a:lstStyle/>
                    <a:p>
                      <a:pPr marL="342900" marR="0" lvl="0" indent="-342900" algn="l" rtl="0">
                        <a:lnSpc>
                          <a:spcPct val="115000"/>
                        </a:lnSpc>
                        <a:spcBef>
                          <a:spcPts val="0"/>
                        </a:spcBef>
                        <a:spcAft>
                          <a:spcPts val="0"/>
                        </a:spcAft>
                        <a:buClrTx/>
                        <a:buSzPts val="1800"/>
                        <a:buFont typeface="Arial Black"/>
                        <a:buAutoNum type="alphaLcParenR"/>
                      </a:pPr>
                      <a:r>
                        <a:rPr lang="en-GB" sz="1800" b="0" u="none" strike="noStrike" cap="none" dirty="0">
                          <a:solidFill>
                            <a:schemeClr val="tx1"/>
                          </a:solidFill>
                          <a:latin typeface="Arial" panose="020B0604020202020204" pitchFamily="34" charset="0"/>
                          <a:cs typeface="Arial" panose="020B0604020202020204" pitchFamily="34" charset="0"/>
                          <a:sym typeface="Arial"/>
                        </a:rPr>
                        <a:t>Provide a rationale for the development of the project, drawing on a critical understanding of commissioning and purchasing good practice and national guidance</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424A52"/>
                        </a:buClr>
                        <a:buSzPts val="1800"/>
                        <a:buFont typeface="Arial"/>
                        <a:buNone/>
                      </a:pPr>
                      <a:r>
                        <a:rPr lang="en-GB" sz="1800" b="1" u="none" strike="noStrike" cap="none" dirty="0">
                          <a:solidFill>
                            <a:schemeClr val="tx1"/>
                          </a:solidFill>
                          <a:latin typeface="Arial" panose="020B0604020202020204" pitchFamily="34" charset="0"/>
                          <a:cs typeface="Arial" panose="020B0604020202020204" pitchFamily="34" charset="0"/>
                          <a:sym typeface="Arial"/>
                        </a:rPr>
                        <a:t>20%</a:t>
                      </a:r>
                      <a:endParaRPr sz="1800" b="1"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342900" marR="0" lvl="0" indent="-342900" algn="l" rtl="0">
                        <a:lnSpc>
                          <a:spcPct val="115000"/>
                        </a:lnSpc>
                        <a:spcBef>
                          <a:spcPts val="0"/>
                        </a:spcBef>
                        <a:spcAft>
                          <a:spcPts val="0"/>
                        </a:spcAft>
                        <a:buClrTx/>
                        <a:buSzPts val="1800"/>
                        <a:buFont typeface="Arial Black"/>
                        <a:buAutoNum type="alphaLcParenR" startAt="2"/>
                      </a:pPr>
                      <a:r>
                        <a:rPr lang="en-GB" sz="1800" b="0" u="none" strike="noStrike" cap="none" dirty="0">
                          <a:solidFill>
                            <a:schemeClr val="tx1"/>
                          </a:solidFill>
                          <a:latin typeface="Arial" panose="020B0604020202020204" pitchFamily="34" charset="0"/>
                          <a:cs typeface="Arial" panose="020B0604020202020204" pitchFamily="34" charset="0"/>
                          <a:sym typeface="Arial"/>
                        </a:rPr>
                        <a:t>Demonstrate appropriate commissioning or purchasing practice</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00408B"/>
                        </a:buClr>
                        <a:buSzPts val="1800"/>
                        <a:buFont typeface="Arial"/>
                        <a:buNone/>
                      </a:pPr>
                      <a:r>
                        <a:rPr lang="en-GB" sz="1800" b="1" u="none" strike="noStrike" cap="none">
                          <a:solidFill>
                            <a:schemeClr val="tx1"/>
                          </a:solidFill>
                          <a:latin typeface="Arial" panose="020B0604020202020204" pitchFamily="34" charset="0"/>
                          <a:cs typeface="Arial" panose="020B0604020202020204" pitchFamily="34" charset="0"/>
                          <a:sym typeface="Arial"/>
                        </a:rPr>
                        <a:t>20%</a:t>
                      </a:r>
                      <a:endParaRPr sz="1800" b="1" u="none" strike="noStrike" cap="none">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extLst>
                  <a:ext uri="{0D108BD9-81ED-4DB2-BD59-A6C34878D82A}">
                    <a16:rowId xmlns:a16="http://schemas.microsoft.com/office/drawing/2014/main" val="10001"/>
                  </a:ext>
                </a:extLst>
              </a:tr>
              <a:tr h="370850">
                <a:tc>
                  <a:txBody>
                    <a:bodyPr/>
                    <a:lstStyle/>
                    <a:p>
                      <a:pPr marL="342900" marR="0" lvl="0" indent="-342900" algn="l" rtl="0">
                        <a:lnSpc>
                          <a:spcPct val="115000"/>
                        </a:lnSpc>
                        <a:spcBef>
                          <a:spcPts val="0"/>
                        </a:spcBef>
                        <a:spcAft>
                          <a:spcPts val="0"/>
                        </a:spcAft>
                        <a:buClrTx/>
                        <a:buSzPts val="1800"/>
                        <a:buFont typeface="Arial Black"/>
                        <a:buAutoNum type="alphaLcParenR" startAt="3"/>
                      </a:pPr>
                      <a:r>
                        <a:rPr lang="en-GB" sz="1800" b="0" u="none" strike="noStrike" cap="none" dirty="0">
                          <a:solidFill>
                            <a:schemeClr val="tx1"/>
                          </a:solidFill>
                          <a:latin typeface="Arial" panose="020B0604020202020204" pitchFamily="34" charset="0"/>
                          <a:cs typeface="Arial" panose="020B0604020202020204" pitchFamily="34" charset="0"/>
                          <a:sym typeface="Arial"/>
                        </a:rPr>
                        <a:t>Critically evaluate the effectiveness of the activities undertaken and their impact on commissioning or purchasing practice within your service and/or organisation</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00408B"/>
                        </a:buClr>
                        <a:buSzPts val="1800"/>
                        <a:buFont typeface="Arial"/>
                        <a:buNone/>
                      </a:pPr>
                      <a:r>
                        <a:rPr lang="en-GB" sz="1800" b="1" u="none" strike="noStrike" cap="none">
                          <a:solidFill>
                            <a:schemeClr val="tx1"/>
                          </a:solidFill>
                          <a:latin typeface="Arial" panose="020B0604020202020204" pitchFamily="34" charset="0"/>
                          <a:cs typeface="Arial" panose="020B0604020202020204" pitchFamily="34" charset="0"/>
                          <a:sym typeface="Arial"/>
                        </a:rPr>
                        <a:t>20%</a:t>
                      </a:r>
                      <a:endParaRPr sz="1800" u="none" strike="noStrike" cap="none">
                        <a:solidFill>
                          <a:schemeClr val="tx1"/>
                        </a:solidFill>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2"/>
                  </a:ext>
                </a:extLst>
              </a:tr>
              <a:tr h="370850">
                <a:tc>
                  <a:txBody>
                    <a:bodyPr/>
                    <a:lstStyle/>
                    <a:p>
                      <a:pPr marL="342900" marR="0" lvl="0" indent="-342900" algn="l" rtl="0">
                        <a:lnSpc>
                          <a:spcPct val="115000"/>
                        </a:lnSpc>
                        <a:spcBef>
                          <a:spcPts val="0"/>
                        </a:spcBef>
                        <a:spcAft>
                          <a:spcPts val="0"/>
                        </a:spcAft>
                        <a:buClrTx/>
                        <a:buSzPts val="1800"/>
                        <a:buFont typeface="Arial Black"/>
                        <a:buAutoNum type="alphaLcParenR" startAt="4"/>
                      </a:pPr>
                      <a:r>
                        <a:rPr lang="en-GB" sz="1800" b="0" u="none" strike="noStrike" cap="none" dirty="0">
                          <a:solidFill>
                            <a:schemeClr val="tx1"/>
                          </a:solidFill>
                          <a:latin typeface="Arial" panose="020B0604020202020204" pitchFamily="34" charset="0"/>
                          <a:cs typeface="Arial" panose="020B0604020202020204" pitchFamily="34" charset="0"/>
                          <a:sym typeface="Arial"/>
                        </a:rPr>
                        <a:t>Provide a reflective commentary that demonstrates personal development and learning</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00408B"/>
                        </a:buClr>
                        <a:buSzPts val="1800"/>
                        <a:buFont typeface="Arial"/>
                        <a:buNone/>
                      </a:pPr>
                      <a:r>
                        <a:rPr lang="en-GB" sz="1800" b="1" u="none" strike="noStrike" cap="none">
                          <a:solidFill>
                            <a:schemeClr val="tx1"/>
                          </a:solidFill>
                          <a:latin typeface="Arial" panose="020B0604020202020204" pitchFamily="34" charset="0"/>
                          <a:cs typeface="Arial" panose="020B0604020202020204" pitchFamily="34" charset="0"/>
                          <a:sym typeface="Arial"/>
                        </a:rPr>
                        <a:t>20%</a:t>
                      </a:r>
                      <a:endParaRPr sz="1800" u="none" strike="noStrike" cap="none">
                        <a:solidFill>
                          <a:schemeClr val="tx1"/>
                        </a:solidFill>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3"/>
                  </a:ext>
                </a:extLst>
              </a:tr>
              <a:tr h="370850">
                <a:tc>
                  <a:txBody>
                    <a:bodyPr/>
                    <a:lstStyle/>
                    <a:p>
                      <a:pPr marL="342900" marR="0" lvl="0" indent="-342900" algn="l" rtl="0">
                        <a:lnSpc>
                          <a:spcPct val="115000"/>
                        </a:lnSpc>
                        <a:spcBef>
                          <a:spcPts val="0"/>
                        </a:spcBef>
                        <a:spcAft>
                          <a:spcPts val="0"/>
                        </a:spcAft>
                        <a:buClrTx/>
                        <a:buSzPts val="1800"/>
                        <a:buFont typeface="Arial Black"/>
                        <a:buAutoNum type="alphaLcParenR" startAt="5"/>
                      </a:pPr>
                      <a:r>
                        <a:rPr lang="en-GB" sz="1800" b="0" u="none" strike="noStrike" cap="none" dirty="0">
                          <a:solidFill>
                            <a:schemeClr val="tx1"/>
                          </a:solidFill>
                          <a:latin typeface="Arial" panose="020B0604020202020204" pitchFamily="34" charset="0"/>
                          <a:cs typeface="Arial" panose="020B0604020202020204" pitchFamily="34" charset="0"/>
                          <a:sym typeface="Arial"/>
                        </a:rPr>
                        <a:t>Present your work clearly</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424A52"/>
                        </a:buClr>
                        <a:buSzPts val="1800"/>
                        <a:buFont typeface="Arial"/>
                        <a:buNone/>
                      </a:pPr>
                      <a:r>
                        <a:rPr lang="en-GB" sz="1800" b="1" u="none" strike="noStrike" cap="none">
                          <a:solidFill>
                            <a:schemeClr val="tx1"/>
                          </a:solidFill>
                          <a:latin typeface="Arial" panose="020B0604020202020204" pitchFamily="34" charset="0"/>
                          <a:cs typeface="Arial" panose="020B0604020202020204" pitchFamily="34" charset="0"/>
                          <a:sym typeface="Arial"/>
                        </a:rPr>
                        <a:t>10%</a:t>
                      </a:r>
                      <a:endParaRPr sz="1800" b="1" u="none" strike="noStrike" cap="none">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extLst>
                  <a:ext uri="{0D108BD9-81ED-4DB2-BD59-A6C34878D82A}">
                    <a16:rowId xmlns:a16="http://schemas.microsoft.com/office/drawing/2014/main" val="10004"/>
                  </a:ext>
                </a:extLst>
              </a:tr>
              <a:tr h="370850">
                <a:tc>
                  <a:txBody>
                    <a:bodyPr/>
                    <a:lstStyle/>
                    <a:p>
                      <a:pPr marL="342900" marR="0" lvl="0" indent="-342900" algn="l" rtl="0">
                        <a:lnSpc>
                          <a:spcPct val="100000"/>
                        </a:lnSpc>
                        <a:spcBef>
                          <a:spcPts val="0"/>
                        </a:spcBef>
                        <a:spcAft>
                          <a:spcPts val="0"/>
                        </a:spcAft>
                        <a:buClrTx/>
                        <a:buSzPts val="1800"/>
                        <a:buFont typeface="Arial Black"/>
                        <a:buAutoNum type="alphaLcParenR" startAt="6"/>
                      </a:pPr>
                      <a:r>
                        <a:rPr lang="en-GB" sz="1800" b="0" u="none" strike="noStrike" cap="none" dirty="0">
                          <a:solidFill>
                            <a:schemeClr val="tx1"/>
                          </a:solidFill>
                          <a:latin typeface="Arial" panose="020B0604020202020204" pitchFamily="34" charset="0"/>
                          <a:cs typeface="Arial" panose="020B0604020202020204" pitchFamily="34" charset="0"/>
                          <a:sym typeface="Arial"/>
                        </a:rPr>
                        <a:t>Demonstrate good academic practice applicable to the work-based project</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00408B"/>
                        </a:buClr>
                        <a:buSzPts val="1800"/>
                        <a:buFont typeface="Arial"/>
                        <a:buNone/>
                      </a:pPr>
                      <a:r>
                        <a:rPr lang="en-GB" sz="1800" b="1" u="none" strike="noStrike" cap="none" dirty="0">
                          <a:solidFill>
                            <a:schemeClr val="tx1"/>
                          </a:solidFill>
                          <a:latin typeface="Arial" panose="020B0604020202020204" pitchFamily="34" charset="0"/>
                          <a:cs typeface="Arial" panose="020B0604020202020204" pitchFamily="34" charset="0"/>
                          <a:sym typeface="Arial"/>
                        </a:rPr>
                        <a:t>10%</a:t>
                      </a:r>
                      <a:endParaRPr sz="1800" u="none" strike="noStrike" cap="none" dirty="0">
                        <a:solidFill>
                          <a:schemeClr val="tx1"/>
                        </a:solidFill>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992256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30D78-4C36-6F2D-98B1-E4A4821AEBB0}"/>
              </a:ext>
            </a:extLst>
          </p:cNvPr>
          <p:cNvSpPr>
            <a:spLocks noGrp="1"/>
          </p:cNvSpPr>
          <p:nvPr>
            <p:ph type="title"/>
          </p:nvPr>
        </p:nvSpPr>
        <p:spPr/>
        <p:txBody>
          <a:bodyPr/>
          <a:lstStyle/>
          <a:p>
            <a:r>
              <a:rPr lang="en-GB" dirty="0"/>
              <a:t>Grades and marking</a:t>
            </a:r>
          </a:p>
        </p:txBody>
      </p:sp>
      <p:sp>
        <p:nvSpPr>
          <p:cNvPr id="3" name="Text Placeholder 2">
            <a:extLst>
              <a:ext uri="{FF2B5EF4-FFF2-40B4-BE49-F238E27FC236}">
                <a16:creationId xmlns:a16="http://schemas.microsoft.com/office/drawing/2014/main" id="{C061522C-5859-3E98-259C-3B56FF828D7F}"/>
              </a:ext>
            </a:extLst>
          </p:cNvPr>
          <p:cNvSpPr>
            <a:spLocks noGrp="1"/>
          </p:cNvSpPr>
          <p:nvPr>
            <p:ph type="body" sz="quarter" idx="10"/>
          </p:nvPr>
        </p:nvSpPr>
        <p:spPr/>
        <p:txBody>
          <a:bodyPr>
            <a:normAutofit fontScale="92500"/>
          </a:bodyPr>
          <a:lstStyle/>
          <a:p>
            <a:pPr marL="0" indent="0">
              <a:buNone/>
            </a:pPr>
            <a:r>
              <a:rPr lang="en-GB" dirty="0"/>
              <a:t>The assessment will be graded:</a:t>
            </a:r>
          </a:p>
          <a:p>
            <a:r>
              <a:rPr lang="en-GB" dirty="0"/>
              <a:t>Fail  0-29%</a:t>
            </a:r>
          </a:p>
          <a:p>
            <a:r>
              <a:rPr lang="en-GB" dirty="0"/>
              <a:t>Pass 50-59%</a:t>
            </a:r>
          </a:p>
          <a:p>
            <a:r>
              <a:rPr lang="en-GB" dirty="0"/>
              <a:t>Merit 60-69%</a:t>
            </a:r>
          </a:p>
          <a:p>
            <a:r>
              <a:rPr lang="en-GB" dirty="0"/>
              <a:t>Distinction 70% or above</a:t>
            </a:r>
          </a:p>
          <a:p>
            <a:endParaRPr lang="en-GB" dirty="0"/>
          </a:p>
          <a:p>
            <a:pPr marL="0" indent="0">
              <a:buNone/>
            </a:pPr>
            <a:r>
              <a:rPr lang="en-GB" dirty="0"/>
              <a:t>You can resubmit an assignment once more if you do not pass on the first attempt – maximum grade for resubmission 50%</a:t>
            </a:r>
          </a:p>
          <a:p>
            <a:endParaRPr lang="en-GB" dirty="0"/>
          </a:p>
        </p:txBody>
      </p:sp>
    </p:spTree>
    <p:extLst>
      <p:ext uri="{BB962C8B-B14F-4D97-AF65-F5344CB8AC3E}">
        <p14:creationId xmlns:p14="http://schemas.microsoft.com/office/powerpoint/2010/main" val="1811668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384CF-A8F7-968D-BE90-1E49B4DF69FC}"/>
              </a:ext>
            </a:extLst>
          </p:cNvPr>
          <p:cNvSpPr>
            <a:spLocks noGrp="1"/>
          </p:cNvSpPr>
          <p:nvPr>
            <p:ph type="title" idx="4294967295"/>
          </p:nvPr>
        </p:nvSpPr>
        <p:spPr>
          <a:xfrm>
            <a:off x="489702" y="2884487"/>
            <a:ext cx="8164596" cy="1089025"/>
          </a:xfrm>
        </p:spPr>
        <p:txBody>
          <a:bodyPr>
            <a:normAutofit fontScale="90000"/>
          </a:bodyPr>
          <a:lstStyle/>
          <a:p>
            <a:pPr algn="ctr"/>
            <a:r>
              <a:rPr lang="en-GB" dirty="0"/>
              <a:t>Planning and writing your assignment</a:t>
            </a:r>
          </a:p>
        </p:txBody>
      </p:sp>
    </p:spTree>
    <p:extLst>
      <p:ext uri="{BB962C8B-B14F-4D97-AF65-F5344CB8AC3E}">
        <p14:creationId xmlns:p14="http://schemas.microsoft.com/office/powerpoint/2010/main" val="42337023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A7762C8-BCEB-13F5-B317-A0EACBE141E6}"/>
              </a:ext>
            </a:extLst>
          </p:cNvPr>
          <p:cNvSpPr>
            <a:spLocks noGrp="1"/>
          </p:cNvSpPr>
          <p:nvPr>
            <p:ph type="title"/>
          </p:nvPr>
        </p:nvSpPr>
        <p:spPr>
          <a:xfrm>
            <a:off x="755650" y="478875"/>
            <a:ext cx="7632700" cy="1089529"/>
          </a:xfrm>
        </p:spPr>
        <p:txBody>
          <a:bodyPr/>
          <a:lstStyle/>
          <a:p>
            <a:r>
              <a:rPr lang="en-US" dirty="0"/>
              <a:t>Oxford Brookes University Study Advice </a:t>
            </a:r>
            <a:endParaRPr lang="en-GB" dirty="0"/>
          </a:p>
        </p:txBody>
      </p:sp>
      <p:sp>
        <p:nvSpPr>
          <p:cNvPr id="5" name="Text Placeholder 4">
            <a:extLst>
              <a:ext uri="{FF2B5EF4-FFF2-40B4-BE49-F238E27FC236}">
                <a16:creationId xmlns:a16="http://schemas.microsoft.com/office/drawing/2014/main" id="{88464BF9-6136-675E-7E25-692F9A81C23C}"/>
              </a:ext>
            </a:extLst>
          </p:cNvPr>
          <p:cNvSpPr>
            <a:spLocks noGrp="1"/>
          </p:cNvSpPr>
          <p:nvPr>
            <p:ph type="body" sz="quarter" idx="10"/>
          </p:nvPr>
        </p:nvSpPr>
        <p:spPr>
          <a:xfrm>
            <a:off x="764275" y="1676998"/>
            <a:ext cx="7617600" cy="4138695"/>
          </a:xfrm>
        </p:spPr>
        <p:txBody>
          <a:bodyPr>
            <a:normAutofit/>
          </a:bodyPr>
          <a:lstStyle/>
          <a:p>
            <a:r>
              <a:rPr lang="en-US" b="1" dirty="0"/>
              <a:t>What exactly have you been asked to do? </a:t>
            </a:r>
            <a:r>
              <a:rPr lang="en-US" i="1" dirty="0"/>
              <a:t>Read the question / title carefully. Write it out. Circle key words. </a:t>
            </a:r>
          </a:p>
          <a:p>
            <a:r>
              <a:rPr lang="en-GB" b="1" dirty="0"/>
              <a:t>The practicalities – </a:t>
            </a:r>
            <a:r>
              <a:rPr lang="en-GB" i="1" dirty="0"/>
              <a:t>What are the learning outcomes? (tells you what we hope you will learn from the project) What is the assessment criteria? (what we are looking for in your work). </a:t>
            </a:r>
          </a:p>
          <a:p>
            <a:r>
              <a:rPr lang="en-GB" b="1" dirty="0"/>
              <a:t>The early stages – </a:t>
            </a:r>
            <a:r>
              <a:rPr lang="en-GB" i="1" dirty="0"/>
              <a:t>What do you know already? Brainstorm, project plan / outline. </a:t>
            </a:r>
          </a:p>
          <a:p>
            <a:pPr marL="0" indent="0">
              <a:buNone/>
            </a:pPr>
            <a:endParaRPr lang="en-GB" dirty="0"/>
          </a:p>
        </p:txBody>
      </p:sp>
    </p:spTree>
    <p:extLst>
      <p:ext uri="{BB962C8B-B14F-4D97-AF65-F5344CB8AC3E}">
        <p14:creationId xmlns:p14="http://schemas.microsoft.com/office/powerpoint/2010/main" val="780725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F70504-EDE8-7B9E-73B3-8FF08C722E0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0A1980C9-1C4B-97B1-8491-B4E2954534AE}"/>
              </a:ext>
            </a:extLst>
          </p:cNvPr>
          <p:cNvSpPr>
            <a:spLocks noGrp="1"/>
          </p:cNvSpPr>
          <p:nvPr>
            <p:ph type="title"/>
          </p:nvPr>
        </p:nvSpPr>
        <p:spPr>
          <a:xfrm>
            <a:off x="755650" y="478875"/>
            <a:ext cx="7632700" cy="1089529"/>
          </a:xfrm>
        </p:spPr>
        <p:txBody>
          <a:bodyPr/>
          <a:lstStyle/>
          <a:p>
            <a:r>
              <a:rPr lang="en-US" dirty="0"/>
              <a:t>Oxford Brookes University Study Advice </a:t>
            </a:r>
            <a:endParaRPr lang="en-GB" dirty="0"/>
          </a:p>
        </p:txBody>
      </p:sp>
      <p:sp>
        <p:nvSpPr>
          <p:cNvPr id="5" name="Text Placeholder 4">
            <a:extLst>
              <a:ext uri="{FF2B5EF4-FFF2-40B4-BE49-F238E27FC236}">
                <a16:creationId xmlns:a16="http://schemas.microsoft.com/office/drawing/2014/main" id="{B26FC3A0-BEBB-1970-8868-B22EF8FC8A44}"/>
              </a:ext>
            </a:extLst>
          </p:cNvPr>
          <p:cNvSpPr>
            <a:spLocks noGrp="1"/>
          </p:cNvSpPr>
          <p:nvPr>
            <p:ph type="body" sz="quarter" idx="10"/>
          </p:nvPr>
        </p:nvSpPr>
        <p:spPr>
          <a:xfrm>
            <a:off x="770750" y="1715098"/>
            <a:ext cx="7617600" cy="4138695"/>
          </a:xfrm>
        </p:spPr>
        <p:txBody>
          <a:bodyPr>
            <a:normAutofit lnSpcReduction="10000"/>
          </a:bodyPr>
          <a:lstStyle/>
          <a:p>
            <a:pPr marL="0" indent="0" algn="ctr">
              <a:buNone/>
            </a:pPr>
            <a:r>
              <a:rPr lang="en-US" b="1" dirty="0">
                <a:solidFill>
                  <a:srgbClr val="DB7C12"/>
                </a:solidFill>
              </a:rPr>
              <a:t>Get reading and researching!</a:t>
            </a:r>
          </a:p>
          <a:p>
            <a:pPr marL="0" indent="0">
              <a:buNone/>
            </a:pPr>
            <a:endParaRPr lang="en-US" b="1" dirty="0"/>
          </a:p>
          <a:p>
            <a:pPr marL="0" indent="0">
              <a:buNone/>
            </a:pPr>
            <a:r>
              <a:rPr lang="en-US" dirty="0"/>
              <a:t>What do you need to know? And how will you find out? </a:t>
            </a:r>
          </a:p>
          <a:p>
            <a:r>
              <a:rPr lang="en-US" dirty="0"/>
              <a:t>Pick 3 texts, or key chapters to start with (see the reading list) </a:t>
            </a:r>
          </a:p>
          <a:p>
            <a:r>
              <a:rPr lang="en-US" dirty="0"/>
              <a:t>Follow up with more specific articles when you know what you need to know </a:t>
            </a:r>
          </a:p>
          <a:p>
            <a:r>
              <a:rPr lang="en-US" dirty="0"/>
              <a:t>Make brief notes as you go </a:t>
            </a:r>
          </a:p>
          <a:p>
            <a:r>
              <a:rPr lang="en-US" dirty="0"/>
              <a:t>Record your sources and page references </a:t>
            </a:r>
          </a:p>
        </p:txBody>
      </p:sp>
    </p:spTree>
    <p:extLst>
      <p:ext uri="{BB962C8B-B14F-4D97-AF65-F5344CB8AC3E}">
        <p14:creationId xmlns:p14="http://schemas.microsoft.com/office/powerpoint/2010/main" val="1060339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A9F694-E403-FE77-990A-E1092468033F}"/>
              </a:ext>
            </a:extLst>
          </p:cNvPr>
          <p:cNvSpPr>
            <a:spLocks noGrp="1"/>
          </p:cNvSpPr>
          <p:nvPr>
            <p:ph type="title"/>
          </p:nvPr>
        </p:nvSpPr>
        <p:spPr/>
        <p:txBody>
          <a:bodyPr/>
          <a:lstStyle/>
          <a:p>
            <a:r>
              <a:rPr lang="en-US" dirty="0"/>
              <a:t>Research and Reading </a:t>
            </a:r>
            <a:endParaRPr lang="en-GB" dirty="0"/>
          </a:p>
        </p:txBody>
      </p:sp>
      <p:sp>
        <p:nvSpPr>
          <p:cNvPr id="5" name="Text Placeholder 4">
            <a:extLst>
              <a:ext uri="{FF2B5EF4-FFF2-40B4-BE49-F238E27FC236}">
                <a16:creationId xmlns:a16="http://schemas.microsoft.com/office/drawing/2014/main" id="{50B5488C-7E14-2FF6-296A-D47C0E3F50FE}"/>
              </a:ext>
            </a:extLst>
          </p:cNvPr>
          <p:cNvSpPr>
            <a:spLocks noGrp="1"/>
          </p:cNvSpPr>
          <p:nvPr>
            <p:ph type="body" sz="quarter" idx="10"/>
          </p:nvPr>
        </p:nvSpPr>
        <p:spPr>
          <a:xfrm>
            <a:off x="764275" y="1543648"/>
            <a:ext cx="7741550" cy="4321575"/>
          </a:xfrm>
        </p:spPr>
        <p:txBody>
          <a:bodyPr>
            <a:normAutofit/>
          </a:bodyPr>
          <a:lstStyle/>
          <a:p>
            <a:pPr marL="0" indent="0">
              <a:buNone/>
            </a:pPr>
            <a:r>
              <a:rPr lang="en-US" b="1" dirty="0"/>
              <a:t>As part of your assignment, you are expected to demonstrate good academic practice by: </a:t>
            </a:r>
          </a:p>
          <a:p>
            <a:r>
              <a:rPr lang="en-US" dirty="0"/>
              <a:t>Demonstrating evidence of independent study / research / reading regarding your commissioning project that is relevant and up to date </a:t>
            </a:r>
          </a:p>
          <a:p>
            <a:r>
              <a:rPr lang="en-GB" dirty="0"/>
              <a:t>Your subsequent commissioning practice / activities will be informed by your research and reading, demonstrating you have tried to apply evidence based good practice </a:t>
            </a:r>
          </a:p>
        </p:txBody>
      </p:sp>
    </p:spTree>
    <p:extLst>
      <p:ext uri="{BB962C8B-B14F-4D97-AF65-F5344CB8AC3E}">
        <p14:creationId xmlns:p14="http://schemas.microsoft.com/office/powerpoint/2010/main" val="3079689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76BA7-1B9C-E696-4EAE-FED70B63814B}"/>
              </a:ext>
            </a:extLst>
          </p:cNvPr>
          <p:cNvSpPr>
            <a:spLocks noGrp="1"/>
          </p:cNvSpPr>
          <p:nvPr>
            <p:ph type="title"/>
          </p:nvPr>
        </p:nvSpPr>
        <p:spPr/>
        <p:txBody>
          <a:bodyPr/>
          <a:lstStyle/>
          <a:p>
            <a:r>
              <a:rPr lang="en-US" dirty="0"/>
              <a:t>Researching / Reading Critically </a:t>
            </a:r>
            <a:endParaRPr lang="en-GB" dirty="0"/>
          </a:p>
        </p:txBody>
      </p:sp>
      <p:sp>
        <p:nvSpPr>
          <p:cNvPr id="5" name="Text Placeholder 4">
            <a:extLst>
              <a:ext uri="{FF2B5EF4-FFF2-40B4-BE49-F238E27FC236}">
                <a16:creationId xmlns:a16="http://schemas.microsoft.com/office/drawing/2014/main" id="{E0CF7133-F934-DAE9-7B5E-35F8CD3C0C38}"/>
              </a:ext>
            </a:extLst>
          </p:cNvPr>
          <p:cNvSpPr>
            <a:spLocks noGrp="1"/>
          </p:cNvSpPr>
          <p:nvPr>
            <p:ph type="body" sz="quarter" idx="10"/>
          </p:nvPr>
        </p:nvSpPr>
        <p:spPr>
          <a:xfrm>
            <a:off x="764274" y="1543648"/>
            <a:ext cx="4382491" cy="3793527"/>
          </a:xfrm>
        </p:spPr>
        <p:txBody>
          <a:bodyPr>
            <a:noAutofit/>
          </a:bodyPr>
          <a:lstStyle/>
          <a:p>
            <a:pPr marL="0" indent="0">
              <a:buNone/>
            </a:pPr>
            <a:r>
              <a:rPr lang="en-US" dirty="0"/>
              <a:t>“Critical reading involves developing a </a:t>
            </a:r>
            <a:r>
              <a:rPr lang="en-US" b="1" dirty="0">
                <a:solidFill>
                  <a:srgbClr val="D10373"/>
                </a:solidFill>
              </a:rPr>
              <a:t>deep understanding </a:t>
            </a:r>
            <a:r>
              <a:rPr lang="en-US" dirty="0"/>
              <a:t>of the content of a text as well as </a:t>
            </a:r>
            <a:r>
              <a:rPr lang="en-US" b="1" dirty="0">
                <a:solidFill>
                  <a:srgbClr val="D10373"/>
                </a:solidFill>
              </a:rPr>
              <a:t>an analysis of the author’s claims, evidence, arguments and conclusions</a:t>
            </a:r>
            <a:r>
              <a:rPr lang="en-US" dirty="0"/>
              <a:t>. It involves examining the text to identify the main ideas and perspectives, but it also includes </a:t>
            </a:r>
            <a:r>
              <a:rPr lang="en-US" b="1" dirty="0">
                <a:solidFill>
                  <a:srgbClr val="D10373"/>
                </a:solidFill>
              </a:rPr>
              <a:t>interpreting and evaluating the strength of the argument and conclusions</a:t>
            </a:r>
            <a:r>
              <a:rPr lang="en-US" dirty="0"/>
              <a:t>” </a:t>
            </a:r>
          </a:p>
          <a:p>
            <a:pPr marL="0" indent="0">
              <a:buNone/>
            </a:pPr>
            <a:r>
              <a:rPr lang="en-US" dirty="0"/>
              <a:t>(RMIT University, 2015)</a:t>
            </a:r>
            <a:endParaRPr lang="en-GB" dirty="0"/>
          </a:p>
        </p:txBody>
      </p:sp>
      <p:pic>
        <p:nvPicPr>
          <p:cNvPr id="1026" name="Picture 2" descr="Free Glasses Book photo and picture">
            <a:extLst>
              <a:ext uri="{FF2B5EF4-FFF2-40B4-BE49-F238E27FC236}">
                <a16:creationId xmlns:a16="http://schemas.microsoft.com/office/drawing/2014/main" id="{0CED2B31-5F90-E5C0-F357-429DC0D154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9641" y="2180411"/>
            <a:ext cx="3360000" cy="25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1427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E0384-EC03-2BA9-416B-8FE95A35A92B}"/>
              </a:ext>
            </a:extLst>
          </p:cNvPr>
          <p:cNvSpPr>
            <a:spLocks noGrp="1"/>
          </p:cNvSpPr>
          <p:nvPr>
            <p:ph type="title"/>
          </p:nvPr>
        </p:nvSpPr>
        <p:spPr/>
        <p:txBody>
          <a:bodyPr/>
          <a:lstStyle/>
          <a:p>
            <a:r>
              <a:rPr lang="en-GB" dirty="0"/>
              <a:t>How to read / research ‘critically’</a:t>
            </a:r>
          </a:p>
        </p:txBody>
      </p:sp>
      <p:pic>
        <p:nvPicPr>
          <p:cNvPr id="5" name="Picture 4">
            <a:extLst>
              <a:ext uri="{FF2B5EF4-FFF2-40B4-BE49-F238E27FC236}">
                <a16:creationId xmlns:a16="http://schemas.microsoft.com/office/drawing/2014/main" id="{3D8FF775-268E-86E8-97DD-01CD267124DD}"/>
              </a:ext>
            </a:extLst>
          </p:cNvPr>
          <p:cNvPicPr>
            <a:picLocks noChangeAspect="1"/>
          </p:cNvPicPr>
          <p:nvPr/>
        </p:nvPicPr>
        <p:blipFill>
          <a:blip r:embed="rId2"/>
          <a:stretch>
            <a:fillRect/>
          </a:stretch>
        </p:blipFill>
        <p:spPr>
          <a:xfrm>
            <a:off x="530463" y="1299017"/>
            <a:ext cx="2172787" cy="1512516"/>
          </a:xfrm>
          <a:prstGeom prst="rect">
            <a:avLst/>
          </a:prstGeom>
        </p:spPr>
      </p:pic>
      <p:pic>
        <p:nvPicPr>
          <p:cNvPr id="6" name="Picture 5">
            <a:extLst>
              <a:ext uri="{FF2B5EF4-FFF2-40B4-BE49-F238E27FC236}">
                <a16:creationId xmlns:a16="http://schemas.microsoft.com/office/drawing/2014/main" id="{1CDCFB76-1E63-6DAE-7726-A4B8795F49E6}"/>
              </a:ext>
            </a:extLst>
          </p:cNvPr>
          <p:cNvPicPr>
            <a:picLocks noChangeAspect="1"/>
          </p:cNvPicPr>
          <p:nvPr/>
        </p:nvPicPr>
        <p:blipFill>
          <a:blip r:embed="rId3"/>
          <a:stretch>
            <a:fillRect/>
          </a:stretch>
        </p:blipFill>
        <p:spPr>
          <a:xfrm>
            <a:off x="523571" y="3134515"/>
            <a:ext cx="2186569" cy="1561347"/>
          </a:xfrm>
          <a:prstGeom prst="rect">
            <a:avLst/>
          </a:prstGeom>
        </p:spPr>
      </p:pic>
      <p:pic>
        <p:nvPicPr>
          <p:cNvPr id="7" name="Picture 6">
            <a:extLst>
              <a:ext uri="{FF2B5EF4-FFF2-40B4-BE49-F238E27FC236}">
                <a16:creationId xmlns:a16="http://schemas.microsoft.com/office/drawing/2014/main" id="{B56DAF3F-9A0C-1F6E-F933-9F86859BCB03}"/>
              </a:ext>
            </a:extLst>
          </p:cNvPr>
          <p:cNvPicPr>
            <a:picLocks noChangeAspect="1"/>
          </p:cNvPicPr>
          <p:nvPr/>
        </p:nvPicPr>
        <p:blipFill>
          <a:blip r:embed="rId4"/>
          <a:stretch>
            <a:fillRect/>
          </a:stretch>
        </p:blipFill>
        <p:spPr>
          <a:xfrm>
            <a:off x="523571" y="5014379"/>
            <a:ext cx="2186569" cy="1473278"/>
          </a:xfrm>
          <a:prstGeom prst="rect">
            <a:avLst/>
          </a:prstGeom>
        </p:spPr>
      </p:pic>
      <p:sp>
        <p:nvSpPr>
          <p:cNvPr id="9" name="TextBox 8">
            <a:extLst>
              <a:ext uri="{FF2B5EF4-FFF2-40B4-BE49-F238E27FC236}">
                <a16:creationId xmlns:a16="http://schemas.microsoft.com/office/drawing/2014/main" id="{A6E52B67-944C-6E78-5E9A-6E900ED863F6}"/>
              </a:ext>
            </a:extLst>
          </p:cNvPr>
          <p:cNvSpPr txBox="1"/>
          <p:nvPr/>
        </p:nvSpPr>
        <p:spPr>
          <a:xfrm>
            <a:off x="2959338" y="1285324"/>
            <a:ext cx="5898912" cy="1631216"/>
          </a:xfrm>
          <a:prstGeom prst="rect">
            <a:avLst/>
          </a:prstGeom>
          <a:noFill/>
        </p:spPr>
        <p:txBody>
          <a:bodyPr wrap="square">
            <a:spAutoFit/>
          </a:bodyPr>
          <a:lstStyle/>
          <a:p>
            <a:r>
              <a:rPr lang="en-GB" sz="2000" b="1" dirty="0">
                <a:solidFill>
                  <a:srgbClr val="D10373"/>
                </a:solidFill>
                <a:latin typeface="Arial" panose="020B0604020202020204" pitchFamily="34" charset="0"/>
                <a:cs typeface="Arial" panose="020B0604020202020204" pitchFamily="34" charset="0"/>
              </a:rPr>
              <a:t>Identify the main argument </a:t>
            </a:r>
          </a:p>
          <a:p>
            <a:pPr marL="342900" indent="-342900">
              <a:buClr>
                <a:srgbClr val="D10373"/>
              </a:buClr>
              <a:buFont typeface="Arial" panose="020B0604020202020204" pitchFamily="34" charset="0"/>
              <a:buChar char="•"/>
            </a:pPr>
            <a:r>
              <a:rPr lang="en-GB" sz="2000" dirty="0">
                <a:latin typeface="Arial" panose="020B0604020202020204" pitchFamily="34" charset="0"/>
                <a:cs typeface="Arial" panose="020B0604020202020204" pitchFamily="34" charset="0"/>
              </a:rPr>
              <a:t>What is the author trying to say, or asking you to accept? </a:t>
            </a:r>
          </a:p>
          <a:p>
            <a:pPr marL="342900" indent="-342900">
              <a:buClr>
                <a:srgbClr val="D10373"/>
              </a:buClr>
              <a:buFont typeface="Arial" panose="020B0604020202020204" pitchFamily="34" charset="0"/>
              <a:buChar char="•"/>
            </a:pPr>
            <a:r>
              <a:rPr lang="en-GB" sz="2000" dirty="0">
                <a:latin typeface="Arial" panose="020B0604020202020204" pitchFamily="34" charset="0"/>
                <a:cs typeface="Arial" panose="020B0604020202020204" pitchFamily="34" charset="0"/>
              </a:rPr>
              <a:t>Is their point reasonable?</a:t>
            </a:r>
          </a:p>
          <a:p>
            <a:pPr marL="342900" indent="-342900">
              <a:buClr>
                <a:srgbClr val="D10373"/>
              </a:buClr>
              <a:buFont typeface="Arial" panose="020B0604020202020204" pitchFamily="34" charset="0"/>
              <a:buChar char="•"/>
            </a:pPr>
            <a:r>
              <a:rPr lang="en-GB" sz="2000" dirty="0">
                <a:latin typeface="Arial" panose="020B0604020202020204" pitchFamily="34" charset="0"/>
                <a:cs typeface="Arial" panose="020B0604020202020204" pitchFamily="34" charset="0"/>
              </a:rPr>
              <a:t>Do they use emotive or biased language?</a:t>
            </a:r>
          </a:p>
        </p:txBody>
      </p:sp>
      <p:sp>
        <p:nvSpPr>
          <p:cNvPr id="11" name="TextBox 10">
            <a:extLst>
              <a:ext uri="{FF2B5EF4-FFF2-40B4-BE49-F238E27FC236}">
                <a16:creationId xmlns:a16="http://schemas.microsoft.com/office/drawing/2014/main" id="{1D6E238E-BA1E-EB82-41D4-70383C0800D9}"/>
              </a:ext>
            </a:extLst>
          </p:cNvPr>
          <p:cNvSpPr txBox="1"/>
          <p:nvPr/>
        </p:nvSpPr>
        <p:spPr>
          <a:xfrm>
            <a:off x="2959338" y="3067235"/>
            <a:ext cx="6038850" cy="1631216"/>
          </a:xfrm>
          <a:prstGeom prst="rect">
            <a:avLst/>
          </a:prstGeom>
          <a:noFill/>
        </p:spPr>
        <p:txBody>
          <a:bodyPr wrap="square">
            <a:spAutoFit/>
          </a:bodyPr>
          <a:lstStyle/>
          <a:p>
            <a:r>
              <a:rPr lang="en-GB" sz="2000" b="1" dirty="0">
                <a:solidFill>
                  <a:srgbClr val="D10373"/>
                </a:solidFill>
                <a:latin typeface="Arial" panose="020B0604020202020204" pitchFamily="34" charset="0"/>
                <a:cs typeface="Arial" panose="020B0604020202020204" pitchFamily="34" charset="0"/>
              </a:rPr>
              <a:t>Identify the evidence used in support </a:t>
            </a:r>
          </a:p>
          <a:p>
            <a:pPr marL="342900" indent="-342900">
              <a:buClr>
                <a:srgbClr val="D10373"/>
              </a:buClr>
              <a:buFont typeface="Arial" panose="020B0604020202020204" pitchFamily="34" charset="0"/>
              <a:buChar char="•"/>
            </a:pPr>
            <a:r>
              <a:rPr lang="en-GB" sz="2000" dirty="0">
                <a:latin typeface="Arial" panose="020B0604020202020204" pitchFamily="34" charset="0"/>
                <a:cs typeface="Arial" panose="020B0604020202020204" pitchFamily="34" charset="0"/>
              </a:rPr>
              <a:t>Is the evidence from a credible source?</a:t>
            </a:r>
          </a:p>
          <a:p>
            <a:pPr marL="342900" indent="-342900">
              <a:buClr>
                <a:srgbClr val="D10373"/>
              </a:buClr>
              <a:buFont typeface="Arial" panose="020B0604020202020204" pitchFamily="34" charset="0"/>
              <a:buChar char="•"/>
            </a:pPr>
            <a:r>
              <a:rPr lang="en-GB" sz="2000" dirty="0">
                <a:latin typeface="Arial" panose="020B0604020202020204" pitchFamily="34" charset="0"/>
                <a:cs typeface="Arial" panose="020B0604020202020204" pitchFamily="34" charset="0"/>
              </a:rPr>
              <a:t>Is the evidence relevant to the main argument? </a:t>
            </a:r>
          </a:p>
          <a:p>
            <a:pPr marL="342900" indent="-342900">
              <a:buClr>
                <a:srgbClr val="D10373"/>
              </a:buClr>
              <a:buFont typeface="Arial" panose="020B0604020202020204" pitchFamily="34" charset="0"/>
              <a:buChar char="•"/>
            </a:pPr>
            <a:r>
              <a:rPr lang="en-GB" sz="2000" dirty="0">
                <a:latin typeface="Arial" panose="020B0604020202020204" pitchFamily="34" charset="0"/>
                <a:cs typeface="Arial" panose="020B0604020202020204" pitchFamily="34" charset="0"/>
              </a:rPr>
              <a:t>Is there any additional evidence that would weaken the main argument? </a:t>
            </a:r>
          </a:p>
        </p:txBody>
      </p:sp>
      <p:sp>
        <p:nvSpPr>
          <p:cNvPr id="13" name="TextBox 12">
            <a:extLst>
              <a:ext uri="{FF2B5EF4-FFF2-40B4-BE49-F238E27FC236}">
                <a16:creationId xmlns:a16="http://schemas.microsoft.com/office/drawing/2014/main" id="{06D39F6A-5C05-6F64-C20A-D1EBEE0306C1}"/>
              </a:ext>
            </a:extLst>
          </p:cNvPr>
          <p:cNvSpPr txBox="1"/>
          <p:nvPr/>
        </p:nvSpPr>
        <p:spPr>
          <a:xfrm>
            <a:off x="2959338" y="5014379"/>
            <a:ext cx="5705475" cy="1015663"/>
          </a:xfrm>
          <a:prstGeom prst="rect">
            <a:avLst/>
          </a:prstGeom>
          <a:noFill/>
        </p:spPr>
        <p:txBody>
          <a:bodyPr wrap="square">
            <a:spAutoFit/>
          </a:bodyPr>
          <a:lstStyle/>
          <a:p>
            <a:r>
              <a:rPr lang="en-GB" sz="2000" b="1" dirty="0">
                <a:solidFill>
                  <a:srgbClr val="D10373"/>
                </a:solidFill>
                <a:latin typeface="Arial" panose="020B0604020202020204" pitchFamily="34" charset="0"/>
                <a:cs typeface="Arial" panose="020B0604020202020204" pitchFamily="34" charset="0"/>
              </a:rPr>
              <a:t>Consider the logic</a:t>
            </a:r>
          </a:p>
          <a:p>
            <a:pPr marL="342900" indent="-342900">
              <a:buClr>
                <a:srgbClr val="D10373"/>
              </a:buClr>
              <a:buFont typeface="Arial" panose="020B0604020202020204" pitchFamily="34" charset="0"/>
              <a:buChar char="•"/>
            </a:pPr>
            <a:r>
              <a:rPr lang="en-GB" sz="2000" dirty="0">
                <a:latin typeface="Arial" panose="020B0604020202020204" pitchFamily="34" charset="0"/>
                <a:cs typeface="Arial" panose="020B0604020202020204" pitchFamily="34" charset="0"/>
              </a:rPr>
              <a:t>Are the main points directly and logically linked to the argument? </a:t>
            </a:r>
          </a:p>
        </p:txBody>
      </p:sp>
    </p:spTree>
    <p:extLst>
      <p:ext uri="{BB962C8B-B14F-4D97-AF65-F5344CB8AC3E}">
        <p14:creationId xmlns:p14="http://schemas.microsoft.com/office/powerpoint/2010/main" val="2281065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473F13-4E05-F44B-0A87-D71228A21CF0}"/>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7C7BDC90-C39B-8CAF-5CF7-883C3549821B}"/>
              </a:ext>
            </a:extLst>
          </p:cNvPr>
          <p:cNvSpPr>
            <a:spLocks noGrp="1"/>
          </p:cNvSpPr>
          <p:nvPr>
            <p:ph type="title"/>
          </p:nvPr>
        </p:nvSpPr>
        <p:spPr/>
        <p:txBody>
          <a:bodyPr/>
          <a:lstStyle/>
          <a:p>
            <a:r>
              <a:rPr lang="en-US" dirty="0"/>
              <a:t>How to read / research ‘critically’ </a:t>
            </a:r>
            <a:endParaRPr lang="en-GB" dirty="0"/>
          </a:p>
        </p:txBody>
      </p:sp>
      <p:sp>
        <p:nvSpPr>
          <p:cNvPr id="8" name="TextBox 7">
            <a:extLst>
              <a:ext uri="{FF2B5EF4-FFF2-40B4-BE49-F238E27FC236}">
                <a16:creationId xmlns:a16="http://schemas.microsoft.com/office/drawing/2014/main" id="{C80FC720-3A10-2C8B-9BB7-9F5907C6E54A}"/>
              </a:ext>
            </a:extLst>
          </p:cNvPr>
          <p:cNvSpPr txBox="1"/>
          <p:nvPr/>
        </p:nvSpPr>
        <p:spPr>
          <a:xfrm>
            <a:off x="2973432" y="1600463"/>
            <a:ext cx="5579986" cy="1631216"/>
          </a:xfrm>
          <a:prstGeom prst="rect">
            <a:avLst/>
          </a:prstGeom>
          <a:noFill/>
        </p:spPr>
        <p:txBody>
          <a:bodyPr wrap="square" rtlCol="0">
            <a:spAutoFit/>
          </a:bodyPr>
          <a:lstStyle/>
          <a:p>
            <a:r>
              <a:rPr lang="en-US" sz="2000" b="1" dirty="0">
                <a:solidFill>
                  <a:srgbClr val="D10373"/>
                </a:solidFill>
                <a:latin typeface="Arial" panose="020B0604020202020204" pitchFamily="34" charset="0"/>
                <a:cs typeface="Arial" panose="020B0604020202020204" pitchFamily="34" charset="0"/>
              </a:rPr>
              <a:t>Have any assumptions been made? </a:t>
            </a:r>
          </a:p>
          <a:p>
            <a:pPr marL="285750" indent="-285750">
              <a:buClr>
                <a:srgbClr val="D10373"/>
              </a:buClr>
              <a:buFont typeface="Arial" panose="020B0604020202020204" pitchFamily="34" charset="0"/>
              <a:buChar char="•"/>
            </a:pPr>
            <a:r>
              <a:rPr lang="en-US" sz="2000" dirty="0">
                <a:latin typeface="Arial" panose="020B0604020202020204" pitchFamily="34" charset="0"/>
                <a:cs typeface="Arial" panose="020B0604020202020204" pitchFamily="34" charset="0"/>
              </a:rPr>
              <a:t>Are there assumptions / perspectives that underpin the argument? What are they?</a:t>
            </a:r>
          </a:p>
          <a:p>
            <a:pPr marL="285750" indent="-285750">
              <a:buClr>
                <a:srgbClr val="D10373"/>
              </a:buClr>
              <a:buFont typeface="Arial" panose="020B0604020202020204" pitchFamily="34" charset="0"/>
              <a:buChar char="•"/>
            </a:pPr>
            <a:r>
              <a:rPr lang="en-US" sz="2000" dirty="0">
                <a:latin typeface="Arial" panose="020B0604020202020204" pitchFamily="34" charset="0"/>
                <a:cs typeface="Arial" panose="020B0604020202020204" pitchFamily="34" charset="0"/>
              </a:rPr>
              <a:t>Are there assumptions based on a theoretical perspective? </a:t>
            </a:r>
            <a:endParaRPr lang="en-GB" sz="20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7D08FED5-4930-6B6E-8D74-D69033B53325}"/>
              </a:ext>
            </a:extLst>
          </p:cNvPr>
          <p:cNvSpPr txBox="1"/>
          <p:nvPr/>
        </p:nvSpPr>
        <p:spPr>
          <a:xfrm>
            <a:off x="2973432" y="3960945"/>
            <a:ext cx="5579986" cy="2246769"/>
          </a:xfrm>
          <a:prstGeom prst="rect">
            <a:avLst/>
          </a:prstGeom>
          <a:noFill/>
        </p:spPr>
        <p:txBody>
          <a:bodyPr wrap="square" rtlCol="0">
            <a:spAutoFit/>
          </a:bodyPr>
          <a:lstStyle/>
          <a:p>
            <a:r>
              <a:rPr lang="en-US" sz="2000" b="1" dirty="0">
                <a:solidFill>
                  <a:srgbClr val="D10373"/>
                </a:solidFill>
                <a:latin typeface="Arial" panose="020B0604020202020204" pitchFamily="34" charset="0"/>
                <a:cs typeface="Arial" panose="020B0604020202020204" pitchFamily="34" charset="0"/>
              </a:rPr>
              <a:t>Your evaluation </a:t>
            </a:r>
          </a:p>
          <a:p>
            <a:pPr marL="285750" indent="-285750">
              <a:buClr>
                <a:srgbClr val="D10373"/>
              </a:buClr>
              <a:buFont typeface="Arial" panose="020B0604020202020204" pitchFamily="34" charset="0"/>
              <a:buChar char="•"/>
            </a:pPr>
            <a:r>
              <a:rPr lang="en-US" sz="2000" dirty="0">
                <a:latin typeface="Arial" panose="020B0604020202020204" pitchFamily="34" charset="0"/>
                <a:cs typeface="Arial" panose="020B0604020202020204" pitchFamily="34" charset="0"/>
              </a:rPr>
              <a:t>What are the strengths and weaknesses of this text?</a:t>
            </a:r>
          </a:p>
          <a:p>
            <a:pPr marL="285750" indent="-285750">
              <a:buClr>
                <a:srgbClr val="D10373"/>
              </a:buClr>
              <a:buFont typeface="Arial" panose="020B0604020202020204" pitchFamily="34" charset="0"/>
              <a:buChar char="•"/>
            </a:pPr>
            <a:r>
              <a:rPr lang="en-US" sz="2000" dirty="0">
                <a:latin typeface="Arial" panose="020B0604020202020204" pitchFamily="34" charset="0"/>
                <a:cs typeface="Arial" panose="020B0604020202020204" pitchFamily="34" charset="0"/>
              </a:rPr>
              <a:t>Does it make an important contribution to the field? </a:t>
            </a:r>
          </a:p>
          <a:p>
            <a:pPr marL="285750" indent="-285750">
              <a:buClr>
                <a:srgbClr val="D10373"/>
              </a:buClr>
              <a:buFont typeface="Arial" panose="020B0604020202020204" pitchFamily="34" charset="0"/>
              <a:buChar char="•"/>
            </a:pPr>
            <a:r>
              <a:rPr lang="en-US" sz="2000" dirty="0">
                <a:latin typeface="Arial" panose="020B0604020202020204" pitchFamily="34" charset="0"/>
                <a:cs typeface="Arial" panose="020B0604020202020204" pitchFamily="34" charset="0"/>
              </a:rPr>
              <a:t>Are you confident it will support you in      your practice? </a:t>
            </a:r>
            <a:endParaRPr lang="en-GB" sz="2000" dirty="0">
              <a:latin typeface="Arial" panose="020B0604020202020204" pitchFamily="34" charset="0"/>
              <a:cs typeface="Arial" panose="020B0604020202020204" pitchFamily="34" charset="0"/>
            </a:endParaRPr>
          </a:p>
        </p:txBody>
      </p:sp>
      <p:pic>
        <p:nvPicPr>
          <p:cNvPr id="3" name="Picture 2" descr="A black background with white text&#10;&#10;Description automatically generated">
            <a:extLst>
              <a:ext uri="{FF2B5EF4-FFF2-40B4-BE49-F238E27FC236}">
                <a16:creationId xmlns:a16="http://schemas.microsoft.com/office/drawing/2014/main" id="{4AB28B47-D252-BAEC-1FDE-87F37D138E04}"/>
              </a:ext>
            </a:extLst>
          </p:cNvPr>
          <p:cNvPicPr>
            <a:picLocks noChangeAspect="1"/>
          </p:cNvPicPr>
          <p:nvPr/>
        </p:nvPicPr>
        <p:blipFill>
          <a:blip r:embed="rId3"/>
          <a:stretch>
            <a:fillRect/>
          </a:stretch>
        </p:blipFill>
        <p:spPr>
          <a:xfrm>
            <a:off x="1022595" y="1596146"/>
            <a:ext cx="1282635" cy="1990028"/>
          </a:xfrm>
          <a:prstGeom prst="rect">
            <a:avLst/>
          </a:prstGeom>
        </p:spPr>
      </p:pic>
      <p:pic>
        <p:nvPicPr>
          <p:cNvPr id="4" name="Picture 3">
            <a:extLst>
              <a:ext uri="{FF2B5EF4-FFF2-40B4-BE49-F238E27FC236}">
                <a16:creationId xmlns:a16="http://schemas.microsoft.com/office/drawing/2014/main" id="{55DB8BA7-CC9B-6826-DC75-EFA39CB4BA03}"/>
              </a:ext>
            </a:extLst>
          </p:cNvPr>
          <p:cNvPicPr>
            <a:picLocks noChangeAspect="1"/>
          </p:cNvPicPr>
          <p:nvPr/>
        </p:nvPicPr>
        <p:blipFill>
          <a:blip r:embed="rId4"/>
          <a:stretch>
            <a:fillRect/>
          </a:stretch>
        </p:blipFill>
        <p:spPr>
          <a:xfrm>
            <a:off x="590582" y="3981090"/>
            <a:ext cx="2146663" cy="1532852"/>
          </a:xfrm>
          <a:prstGeom prst="rect">
            <a:avLst/>
          </a:prstGeom>
        </p:spPr>
      </p:pic>
    </p:spTree>
    <p:extLst>
      <p:ext uri="{BB962C8B-B14F-4D97-AF65-F5344CB8AC3E}">
        <p14:creationId xmlns:p14="http://schemas.microsoft.com/office/powerpoint/2010/main" val="2229032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C59FDA7-6C49-5841-C0D9-475ECE5579EC}"/>
              </a:ext>
            </a:extLst>
          </p:cNvPr>
          <p:cNvSpPr>
            <a:spLocks noGrp="1"/>
          </p:cNvSpPr>
          <p:nvPr>
            <p:ph type="title"/>
          </p:nvPr>
        </p:nvSpPr>
        <p:spPr/>
        <p:txBody>
          <a:bodyPr/>
          <a:lstStyle/>
          <a:p>
            <a:r>
              <a:rPr lang="en-GB" dirty="0"/>
              <a:t>Today’s session</a:t>
            </a:r>
          </a:p>
        </p:txBody>
      </p:sp>
      <p:sp>
        <p:nvSpPr>
          <p:cNvPr id="5" name="Text Placeholder 4">
            <a:extLst>
              <a:ext uri="{FF2B5EF4-FFF2-40B4-BE49-F238E27FC236}">
                <a16:creationId xmlns:a16="http://schemas.microsoft.com/office/drawing/2014/main" id="{1DB086F3-2F26-67B8-80E5-B7C4047B0BC9}"/>
              </a:ext>
            </a:extLst>
          </p:cNvPr>
          <p:cNvSpPr>
            <a:spLocks noGrp="1"/>
          </p:cNvSpPr>
          <p:nvPr>
            <p:ph type="body" sz="quarter" idx="10"/>
          </p:nvPr>
        </p:nvSpPr>
        <p:spPr>
          <a:xfrm>
            <a:off x="764274" y="1543648"/>
            <a:ext cx="4074425" cy="3793527"/>
          </a:xfrm>
        </p:spPr>
        <p:txBody>
          <a:bodyPr>
            <a:normAutofit/>
          </a:bodyPr>
          <a:lstStyle/>
          <a:p>
            <a:r>
              <a:rPr lang="en-GB" dirty="0"/>
              <a:t>Checking in</a:t>
            </a:r>
          </a:p>
          <a:p>
            <a:pPr marL="0" indent="0">
              <a:buNone/>
            </a:pPr>
            <a:endParaRPr lang="en-GB" dirty="0"/>
          </a:p>
          <a:p>
            <a:r>
              <a:rPr lang="en-GB" dirty="0"/>
              <a:t>Task and assessment criteria – recap</a:t>
            </a:r>
          </a:p>
          <a:p>
            <a:r>
              <a:rPr lang="en-GB" dirty="0"/>
              <a:t>Critical Reading and Research skills </a:t>
            </a:r>
          </a:p>
          <a:p>
            <a:r>
              <a:rPr lang="en-GB" dirty="0"/>
              <a:t>Your commissioning project</a:t>
            </a:r>
          </a:p>
          <a:p>
            <a:endParaRPr lang="en-GB" dirty="0"/>
          </a:p>
        </p:txBody>
      </p:sp>
      <p:sp>
        <p:nvSpPr>
          <p:cNvPr id="6" name="Text Placeholder 5">
            <a:extLst>
              <a:ext uri="{FF2B5EF4-FFF2-40B4-BE49-F238E27FC236}">
                <a16:creationId xmlns:a16="http://schemas.microsoft.com/office/drawing/2014/main" id="{3F3489BB-265E-9D63-DCA6-763563BB4A6F}"/>
              </a:ext>
            </a:extLst>
          </p:cNvPr>
          <p:cNvSpPr>
            <a:spLocks noGrp="1"/>
          </p:cNvSpPr>
          <p:nvPr>
            <p:ph type="body" sz="quarter" idx="11"/>
          </p:nvPr>
        </p:nvSpPr>
        <p:spPr/>
        <p:txBody>
          <a:bodyPr/>
          <a:lstStyle/>
          <a:p>
            <a:pPr marL="0" indent="0">
              <a:buNone/>
            </a:pPr>
            <a:endParaRPr lang="en-GB" dirty="0"/>
          </a:p>
        </p:txBody>
      </p:sp>
      <p:pic>
        <p:nvPicPr>
          <p:cNvPr id="7" name="Picture 6">
            <a:extLst>
              <a:ext uri="{FF2B5EF4-FFF2-40B4-BE49-F238E27FC236}">
                <a16:creationId xmlns:a16="http://schemas.microsoft.com/office/drawing/2014/main" id="{B5FE1BBB-7FA5-9137-7C9D-FCCEE862DF57}"/>
              </a:ext>
            </a:extLst>
          </p:cNvPr>
          <p:cNvPicPr>
            <a:picLocks noChangeAspect="1"/>
          </p:cNvPicPr>
          <p:nvPr/>
        </p:nvPicPr>
        <p:blipFill>
          <a:blip r:embed="rId2"/>
          <a:stretch>
            <a:fillRect/>
          </a:stretch>
        </p:blipFill>
        <p:spPr>
          <a:xfrm>
            <a:off x="5189653" y="2050985"/>
            <a:ext cx="3190072" cy="2778852"/>
          </a:xfrm>
          <a:prstGeom prst="rect">
            <a:avLst/>
          </a:prstGeom>
        </p:spPr>
      </p:pic>
    </p:spTree>
    <p:extLst>
      <p:ext uri="{BB962C8B-B14F-4D97-AF65-F5344CB8AC3E}">
        <p14:creationId xmlns:p14="http://schemas.microsoft.com/office/powerpoint/2010/main" val="22383296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EFFBBEF-A51B-B341-E507-7B4E02C6870F}"/>
              </a:ext>
            </a:extLst>
          </p:cNvPr>
          <p:cNvSpPr>
            <a:spLocks noGrp="1"/>
          </p:cNvSpPr>
          <p:nvPr>
            <p:ph type="title"/>
          </p:nvPr>
        </p:nvSpPr>
        <p:spPr/>
        <p:txBody>
          <a:bodyPr/>
          <a:lstStyle/>
          <a:p>
            <a:r>
              <a:rPr lang="en-US" dirty="0"/>
              <a:t>Where to start? </a:t>
            </a:r>
            <a:endParaRPr lang="en-GB" dirty="0"/>
          </a:p>
        </p:txBody>
      </p:sp>
      <p:sp>
        <p:nvSpPr>
          <p:cNvPr id="6" name="Text Placeholder 5">
            <a:extLst>
              <a:ext uri="{FF2B5EF4-FFF2-40B4-BE49-F238E27FC236}">
                <a16:creationId xmlns:a16="http://schemas.microsoft.com/office/drawing/2014/main" id="{9BBFAC97-E77D-541E-EC1F-94C721052159}"/>
              </a:ext>
            </a:extLst>
          </p:cNvPr>
          <p:cNvSpPr>
            <a:spLocks noGrp="1"/>
          </p:cNvSpPr>
          <p:nvPr>
            <p:ph type="body" sz="quarter" idx="10"/>
          </p:nvPr>
        </p:nvSpPr>
        <p:spPr>
          <a:xfrm>
            <a:off x="764275" y="1543648"/>
            <a:ext cx="4141100" cy="3793527"/>
          </a:xfrm>
        </p:spPr>
        <p:txBody>
          <a:bodyPr>
            <a:noAutofit/>
          </a:bodyPr>
          <a:lstStyle/>
          <a:p>
            <a:r>
              <a:rPr lang="en-GB" dirty="0"/>
              <a:t>Google is often a good place to start!</a:t>
            </a:r>
          </a:p>
          <a:p>
            <a:r>
              <a:rPr lang="en-GB" dirty="0"/>
              <a:t>Using the </a:t>
            </a:r>
            <a:r>
              <a:rPr lang="en-GB" dirty="0">
                <a:hlinkClick r:id="rId3"/>
              </a:rPr>
              <a:t>Oxford Brookes library search engine </a:t>
            </a:r>
            <a:r>
              <a:rPr lang="en-GB" dirty="0"/>
              <a:t>&amp; the </a:t>
            </a:r>
            <a:r>
              <a:rPr lang="en-GB" dirty="0">
                <a:hlinkClick r:id="rId4"/>
              </a:rPr>
              <a:t>course Reading List </a:t>
            </a:r>
            <a:endParaRPr lang="en-GB" dirty="0"/>
          </a:p>
          <a:p>
            <a:r>
              <a:rPr lang="en-GB" dirty="0"/>
              <a:t>Think about what literature &amp; research to include? </a:t>
            </a:r>
          </a:p>
          <a:p>
            <a:r>
              <a:rPr lang="en-GB" dirty="0"/>
              <a:t>Understanding peer reviewed documents and ‘grey’ literature.</a:t>
            </a:r>
          </a:p>
          <a:p>
            <a:endParaRPr lang="en-GB" dirty="0"/>
          </a:p>
        </p:txBody>
      </p:sp>
      <p:pic>
        <p:nvPicPr>
          <p:cNvPr id="7" name="Picture 6" descr="Child playing on the maze">
            <a:extLst>
              <a:ext uri="{FF2B5EF4-FFF2-40B4-BE49-F238E27FC236}">
                <a16:creationId xmlns:a16="http://schemas.microsoft.com/office/drawing/2014/main" id="{E4548949-EEAA-C0C8-D96F-1024B04E4A42}"/>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238354" y="1730411"/>
            <a:ext cx="3351420" cy="3420000"/>
          </a:xfrm>
          <a:prstGeom prst="rect">
            <a:avLst/>
          </a:prstGeom>
          <a:noFill/>
        </p:spPr>
      </p:pic>
    </p:spTree>
    <p:extLst>
      <p:ext uri="{BB962C8B-B14F-4D97-AF65-F5344CB8AC3E}">
        <p14:creationId xmlns:p14="http://schemas.microsoft.com/office/powerpoint/2010/main" val="7491709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D6340-80A0-7868-C9DC-4B5E5237B7C7}"/>
              </a:ext>
            </a:extLst>
          </p:cNvPr>
          <p:cNvSpPr>
            <a:spLocks noGrp="1"/>
          </p:cNvSpPr>
          <p:nvPr>
            <p:ph type="title"/>
          </p:nvPr>
        </p:nvSpPr>
        <p:spPr/>
        <p:txBody>
          <a:bodyPr>
            <a:normAutofit/>
          </a:bodyPr>
          <a:lstStyle/>
          <a:p>
            <a:r>
              <a:rPr lang="en-GB" dirty="0"/>
              <a:t>Don’t reinvent the wheel!</a:t>
            </a:r>
          </a:p>
        </p:txBody>
      </p:sp>
      <p:sp>
        <p:nvSpPr>
          <p:cNvPr id="4" name="Text Placeholder 3">
            <a:extLst>
              <a:ext uri="{FF2B5EF4-FFF2-40B4-BE49-F238E27FC236}">
                <a16:creationId xmlns:a16="http://schemas.microsoft.com/office/drawing/2014/main" id="{36449406-F0AD-F243-B22F-1C32DE6F803C}"/>
              </a:ext>
            </a:extLst>
          </p:cNvPr>
          <p:cNvSpPr>
            <a:spLocks noGrp="1"/>
          </p:cNvSpPr>
          <p:nvPr>
            <p:ph type="body" sz="quarter" idx="10"/>
          </p:nvPr>
        </p:nvSpPr>
        <p:spPr>
          <a:xfrm>
            <a:off x="764274" y="1543648"/>
            <a:ext cx="4331601" cy="3793527"/>
          </a:xfrm>
        </p:spPr>
        <p:txBody>
          <a:bodyPr>
            <a:noAutofit/>
          </a:bodyPr>
          <a:lstStyle/>
          <a:p>
            <a:pPr>
              <a:buClr>
                <a:srgbClr val="D10373"/>
              </a:buClr>
            </a:pPr>
            <a:r>
              <a:rPr lang="en-GB" sz="2000" dirty="0"/>
              <a:t>Has someone else already explored this topic and summarised it?</a:t>
            </a:r>
          </a:p>
          <a:p>
            <a:pPr>
              <a:buClr>
                <a:srgbClr val="D10373"/>
              </a:buClr>
            </a:pPr>
            <a:r>
              <a:rPr lang="en-GB" sz="2000" dirty="0"/>
              <a:t>Check other sources such as </a:t>
            </a:r>
            <a:r>
              <a:rPr lang="en-GB" sz="2000" dirty="0">
                <a:hlinkClick r:id="rId3"/>
              </a:rPr>
              <a:t>House of Commons Library. </a:t>
            </a:r>
            <a:endParaRPr lang="en-GB" sz="2000" dirty="0"/>
          </a:p>
          <a:p>
            <a:pPr>
              <a:buClr>
                <a:srgbClr val="D10373"/>
              </a:buClr>
            </a:pPr>
            <a:r>
              <a:rPr lang="en-GB" sz="2000" dirty="0">
                <a:hlinkClick r:id="rId4"/>
              </a:rPr>
              <a:t>National Institute for Health &amp; Care Research (NIHR) website </a:t>
            </a:r>
            <a:endParaRPr lang="en-GB" sz="2000" dirty="0"/>
          </a:p>
          <a:p>
            <a:pPr>
              <a:buClr>
                <a:srgbClr val="D10373"/>
              </a:buClr>
            </a:pPr>
            <a:r>
              <a:rPr lang="en-GB" sz="2000" dirty="0">
                <a:hlinkClick r:id="rId5"/>
              </a:rPr>
              <a:t>Social Care Institute for Excellence </a:t>
            </a:r>
            <a:endParaRPr lang="en-GB" sz="2000" dirty="0"/>
          </a:p>
          <a:p>
            <a:pPr>
              <a:buClr>
                <a:srgbClr val="D10373"/>
              </a:buClr>
            </a:pPr>
            <a:r>
              <a:rPr lang="en-GB" sz="2000" dirty="0">
                <a:hlinkClick r:id="rId6"/>
              </a:rPr>
              <a:t>The Kings Fund </a:t>
            </a:r>
            <a:endParaRPr lang="en-GB" sz="2000" dirty="0"/>
          </a:p>
          <a:p>
            <a:pPr>
              <a:buClr>
                <a:srgbClr val="D10373"/>
              </a:buClr>
            </a:pPr>
            <a:r>
              <a:rPr lang="en-GB" sz="2000" dirty="0"/>
              <a:t>Research reports will contain other references which can be useful sources to follow up.  </a:t>
            </a:r>
          </a:p>
        </p:txBody>
      </p:sp>
      <p:pic>
        <p:nvPicPr>
          <p:cNvPr id="6" name="Picture 5" descr="Calculator, pen, compass, money and a paper with graphs printed on it">
            <a:extLst>
              <a:ext uri="{FF2B5EF4-FFF2-40B4-BE49-F238E27FC236}">
                <a16:creationId xmlns:a16="http://schemas.microsoft.com/office/drawing/2014/main" id="{C1476871-5A4B-5ABF-5F3F-235D42E4C32A}"/>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5095875" y="1730411"/>
            <a:ext cx="3351420" cy="3420000"/>
          </a:xfrm>
          <a:prstGeom prst="rect">
            <a:avLst/>
          </a:prstGeom>
          <a:noFill/>
        </p:spPr>
      </p:pic>
    </p:spTree>
    <p:extLst>
      <p:ext uri="{BB962C8B-B14F-4D97-AF65-F5344CB8AC3E}">
        <p14:creationId xmlns:p14="http://schemas.microsoft.com/office/powerpoint/2010/main" val="2809613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oogle Shape;308;p13">
            <a:extLst>
              <a:ext uri="{FF2B5EF4-FFF2-40B4-BE49-F238E27FC236}">
                <a16:creationId xmlns:a16="http://schemas.microsoft.com/office/drawing/2014/main" id="{F57DBE39-9428-2DDC-6E33-23E57746A743}"/>
              </a:ext>
            </a:extLst>
          </p:cNvPr>
          <p:cNvPicPr preferRelativeResize="0"/>
          <p:nvPr/>
        </p:nvPicPr>
        <p:blipFill rotWithShape="1">
          <a:blip r:embed="rId3">
            <a:alphaModFix/>
          </a:blip>
          <a:srcRect/>
          <a:stretch/>
        </p:blipFill>
        <p:spPr>
          <a:xfrm>
            <a:off x="3731890" y="2664592"/>
            <a:ext cx="3365500" cy="3146425"/>
          </a:xfrm>
          <a:prstGeom prst="rect">
            <a:avLst/>
          </a:prstGeom>
          <a:noFill/>
          <a:ln>
            <a:noFill/>
          </a:ln>
        </p:spPr>
      </p:pic>
      <p:sp>
        <p:nvSpPr>
          <p:cNvPr id="2" name="Title 1">
            <a:extLst>
              <a:ext uri="{FF2B5EF4-FFF2-40B4-BE49-F238E27FC236}">
                <a16:creationId xmlns:a16="http://schemas.microsoft.com/office/drawing/2014/main" id="{42733893-FFC8-E7F6-1EC4-A9DD2EEFACA3}"/>
              </a:ext>
            </a:extLst>
          </p:cNvPr>
          <p:cNvSpPr>
            <a:spLocks noGrp="1"/>
          </p:cNvSpPr>
          <p:nvPr>
            <p:ph type="title"/>
          </p:nvPr>
        </p:nvSpPr>
        <p:spPr/>
        <p:txBody>
          <a:bodyPr/>
          <a:lstStyle/>
          <a:p>
            <a:r>
              <a:rPr lang="en-GB" dirty="0"/>
              <a:t>Assignment Planning and Writing</a:t>
            </a:r>
          </a:p>
        </p:txBody>
      </p:sp>
      <p:sp>
        <p:nvSpPr>
          <p:cNvPr id="3" name="Text Placeholder 2">
            <a:extLst>
              <a:ext uri="{FF2B5EF4-FFF2-40B4-BE49-F238E27FC236}">
                <a16:creationId xmlns:a16="http://schemas.microsoft.com/office/drawing/2014/main" id="{BCAEDA59-C4E1-1293-05F3-9F31D486AC5A}"/>
              </a:ext>
            </a:extLst>
          </p:cNvPr>
          <p:cNvSpPr>
            <a:spLocks noGrp="1"/>
          </p:cNvSpPr>
          <p:nvPr>
            <p:ph type="body" sz="quarter" idx="10"/>
          </p:nvPr>
        </p:nvSpPr>
        <p:spPr/>
        <p:txBody>
          <a:bodyPr/>
          <a:lstStyle/>
          <a:p>
            <a:pPr marL="0" indent="0">
              <a:buNone/>
            </a:pPr>
            <a:r>
              <a:rPr lang="en-GB" dirty="0"/>
              <a:t>Brookes Centre for Academic Development</a:t>
            </a:r>
          </a:p>
          <a:p>
            <a:pPr marL="0" indent="0">
              <a:buNone/>
            </a:pPr>
            <a:r>
              <a:rPr lang="en-GB" dirty="0">
                <a:hlinkClick r:id="rId4"/>
              </a:rPr>
              <a:t>https://www.brookes.ac.uk/students/academic-development/online-resources/</a:t>
            </a:r>
            <a:r>
              <a:rPr lang="en-GB" dirty="0"/>
              <a:t>   </a:t>
            </a:r>
          </a:p>
          <a:p>
            <a:pPr marL="0" indent="0">
              <a:buNone/>
            </a:pPr>
            <a:endParaRPr lang="en-GB" dirty="0"/>
          </a:p>
        </p:txBody>
      </p:sp>
    </p:spTree>
    <p:extLst>
      <p:ext uri="{BB962C8B-B14F-4D97-AF65-F5344CB8AC3E}">
        <p14:creationId xmlns:p14="http://schemas.microsoft.com/office/powerpoint/2010/main" val="8819314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14"/>
          <p:cNvSpPr txBox="1">
            <a:spLocks noGrp="1"/>
          </p:cNvSpPr>
          <p:nvPr>
            <p:ph type="title"/>
          </p:nvPr>
        </p:nvSpPr>
        <p:spPr>
          <a:xfrm>
            <a:off x="-1" y="194975"/>
            <a:ext cx="9144001" cy="712200"/>
          </a:xfrm>
          <a:prstGeom prst="rect">
            <a:avLst/>
          </a:prstGeom>
          <a:solidFill>
            <a:srgbClr val="C27BA0"/>
          </a:solid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4400"/>
              <a:buNone/>
            </a:pPr>
            <a:r>
              <a:rPr lang="en-GB" sz="3000">
                <a:latin typeface="Arial"/>
                <a:ea typeface="Arial"/>
                <a:cs typeface="Arial"/>
                <a:sym typeface="Arial"/>
              </a:rPr>
              <a:t> Centre for Academic Development</a:t>
            </a:r>
            <a:endParaRPr sz="3000">
              <a:latin typeface="Arial"/>
              <a:ea typeface="Arial"/>
              <a:cs typeface="Arial"/>
              <a:sym typeface="Arial"/>
            </a:endParaRPr>
          </a:p>
        </p:txBody>
      </p:sp>
      <p:sp>
        <p:nvSpPr>
          <p:cNvPr id="314" name="Google Shape;314;p14"/>
          <p:cNvSpPr txBox="1">
            <a:spLocks noGrp="1"/>
          </p:cNvSpPr>
          <p:nvPr>
            <p:ph type="body" idx="1"/>
          </p:nvPr>
        </p:nvSpPr>
        <p:spPr>
          <a:xfrm>
            <a:off x="3267075" y="1364593"/>
            <a:ext cx="5712300" cy="3394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444"/>
              </a:spcBef>
              <a:spcAft>
                <a:spcPts val="0"/>
              </a:spcAft>
              <a:buSzPts val="2220"/>
              <a:buNone/>
            </a:pPr>
            <a:r>
              <a:rPr lang="en-GB" sz="2220" b="1" dirty="0">
                <a:solidFill>
                  <a:schemeClr val="tx1"/>
                </a:solidFill>
                <a:latin typeface="Arial"/>
                <a:ea typeface="Arial"/>
                <a:cs typeface="Arial"/>
                <a:sym typeface="Arial"/>
              </a:rPr>
              <a:t>Online study skills tutorials</a:t>
            </a:r>
            <a:endParaRPr dirty="0">
              <a:solidFill>
                <a:schemeClr val="tx1"/>
              </a:solidFill>
              <a:latin typeface="Arial"/>
              <a:ea typeface="Arial"/>
              <a:cs typeface="Arial"/>
              <a:sym typeface="Arial"/>
            </a:endParaRPr>
          </a:p>
          <a:p>
            <a:pPr marL="0" lvl="0" indent="0" algn="l" rtl="0">
              <a:lnSpc>
                <a:spcPct val="100000"/>
              </a:lnSpc>
              <a:spcBef>
                <a:spcPts val="444"/>
              </a:spcBef>
              <a:spcAft>
                <a:spcPts val="0"/>
              </a:spcAft>
              <a:buSzPts val="2220"/>
              <a:buNone/>
            </a:pPr>
            <a:r>
              <a:rPr lang="en-GB" sz="2220" dirty="0">
                <a:solidFill>
                  <a:schemeClr val="tx1"/>
                </a:solidFill>
                <a:latin typeface="Arial"/>
                <a:ea typeface="Arial"/>
                <a:cs typeface="Arial"/>
                <a:sym typeface="Arial"/>
              </a:rPr>
              <a:t>Email to book a 40 min one-to-one session on topics such as critical thinking, referencing, planning, structuring, maths and stats…</a:t>
            </a:r>
            <a:endParaRPr sz="2220" dirty="0">
              <a:solidFill>
                <a:schemeClr val="tx1"/>
              </a:solidFill>
              <a:latin typeface="Arial"/>
              <a:ea typeface="Arial"/>
              <a:cs typeface="Arial"/>
              <a:sym typeface="Arial"/>
            </a:endParaRPr>
          </a:p>
          <a:p>
            <a:pPr marL="0" lvl="0" indent="0" algn="l" rtl="0">
              <a:lnSpc>
                <a:spcPct val="100000"/>
              </a:lnSpc>
              <a:spcBef>
                <a:spcPts val="444"/>
              </a:spcBef>
              <a:spcAft>
                <a:spcPts val="0"/>
              </a:spcAft>
              <a:buSzPts val="2220"/>
              <a:buNone/>
            </a:pPr>
            <a:endParaRPr sz="1000" dirty="0">
              <a:solidFill>
                <a:schemeClr val="tx1"/>
              </a:solidFill>
              <a:latin typeface="Arial"/>
              <a:ea typeface="Arial"/>
              <a:cs typeface="Arial"/>
              <a:sym typeface="Arial"/>
            </a:endParaRPr>
          </a:p>
          <a:p>
            <a:pPr marL="0" lvl="0" indent="0" algn="l" rtl="0">
              <a:lnSpc>
                <a:spcPct val="100000"/>
              </a:lnSpc>
              <a:spcBef>
                <a:spcPts val="444"/>
              </a:spcBef>
              <a:spcAft>
                <a:spcPts val="0"/>
              </a:spcAft>
              <a:buSzPts val="2220"/>
              <a:buNone/>
            </a:pPr>
            <a:r>
              <a:rPr lang="en-GB" sz="2220" b="1" dirty="0">
                <a:solidFill>
                  <a:schemeClr val="tx1"/>
                </a:solidFill>
                <a:latin typeface="Arial"/>
                <a:ea typeface="Arial"/>
                <a:cs typeface="Arial"/>
                <a:sym typeface="Arial"/>
              </a:rPr>
              <a:t>Daily drop-ins</a:t>
            </a:r>
            <a:endParaRPr dirty="0">
              <a:solidFill>
                <a:schemeClr val="tx1"/>
              </a:solidFill>
              <a:latin typeface="Arial"/>
              <a:ea typeface="Arial"/>
              <a:cs typeface="Arial"/>
              <a:sym typeface="Arial"/>
            </a:endParaRPr>
          </a:p>
          <a:p>
            <a:pPr marL="0" lvl="0" indent="0" algn="l" rtl="0">
              <a:lnSpc>
                <a:spcPct val="100000"/>
              </a:lnSpc>
              <a:spcBef>
                <a:spcPts val="444"/>
              </a:spcBef>
              <a:spcAft>
                <a:spcPts val="0"/>
              </a:spcAft>
              <a:buSzPts val="2220"/>
              <a:buNone/>
            </a:pPr>
            <a:r>
              <a:rPr lang="en-GB" sz="2220" dirty="0">
                <a:solidFill>
                  <a:schemeClr val="tx1"/>
                </a:solidFill>
                <a:latin typeface="Arial"/>
                <a:ea typeface="Arial"/>
                <a:cs typeface="Arial"/>
                <a:sym typeface="Arial"/>
              </a:rPr>
              <a:t>Drop-in via Zoom from 12 -1pm Mon-Thurs. No need to book. Ideal for quick questions. </a:t>
            </a:r>
            <a:endParaRPr sz="2220" dirty="0">
              <a:solidFill>
                <a:schemeClr val="tx1"/>
              </a:solidFill>
              <a:latin typeface="Arial"/>
              <a:ea typeface="Arial"/>
              <a:cs typeface="Arial"/>
              <a:sym typeface="Arial"/>
            </a:endParaRPr>
          </a:p>
          <a:p>
            <a:pPr marL="0" lvl="0" indent="0" algn="l" rtl="0">
              <a:lnSpc>
                <a:spcPct val="100000"/>
              </a:lnSpc>
              <a:spcBef>
                <a:spcPts val="444"/>
              </a:spcBef>
              <a:spcAft>
                <a:spcPts val="0"/>
              </a:spcAft>
              <a:buSzPts val="2220"/>
              <a:buNone/>
            </a:pPr>
            <a:endParaRPr sz="1000" dirty="0">
              <a:solidFill>
                <a:schemeClr val="tx1"/>
              </a:solidFill>
              <a:latin typeface="Arial"/>
              <a:ea typeface="Arial"/>
              <a:cs typeface="Arial"/>
              <a:sym typeface="Arial"/>
            </a:endParaRPr>
          </a:p>
          <a:p>
            <a:pPr marL="0" lvl="0" indent="0" algn="l" rtl="0">
              <a:lnSpc>
                <a:spcPct val="100000"/>
              </a:lnSpc>
              <a:spcBef>
                <a:spcPts val="444"/>
              </a:spcBef>
              <a:spcAft>
                <a:spcPts val="0"/>
              </a:spcAft>
              <a:buSzPts val="2220"/>
              <a:buNone/>
            </a:pPr>
            <a:r>
              <a:rPr lang="en-GB" sz="2220" b="1" dirty="0">
                <a:solidFill>
                  <a:schemeClr val="tx1"/>
                </a:solidFill>
                <a:latin typeface="Arial"/>
                <a:ea typeface="Arial"/>
                <a:cs typeface="Arial"/>
                <a:sym typeface="Arial"/>
              </a:rPr>
              <a:t>A-Z online study resources</a:t>
            </a:r>
            <a:endParaRPr sz="2220" b="1" dirty="0">
              <a:solidFill>
                <a:schemeClr val="tx1"/>
              </a:solidFill>
              <a:latin typeface="Arial"/>
              <a:ea typeface="Arial"/>
              <a:cs typeface="Arial"/>
              <a:sym typeface="Arial"/>
            </a:endParaRPr>
          </a:p>
          <a:p>
            <a:pPr marL="0" lvl="0" indent="0" algn="l" rtl="0">
              <a:lnSpc>
                <a:spcPct val="100000"/>
              </a:lnSpc>
              <a:spcBef>
                <a:spcPts val="444"/>
              </a:spcBef>
              <a:spcAft>
                <a:spcPts val="0"/>
              </a:spcAft>
              <a:buSzPts val="2220"/>
              <a:buNone/>
            </a:pPr>
            <a:r>
              <a:rPr lang="en-GB" sz="2220" dirty="0">
                <a:solidFill>
                  <a:schemeClr val="tx1"/>
                </a:solidFill>
                <a:latin typeface="Arial"/>
                <a:ea typeface="Arial"/>
                <a:cs typeface="Arial"/>
                <a:sym typeface="Arial"/>
              </a:rPr>
              <a:t>The best academic resources on key skills for you to access when it suits you.</a:t>
            </a:r>
            <a:endParaRPr sz="2220" dirty="0">
              <a:solidFill>
                <a:schemeClr val="tx1"/>
              </a:solidFill>
              <a:latin typeface="Arial"/>
              <a:ea typeface="Arial"/>
              <a:cs typeface="Arial"/>
              <a:sym typeface="Arial"/>
            </a:endParaRPr>
          </a:p>
        </p:txBody>
      </p:sp>
      <p:sp>
        <p:nvSpPr>
          <p:cNvPr id="315" name="Google Shape;315;p14"/>
          <p:cNvSpPr/>
          <p:nvPr/>
        </p:nvSpPr>
        <p:spPr>
          <a:xfrm>
            <a:off x="119949" y="3354775"/>
            <a:ext cx="2918525" cy="2880000"/>
          </a:xfrm>
          <a:prstGeom prst="rect">
            <a:avLst/>
          </a:prstGeom>
          <a:solidFill>
            <a:srgbClr val="CFE2F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r>
              <a:rPr kumimoji="0" lang="en-GB" sz="1600" b="0" i="0" u="sng" strike="noStrike" kern="0" cap="none" spc="0" normalizeH="0" baseline="0" noProof="0" dirty="0">
                <a:ln>
                  <a:noFill/>
                </a:ln>
                <a:solidFill>
                  <a:srgbClr val="0000FF"/>
                </a:solidFill>
                <a:effectLst/>
                <a:uLnTx/>
                <a:uFillTx/>
                <a:latin typeface="Arial"/>
                <a:ea typeface="Arial"/>
                <a:cs typeface="Arial"/>
                <a:sym typeface="Arial"/>
                <a:hlinkClick r:id="rId3">
                  <a:extLst>
                    <a:ext uri="{A12FA001-AC4F-418D-AE19-62706E023703}">
                      <ahyp:hlinkClr xmlns:ahyp="http://schemas.microsoft.com/office/drawing/2018/hyperlinkcolor" val="tx"/>
                    </a:ext>
                  </a:extLst>
                </a:hlinkClick>
              </a:rPr>
              <a:t>www.brookes.ac.uk/students/academic-development/</a:t>
            </a:r>
            <a:endParaRPr kumimoji="0" sz="16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700"/>
              <a:buFont typeface="Arial"/>
              <a:buNone/>
              <a:tabLst/>
              <a:defRPr/>
            </a:pPr>
            <a:endParaRPr kumimoji="0" sz="17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700"/>
              <a:buFont typeface="Arial"/>
              <a:buNone/>
              <a:tabLst/>
              <a:defRPr/>
            </a:pPr>
            <a:r>
              <a:rPr kumimoji="0" lang="en-GB" sz="1700" b="0" i="0" u="none" strike="noStrike" kern="0" cap="none" spc="0" normalizeH="0" baseline="0" noProof="0" dirty="0">
                <a:ln>
                  <a:noFill/>
                </a:ln>
                <a:effectLst/>
                <a:uLnTx/>
                <a:uFillTx/>
                <a:latin typeface="Arial"/>
                <a:ea typeface="Arial"/>
                <a:cs typeface="Arial"/>
                <a:sym typeface="Arial"/>
              </a:rPr>
              <a:t>Email:</a:t>
            </a:r>
            <a:endParaRPr kumimoji="0" sz="1700" b="0" i="0" u="none" strike="noStrike" kern="0" cap="none" spc="0" normalizeH="0" baseline="0" noProof="0" dirty="0">
              <a:ln>
                <a:noFill/>
              </a:ln>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r>
              <a:rPr kumimoji="0" lang="en-GB" sz="1600" b="0" i="0" u="sng" strike="noStrike" kern="0" cap="none" spc="0" normalizeH="0" baseline="0" noProof="0" dirty="0">
                <a:ln>
                  <a:noFill/>
                </a:ln>
                <a:solidFill>
                  <a:srgbClr val="0000FF"/>
                </a:solidFill>
                <a:effectLst/>
                <a:uLnTx/>
                <a:uFillTx/>
                <a:latin typeface="Arial"/>
                <a:ea typeface="Arial"/>
                <a:cs typeface="Arial"/>
                <a:sym typeface="Arial"/>
                <a:hlinkClick r:id="rId4">
                  <a:extLst>
                    <a:ext uri="{A12FA001-AC4F-418D-AE19-62706E023703}">
                      <ahyp:hlinkClr xmlns:ahyp="http://schemas.microsoft.com/office/drawing/2018/hyperlinkcolor" val="tx"/>
                    </a:ext>
                  </a:extLst>
                </a:hlinkClick>
              </a:rPr>
              <a:t>academicdev@brookes.ac.uk</a:t>
            </a:r>
            <a:endParaRPr kumimoji="0" sz="16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700"/>
              <a:buFont typeface="Arial"/>
              <a:buNone/>
              <a:tabLst/>
              <a:defRPr/>
            </a:pPr>
            <a:endParaRPr kumimoji="0" sz="17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700"/>
              <a:buFont typeface="Arial"/>
              <a:buNone/>
              <a:tabLst/>
              <a:defRPr/>
            </a:pPr>
            <a:r>
              <a:rPr kumimoji="0" lang="en-GB" sz="1700" b="0" i="0" u="none" strike="noStrike" kern="0" cap="none" spc="0" normalizeH="0" baseline="0" noProof="0" dirty="0">
                <a:ln>
                  <a:noFill/>
                </a:ln>
                <a:effectLst/>
                <a:uLnTx/>
                <a:uFillTx/>
                <a:latin typeface="Arial"/>
                <a:ea typeface="Arial"/>
                <a:cs typeface="Arial"/>
                <a:sym typeface="Arial"/>
              </a:rPr>
              <a:t>Phone:</a:t>
            </a:r>
            <a:endParaRPr kumimoji="0" sz="1700" b="0" i="0" u="none" strike="noStrike" kern="0" cap="none" spc="0" normalizeH="0" baseline="0" noProof="0" dirty="0">
              <a:ln>
                <a:noFill/>
              </a:ln>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r>
              <a:rPr kumimoji="0" lang="en-GB" sz="1600" b="1" i="0" u="none" strike="noStrike" kern="0" cap="none" spc="0" normalizeH="0" baseline="0" noProof="0" dirty="0">
                <a:ln>
                  <a:noFill/>
                </a:ln>
                <a:effectLst/>
                <a:uLnTx/>
                <a:uFillTx/>
                <a:latin typeface="Arial"/>
                <a:ea typeface="Arial"/>
                <a:cs typeface="Arial"/>
                <a:sym typeface="Arial"/>
              </a:rPr>
              <a:t>01865 484406</a:t>
            </a:r>
            <a:endParaRPr kumimoji="0" sz="1400" b="0" i="0" u="none" strike="noStrike" kern="0" cap="none" spc="0" normalizeH="0" baseline="0" noProof="0" dirty="0">
              <a:ln>
                <a:noFill/>
              </a:ln>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endParaRPr kumimoji="0" sz="1600" b="1" i="0" u="none" strike="noStrike" kern="0" cap="none" spc="0" normalizeH="0" baseline="0" noProof="0" dirty="0">
              <a:ln>
                <a:noFill/>
              </a:ln>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r>
              <a:rPr kumimoji="0" lang="en-GB" sz="1600" b="0" i="0" u="none" strike="noStrike" kern="0" cap="none" spc="0" normalizeH="0" baseline="0" noProof="0" dirty="0">
                <a:ln>
                  <a:noFill/>
                </a:ln>
                <a:effectLst/>
                <a:uLnTx/>
                <a:uFillTx/>
                <a:latin typeface="Arial"/>
                <a:ea typeface="Arial"/>
                <a:cs typeface="Arial"/>
                <a:sym typeface="Arial"/>
              </a:rPr>
              <a:t>Twitter: </a:t>
            </a:r>
            <a:endParaRPr kumimoji="0" sz="1600" b="0" i="0" u="none" strike="noStrike" kern="0" cap="none" spc="0" normalizeH="0" baseline="0" noProof="0" dirty="0">
              <a:ln>
                <a:noFill/>
              </a:ln>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600"/>
              <a:buFont typeface="Arial"/>
              <a:buNone/>
              <a:tabLst/>
              <a:defRPr/>
            </a:pPr>
            <a:r>
              <a:rPr kumimoji="0" lang="en-GB" sz="1600" b="1" i="0" u="none" strike="noStrike" kern="0" cap="none" spc="0" normalizeH="0" baseline="0" noProof="0" dirty="0">
                <a:ln>
                  <a:noFill/>
                </a:ln>
                <a:effectLst/>
                <a:uLnTx/>
                <a:uFillTx/>
                <a:latin typeface="Arial"/>
                <a:ea typeface="Arial"/>
                <a:cs typeface="Arial"/>
                <a:sym typeface="Arial"/>
              </a:rPr>
              <a:t>@BrookesAcDev</a:t>
            </a:r>
            <a:endParaRPr kumimoji="0" sz="1600" b="1" i="0" u="none" strike="noStrike" kern="0" cap="none" spc="0" normalizeH="0" baseline="0" noProof="0" dirty="0">
              <a:ln>
                <a:noFill/>
              </a:ln>
              <a:effectLst/>
              <a:uLnTx/>
              <a:uFillTx/>
              <a:latin typeface="Arial"/>
              <a:ea typeface="Arial"/>
              <a:cs typeface="Arial"/>
              <a:sym typeface="Arial"/>
            </a:endParaRPr>
          </a:p>
        </p:txBody>
      </p:sp>
      <p:pic>
        <p:nvPicPr>
          <p:cNvPr id="316" name="Google Shape;316;p14"/>
          <p:cNvPicPr preferRelativeResize="0"/>
          <p:nvPr/>
        </p:nvPicPr>
        <p:blipFill rotWithShape="1">
          <a:blip r:embed="rId5">
            <a:alphaModFix/>
          </a:blip>
          <a:srcRect/>
          <a:stretch/>
        </p:blipFill>
        <p:spPr>
          <a:xfrm>
            <a:off x="7634250" y="335750"/>
            <a:ext cx="1251801" cy="499500"/>
          </a:xfrm>
          <a:prstGeom prst="rect">
            <a:avLst/>
          </a:prstGeom>
          <a:noFill/>
          <a:ln>
            <a:noFill/>
          </a:ln>
        </p:spPr>
      </p:pic>
      <p:pic>
        <p:nvPicPr>
          <p:cNvPr id="317" name="Google Shape;317;p14" descr="http://education.brookes.ac.uk/Site_assets/images/Campaigns/NSS-score-2015.jpg"/>
          <p:cNvPicPr preferRelativeResize="0"/>
          <p:nvPr/>
        </p:nvPicPr>
        <p:blipFill rotWithShape="1">
          <a:blip r:embed="rId6">
            <a:alphaModFix/>
          </a:blip>
          <a:srcRect/>
          <a:stretch/>
        </p:blipFill>
        <p:spPr>
          <a:xfrm>
            <a:off x="106675" y="1441843"/>
            <a:ext cx="2916000" cy="16200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pic>
        <p:nvPicPr>
          <p:cNvPr id="322" name="Google Shape;322;p15" descr="https://lh6.googleusercontent.com/3qihumLdqGy8e_umdxtecCiS286UyqT2gVwaESzqAaDutUZRJzIgUEdVTIje5zC3vhBKHajeNJNF4mFeg-FZgAecO_bmHVzkqqSqFtM2Vugkv4sZYDzOB_ax826ZocF-YI0_g0hSig"/>
          <p:cNvPicPr preferRelativeResize="0"/>
          <p:nvPr/>
        </p:nvPicPr>
        <p:blipFill rotWithShape="1">
          <a:blip r:embed="rId3">
            <a:alphaModFix/>
          </a:blip>
          <a:srcRect/>
          <a:stretch/>
        </p:blipFill>
        <p:spPr>
          <a:xfrm>
            <a:off x="6673284" y="4649839"/>
            <a:ext cx="434232" cy="316776"/>
          </a:xfrm>
          <a:prstGeom prst="rect">
            <a:avLst/>
          </a:prstGeom>
          <a:noFill/>
          <a:ln>
            <a:noFill/>
          </a:ln>
        </p:spPr>
      </p:pic>
      <p:sp>
        <p:nvSpPr>
          <p:cNvPr id="323" name="Google Shape;323;p15"/>
          <p:cNvSpPr/>
          <p:nvPr/>
        </p:nvSpPr>
        <p:spPr>
          <a:xfrm>
            <a:off x="300446" y="302101"/>
            <a:ext cx="6447557" cy="1775066"/>
          </a:xfrm>
          <a:prstGeom prst="rect">
            <a:avLst/>
          </a:prstGeom>
          <a:solidFill>
            <a:srgbClr val="046A38"/>
          </a:solidFill>
          <a:ln w="12700" cap="flat" cmpd="sng">
            <a:solidFill>
              <a:srgbClr val="42719B"/>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535C64"/>
              </a:buClr>
              <a:buSzPts val="1350"/>
              <a:buFont typeface="Arial"/>
              <a:buNone/>
              <a:tabLst/>
              <a:defRPr/>
            </a:pPr>
            <a:endParaRPr kumimoji="0" sz="135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24" name="Google Shape;324;p15"/>
          <p:cNvSpPr txBox="1">
            <a:spLocks noGrp="1"/>
          </p:cNvSpPr>
          <p:nvPr>
            <p:ph type="title"/>
          </p:nvPr>
        </p:nvSpPr>
        <p:spPr>
          <a:xfrm>
            <a:off x="317821" y="302101"/>
            <a:ext cx="6521184" cy="1667126"/>
          </a:xfrm>
          <a:prstGeom prst="rect">
            <a:avLst/>
          </a:prstGeom>
          <a:noFill/>
          <a:ln>
            <a:noFill/>
          </a:ln>
        </p:spPr>
        <p:txBody>
          <a:bodyPr spcFirstLastPara="1" wrap="square" lIns="68550" tIns="34275" rIns="68550" bIns="34275" anchor="ctr" anchorCtr="0">
            <a:normAutofit/>
          </a:bodyPr>
          <a:lstStyle/>
          <a:p>
            <a:pPr marL="0" lvl="0" indent="0" algn="l" rtl="0">
              <a:lnSpc>
                <a:spcPct val="100000"/>
              </a:lnSpc>
              <a:spcBef>
                <a:spcPts val="0"/>
              </a:spcBef>
              <a:spcAft>
                <a:spcPts val="0"/>
              </a:spcAft>
              <a:buClr>
                <a:schemeClr val="lt1"/>
              </a:buClr>
              <a:buSzPts val="4400"/>
              <a:buFont typeface="Arial"/>
              <a:buNone/>
            </a:pPr>
            <a:r>
              <a:rPr lang="en-GB" sz="2700" b="1" dirty="0">
                <a:solidFill>
                  <a:schemeClr val="lt1"/>
                </a:solidFill>
                <a:latin typeface="Arial"/>
                <a:ea typeface="Arial"/>
                <a:cs typeface="Arial"/>
                <a:sym typeface="Arial"/>
              </a:rPr>
              <a:t>Enhance your study success at the</a:t>
            </a:r>
            <a:br>
              <a:rPr lang="en-GB" sz="2700" b="1" dirty="0">
                <a:solidFill>
                  <a:schemeClr val="lt1"/>
                </a:solidFill>
                <a:latin typeface="Arial"/>
                <a:ea typeface="Arial"/>
                <a:cs typeface="Arial"/>
                <a:sym typeface="Arial"/>
              </a:rPr>
            </a:br>
            <a:r>
              <a:rPr lang="en-GB" sz="2700" b="1" dirty="0">
                <a:solidFill>
                  <a:schemeClr val="lt1"/>
                </a:solidFill>
                <a:latin typeface="Arial"/>
                <a:ea typeface="Arial"/>
                <a:cs typeface="Arial"/>
                <a:sym typeface="Arial"/>
              </a:rPr>
              <a:t>Centre for Academic Development</a:t>
            </a:r>
            <a:br>
              <a:rPr lang="en-GB" sz="1050" b="1" dirty="0">
                <a:solidFill>
                  <a:schemeClr val="lt1"/>
                </a:solidFill>
                <a:latin typeface="Arial"/>
                <a:ea typeface="Arial"/>
                <a:cs typeface="Arial"/>
                <a:sym typeface="Arial"/>
              </a:rPr>
            </a:br>
            <a:endParaRPr i="1" dirty="0"/>
          </a:p>
        </p:txBody>
      </p:sp>
      <p:sp>
        <p:nvSpPr>
          <p:cNvPr id="325" name="Google Shape;325;p15"/>
          <p:cNvSpPr/>
          <p:nvPr/>
        </p:nvSpPr>
        <p:spPr>
          <a:xfrm>
            <a:off x="3524224" y="2406873"/>
            <a:ext cx="1312817" cy="1278320"/>
          </a:xfrm>
          <a:prstGeom prst="rect">
            <a:avLst/>
          </a:prstGeom>
          <a:solidFill>
            <a:srgbClr val="A8AD00"/>
          </a:solidFill>
          <a:ln w="12700" cap="flat" cmpd="sng">
            <a:solidFill>
              <a:srgbClr val="42719B"/>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350"/>
              <a:buFont typeface="Arial"/>
              <a:buNone/>
              <a:tabLst/>
              <a:defRPr/>
            </a:pPr>
            <a:r>
              <a:rPr kumimoji="0" lang="en-GB" sz="1350" b="0" i="0" u="none" strike="noStrike" kern="0" cap="none" spc="0" normalizeH="0" baseline="0" noProof="0" dirty="0">
                <a:ln>
                  <a:noFill/>
                </a:ln>
                <a:solidFill>
                  <a:srgbClr val="FFFFFF"/>
                </a:solidFill>
                <a:effectLst/>
                <a:uLnTx/>
                <a:uFillTx/>
                <a:latin typeface="Arial"/>
                <a:ea typeface="Arial"/>
                <a:cs typeface="Arial"/>
                <a:sym typeface="Arial"/>
              </a:rPr>
              <a:t>Online individual tutorials: free and confidential!</a:t>
            </a:r>
            <a:endParaRPr kumimoji="0" sz="135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326" name="Google Shape;326;p15"/>
          <p:cNvSpPr/>
          <p:nvPr/>
        </p:nvSpPr>
        <p:spPr>
          <a:xfrm>
            <a:off x="5041027" y="3108497"/>
            <a:ext cx="1312817" cy="1278000"/>
          </a:xfrm>
          <a:prstGeom prst="rect">
            <a:avLst/>
          </a:prstGeom>
          <a:solidFill>
            <a:srgbClr val="A8AD00"/>
          </a:solidFill>
          <a:ln w="12700" cap="flat" cmpd="sng">
            <a:solidFill>
              <a:srgbClr val="42719B"/>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350"/>
              <a:buFont typeface="Arial"/>
              <a:buNone/>
              <a:tabLst/>
              <a:defRPr/>
            </a:pPr>
            <a:r>
              <a:rPr kumimoji="0" lang="en-GB" sz="1350" b="0" i="0" u="none" strike="noStrike" kern="0" cap="none" spc="0" normalizeH="0" baseline="0" noProof="0">
                <a:ln>
                  <a:noFill/>
                </a:ln>
                <a:solidFill>
                  <a:srgbClr val="FFFFFF"/>
                </a:solidFill>
                <a:effectLst/>
                <a:uLnTx/>
                <a:uFillTx/>
                <a:latin typeface="Arial"/>
                <a:ea typeface="Arial"/>
                <a:cs typeface="Arial"/>
                <a:sym typeface="Arial"/>
              </a:rPr>
              <a:t>Workshops</a:t>
            </a:r>
            <a:endParaRPr kumimoji="0" sz="135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327" name="Google Shape;327;p15"/>
          <p:cNvSpPr/>
          <p:nvPr/>
        </p:nvSpPr>
        <p:spPr>
          <a:xfrm>
            <a:off x="6624000" y="2436990"/>
            <a:ext cx="2520000" cy="2736000"/>
          </a:xfrm>
          <a:prstGeom prst="rect">
            <a:avLst/>
          </a:prstGeom>
          <a:noFill/>
          <a:ln>
            <a:noFill/>
          </a:ln>
        </p:spPr>
        <p:txBody>
          <a:bodyPr spcFirstLastPara="1" wrap="square" lIns="68550" tIns="34275" rIns="68550" bIns="34275" anchor="ctr" anchorCtr="0">
            <a:noAutofit/>
          </a:bodyPr>
          <a:lstStyle/>
          <a:p>
            <a:pPr marL="0" marR="0" lvl="0" indent="0" algn="l" defTabSz="914400" rtl="0" eaLnBrk="1" fontAlgn="auto" latinLnBrk="0" hangingPunct="1">
              <a:lnSpc>
                <a:spcPct val="100000"/>
              </a:lnSpc>
              <a:spcBef>
                <a:spcPts val="0"/>
              </a:spcBef>
              <a:spcAft>
                <a:spcPts val="0"/>
              </a:spcAft>
              <a:buClr>
                <a:srgbClr val="424A52"/>
              </a:buClr>
              <a:buSzPts val="1200"/>
              <a:buFont typeface="Arial"/>
              <a:buNone/>
              <a:tabLst/>
              <a:defRPr/>
            </a:pPr>
            <a:r>
              <a:rPr kumimoji="0" lang="en-GB" sz="1300" b="0" i="0" u="none" strike="noStrike" kern="0" cap="none" spc="0" normalizeH="0" baseline="0" noProof="0" dirty="0">
                <a:ln>
                  <a:noFill/>
                </a:ln>
                <a:effectLst/>
                <a:uLnTx/>
                <a:uFillTx/>
                <a:latin typeface="Arial"/>
                <a:ea typeface="Arial"/>
                <a:cs typeface="Arial"/>
                <a:sym typeface="Arial"/>
              </a:rPr>
              <a:t>Visit us online at</a:t>
            </a:r>
            <a:r>
              <a:rPr kumimoji="0" lang="en-GB" sz="1300" b="0" i="0" u="none" strike="noStrike" kern="0" cap="none" spc="0" normalizeH="0" baseline="0" noProof="0" dirty="0">
                <a:ln>
                  <a:noFill/>
                </a:ln>
                <a:solidFill>
                  <a:srgbClr val="424A52"/>
                </a:solidFill>
                <a:effectLst/>
                <a:uLnTx/>
                <a:uFillTx/>
                <a:latin typeface="Arial"/>
                <a:ea typeface="Arial"/>
                <a:cs typeface="Arial"/>
                <a:sym typeface="Arial"/>
              </a:rPr>
              <a:t>: </a:t>
            </a:r>
            <a:r>
              <a:rPr kumimoji="0" lang="en-GB" sz="1300" b="1" i="0" u="sng" strike="noStrike" kern="0" cap="none" spc="0" normalizeH="0" baseline="0" noProof="0" dirty="0">
                <a:ln>
                  <a:noFill/>
                </a:ln>
                <a:solidFill>
                  <a:srgbClr val="672146"/>
                </a:solidFill>
                <a:effectLst/>
                <a:uLnTx/>
                <a:uFillTx/>
                <a:latin typeface="Arial"/>
                <a:ea typeface="Arial"/>
                <a:cs typeface="Arial"/>
                <a:sym typeface="Arial"/>
                <a:hlinkClick r:id="rId4">
                  <a:extLst>
                    <a:ext uri="{A12FA001-AC4F-418D-AE19-62706E023703}">
                      <ahyp:hlinkClr xmlns:ahyp="http://schemas.microsoft.com/office/drawing/2018/hyperlinkcolor" val="tx"/>
                    </a:ext>
                  </a:extLst>
                </a:hlinkClick>
              </a:rPr>
              <a:t>https://www.brookes.ac.uk/students/academic-development/</a:t>
            </a:r>
            <a:r>
              <a:rPr kumimoji="0" lang="en-GB" sz="1300" b="1" i="0" u="none" strike="noStrike" kern="0" cap="none" spc="0" normalizeH="0" baseline="0" noProof="0" dirty="0">
                <a:ln>
                  <a:noFill/>
                </a:ln>
                <a:solidFill>
                  <a:srgbClr val="672146"/>
                </a:solidFill>
                <a:effectLst/>
                <a:uLnTx/>
                <a:uFillTx/>
                <a:latin typeface="Arial"/>
                <a:ea typeface="Arial"/>
                <a:cs typeface="Arial"/>
                <a:sym typeface="Arial"/>
              </a:rPr>
              <a:t> </a:t>
            </a:r>
            <a:endParaRPr kumimoji="0" sz="1300" b="1" i="0" u="none" strike="noStrike" kern="0" cap="none" spc="0" normalizeH="0" baseline="0" noProof="0" dirty="0">
              <a:ln>
                <a:noFill/>
              </a:ln>
              <a:solidFill>
                <a:srgbClr val="672146"/>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535C64"/>
              </a:buClr>
              <a:buSzPts val="1200"/>
              <a:buFont typeface="Arial"/>
              <a:buNone/>
              <a:tabLst/>
              <a:defRPr/>
            </a:pPr>
            <a:endParaRPr kumimoji="0" sz="13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424A52"/>
              </a:buClr>
              <a:buSzPts val="1200"/>
              <a:buFont typeface="Arial"/>
              <a:buNone/>
              <a:tabLst/>
              <a:defRPr/>
            </a:pPr>
            <a:r>
              <a:rPr kumimoji="0" lang="en-GB" sz="1300" b="0" i="0" u="none" strike="noStrike" kern="0" cap="none" spc="0" normalizeH="0" baseline="0" noProof="0" dirty="0">
                <a:ln>
                  <a:noFill/>
                </a:ln>
                <a:effectLst/>
                <a:uLnTx/>
                <a:uFillTx/>
                <a:latin typeface="Arial"/>
                <a:ea typeface="Arial"/>
                <a:cs typeface="Arial"/>
                <a:sym typeface="Arial"/>
              </a:rPr>
              <a:t>Telephone:</a:t>
            </a:r>
            <a:endParaRPr kumimoji="0" sz="1300" b="0" i="0" u="none" strike="noStrike" kern="0" cap="none" spc="0" normalizeH="0" baseline="0" noProof="0" dirty="0">
              <a:ln>
                <a:noFill/>
              </a:ln>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424A52"/>
              </a:buClr>
              <a:buSzPts val="1200"/>
              <a:buFont typeface="Arial"/>
              <a:buNone/>
              <a:tabLst/>
              <a:defRPr/>
            </a:pPr>
            <a:r>
              <a:rPr kumimoji="0" lang="en-GB" sz="1300" b="1" i="0" u="none" strike="noStrike" kern="0" cap="none" spc="0" normalizeH="0" baseline="0" noProof="0" dirty="0">
                <a:ln>
                  <a:noFill/>
                </a:ln>
                <a:effectLst/>
                <a:uLnTx/>
                <a:uFillTx/>
                <a:latin typeface="Arial"/>
                <a:ea typeface="Arial"/>
                <a:cs typeface="Arial"/>
                <a:sym typeface="Arial"/>
              </a:rPr>
              <a:t>01865 484406</a:t>
            </a:r>
            <a:endParaRPr kumimoji="0" sz="1300" b="0" i="0" u="none" strike="noStrike" kern="0" cap="none" spc="0" normalizeH="0" baseline="0" noProof="0" dirty="0">
              <a:ln>
                <a:noFill/>
              </a:ln>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br>
              <a:rPr kumimoji="0" lang="en-GB" sz="1300" b="0" i="0" u="none" strike="noStrike" kern="0" cap="none" spc="0" normalizeH="0" baseline="0" noProof="0" dirty="0">
                <a:ln>
                  <a:noFill/>
                </a:ln>
                <a:effectLst/>
                <a:uLnTx/>
                <a:uFillTx/>
                <a:latin typeface="Arial"/>
                <a:ea typeface="Arial"/>
                <a:cs typeface="Arial"/>
                <a:sym typeface="Arial"/>
              </a:rPr>
            </a:br>
            <a:r>
              <a:rPr kumimoji="0" lang="en-GB" sz="1300" b="0" i="0" u="none" strike="noStrike" kern="0" cap="none" spc="0" normalizeH="0" baseline="0" noProof="0" dirty="0">
                <a:ln>
                  <a:noFill/>
                </a:ln>
                <a:effectLst/>
                <a:uLnTx/>
                <a:uFillTx/>
                <a:latin typeface="Arial"/>
                <a:ea typeface="Arial"/>
                <a:cs typeface="Arial"/>
                <a:sym typeface="Arial"/>
              </a:rPr>
              <a:t>E-mail: </a:t>
            </a:r>
            <a:endParaRPr kumimoji="0" sz="1300" b="0" i="0" u="none" strike="noStrike" kern="0" cap="none" spc="0" normalizeH="0" baseline="0" noProof="0" dirty="0">
              <a:ln>
                <a:noFill/>
              </a:ln>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672146"/>
              </a:buClr>
              <a:buSzPts val="1200"/>
              <a:buFont typeface="Arial"/>
              <a:buNone/>
              <a:tabLst/>
              <a:defRPr/>
            </a:pPr>
            <a:r>
              <a:rPr kumimoji="0" lang="en-GB" sz="1300" b="1" i="0" u="sng" strike="noStrike" kern="0" cap="none" spc="0" normalizeH="0" baseline="0" noProof="0" dirty="0">
                <a:ln>
                  <a:noFill/>
                </a:ln>
                <a:solidFill>
                  <a:srgbClr val="672146"/>
                </a:solidFill>
                <a:effectLst/>
                <a:uLnTx/>
                <a:uFillTx/>
                <a:latin typeface="Arial"/>
                <a:ea typeface="Arial"/>
                <a:cs typeface="Arial"/>
                <a:sym typeface="Arial"/>
                <a:hlinkClick r:id="rId5">
                  <a:extLst>
                    <a:ext uri="{A12FA001-AC4F-418D-AE19-62706E023703}">
                      <ahyp:hlinkClr xmlns:ahyp="http://schemas.microsoft.com/office/drawing/2018/hyperlinkcolor" val="tx"/>
                    </a:ext>
                  </a:extLst>
                </a:hlinkClick>
              </a:rPr>
              <a:t>academicdev@brookes.ac.uk</a:t>
            </a:r>
            <a:r>
              <a:rPr kumimoji="0" lang="en-GB" sz="1300" b="1" i="0" u="none" strike="noStrike" kern="0" cap="none" spc="0" normalizeH="0" baseline="0" noProof="0" dirty="0">
                <a:ln>
                  <a:noFill/>
                </a:ln>
                <a:solidFill>
                  <a:srgbClr val="672146"/>
                </a:solidFill>
                <a:effectLst/>
                <a:uLnTx/>
                <a:uFillTx/>
                <a:latin typeface="Arial"/>
                <a:ea typeface="Arial"/>
                <a:cs typeface="Arial"/>
                <a:sym typeface="Arial"/>
              </a:rPr>
              <a:t> </a:t>
            </a:r>
            <a:endParaRPr kumimoji="0" sz="13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535C64"/>
              </a:buClr>
              <a:buSzPts val="1200"/>
              <a:buFont typeface="Arial"/>
              <a:buNone/>
              <a:tabLst/>
              <a:defRPr/>
            </a:pPr>
            <a:endParaRPr kumimoji="0" sz="1300" b="1" i="0" u="none" strike="noStrike" kern="0" cap="none" spc="0" normalizeH="0" baseline="0" noProof="0" dirty="0">
              <a:ln>
                <a:noFill/>
              </a:ln>
              <a:solidFill>
                <a:srgbClr val="672146"/>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535C64"/>
              </a:buClr>
              <a:buSzPts val="1200"/>
              <a:buFont typeface="Arial"/>
              <a:buNone/>
              <a:tabLst/>
              <a:defRPr/>
            </a:pPr>
            <a:endParaRPr kumimoji="0" sz="13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672146"/>
              </a:buClr>
              <a:buSzPts val="1200"/>
              <a:buFont typeface="Arial"/>
              <a:buNone/>
              <a:tabLst/>
              <a:defRPr/>
            </a:pPr>
            <a:r>
              <a:rPr kumimoji="0" lang="en-GB" sz="1300" b="1" i="0" u="none" strike="noStrike" kern="0" cap="none" spc="0" normalizeH="0" baseline="0" noProof="0" dirty="0">
                <a:ln>
                  <a:noFill/>
                </a:ln>
                <a:solidFill>
                  <a:srgbClr val="672146"/>
                </a:solidFill>
                <a:effectLst/>
                <a:uLnTx/>
                <a:uFillTx/>
                <a:latin typeface="Arial"/>
                <a:ea typeface="Arial"/>
                <a:cs typeface="Arial"/>
                <a:sym typeface="Arial"/>
              </a:rPr>
              <a:t>          </a:t>
            </a:r>
            <a:r>
              <a:rPr kumimoji="0" lang="en-GB" sz="1300" b="1" i="0" u="none" strike="noStrike" kern="0" cap="none" spc="0" normalizeH="0" baseline="0" noProof="0" dirty="0">
                <a:ln>
                  <a:noFill/>
                </a:ln>
                <a:effectLst/>
                <a:uLnTx/>
                <a:uFillTx/>
                <a:latin typeface="Arial"/>
                <a:ea typeface="Arial"/>
                <a:cs typeface="Arial"/>
                <a:sym typeface="Arial"/>
              </a:rPr>
              <a:t>@BrookesAcDev</a:t>
            </a:r>
            <a:endParaRPr kumimoji="0" sz="1300" b="1" i="0" u="none" strike="noStrike" kern="0" cap="none" spc="0" normalizeH="0" baseline="0" noProof="0" dirty="0">
              <a:ln>
                <a:noFill/>
              </a:ln>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br>
              <a:rPr kumimoji="0" lang="en-GB" sz="1300" b="0" i="0" u="none" strike="noStrike" kern="0" cap="none" spc="0" normalizeH="0" baseline="0" noProof="0" dirty="0">
                <a:ln>
                  <a:noFill/>
                </a:ln>
                <a:solidFill>
                  <a:srgbClr val="000000"/>
                </a:solidFill>
                <a:effectLst/>
                <a:uLnTx/>
                <a:uFillTx/>
                <a:latin typeface="Arial"/>
                <a:ea typeface="Arial"/>
                <a:cs typeface="Arial"/>
                <a:sym typeface="Arial"/>
              </a:rPr>
            </a:br>
            <a:endParaRPr kumimoji="0" sz="1300" b="0" i="0" u="none" strike="noStrike" kern="0" cap="none" spc="0" normalizeH="0" baseline="0" noProof="0" dirty="0">
              <a:ln>
                <a:noFill/>
              </a:ln>
              <a:solidFill>
                <a:srgbClr val="000000"/>
              </a:solidFill>
              <a:effectLst/>
              <a:uLnTx/>
              <a:uFillTx/>
              <a:latin typeface="Arial"/>
              <a:ea typeface="Arial"/>
              <a:cs typeface="Arial"/>
              <a:sym typeface="Arial"/>
            </a:endParaRPr>
          </a:p>
        </p:txBody>
      </p:sp>
      <p:sp>
        <p:nvSpPr>
          <p:cNvPr id="328" name="Google Shape;328;p15"/>
          <p:cNvSpPr/>
          <p:nvPr/>
        </p:nvSpPr>
        <p:spPr>
          <a:xfrm>
            <a:off x="4886325" y="2699113"/>
            <a:ext cx="1312817" cy="1345475"/>
          </a:xfrm>
          <a:prstGeom prst="rect">
            <a:avLst/>
          </a:prstGeom>
          <a:noFill/>
          <a:ln>
            <a:noFill/>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535C64"/>
              </a:buClr>
              <a:buSzPts val="1350"/>
              <a:buFont typeface="Arial"/>
              <a:buNone/>
              <a:tabLst/>
              <a:defRPr/>
            </a:pPr>
            <a:endParaRPr kumimoji="0" sz="135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29" name="Google Shape;329;p15"/>
          <p:cNvSpPr/>
          <p:nvPr/>
        </p:nvSpPr>
        <p:spPr>
          <a:xfrm>
            <a:off x="3573508" y="4044587"/>
            <a:ext cx="1312817" cy="1345475"/>
          </a:xfrm>
          <a:prstGeom prst="rect">
            <a:avLst/>
          </a:prstGeom>
          <a:noFill/>
          <a:ln>
            <a:noFill/>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535C64"/>
              </a:buClr>
              <a:buSzPts val="1350"/>
              <a:buFont typeface="Arial"/>
              <a:buNone/>
              <a:tabLst/>
              <a:defRPr/>
            </a:pPr>
            <a:endParaRPr kumimoji="0" sz="1350" b="0" i="0" u="none" strike="noStrike" kern="0" cap="none" spc="0" normalizeH="0" baseline="0" noProof="0">
              <a:ln>
                <a:noFill/>
              </a:ln>
              <a:solidFill>
                <a:srgbClr val="000000"/>
              </a:solidFill>
              <a:effectLst/>
              <a:uLnTx/>
              <a:uFillTx/>
              <a:latin typeface="Calibri"/>
              <a:ea typeface="Calibri"/>
              <a:cs typeface="Calibri"/>
              <a:sym typeface="Calibri"/>
            </a:endParaRPr>
          </a:p>
        </p:txBody>
      </p:sp>
      <p:pic>
        <p:nvPicPr>
          <p:cNvPr id="330" name="Google Shape;330;p15"/>
          <p:cNvPicPr preferRelativeResize="0"/>
          <p:nvPr/>
        </p:nvPicPr>
        <p:blipFill rotWithShape="1">
          <a:blip r:embed="rId6">
            <a:alphaModFix/>
          </a:blip>
          <a:srcRect l="30598" t="54140" r="44295" b="3086"/>
          <a:stretch/>
        </p:blipFill>
        <p:spPr>
          <a:xfrm>
            <a:off x="317821" y="2403913"/>
            <a:ext cx="3051701" cy="2802155"/>
          </a:xfrm>
          <a:prstGeom prst="rect">
            <a:avLst/>
          </a:prstGeom>
          <a:noFill/>
          <a:ln>
            <a:noFill/>
          </a:ln>
        </p:spPr>
      </p:pic>
      <p:sp>
        <p:nvSpPr>
          <p:cNvPr id="331" name="Google Shape;331;p15"/>
          <p:cNvSpPr/>
          <p:nvPr/>
        </p:nvSpPr>
        <p:spPr>
          <a:xfrm>
            <a:off x="3524224" y="3928068"/>
            <a:ext cx="1312817" cy="1278000"/>
          </a:xfrm>
          <a:prstGeom prst="rect">
            <a:avLst/>
          </a:prstGeom>
          <a:solidFill>
            <a:srgbClr val="A8AD00"/>
          </a:solidFill>
          <a:ln w="12700" cap="flat" cmpd="sng">
            <a:solidFill>
              <a:srgbClr val="42719B"/>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350"/>
              <a:buFont typeface="Arial"/>
              <a:buNone/>
              <a:tabLst/>
              <a:defRPr/>
            </a:pPr>
            <a:r>
              <a:rPr kumimoji="0" lang="en-GB" sz="1350" b="0" i="0" u="none" strike="noStrike" kern="0" cap="none" spc="0" normalizeH="0" baseline="0" noProof="0" dirty="0">
                <a:ln>
                  <a:noFill/>
                </a:ln>
                <a:solidFill>
                  <a:srgbClr val="FFFFFF"/>
                </a:solidFill>
                <a:effectLst/>
                <a:uLnTx/>
                <a:uFillTx/>
                <a:latin typeface="Arial"/>
                <a:ea typeface="Arial"/>
                <a:cs typeface="Arial"/>
                <a:sym typeface="Arial"/>
              </a:rPr>
              <a:t>Online</a:t>
            </a:r>
            <a:endParaRPr kumimoji="0" sz="1800" b="0" i="0" u="none" strike="noStrike" kern="0" cap="none" spc="0" normalizeH="0" baseline="0" noProof="0" dirty="0">
              <a:ln>
                <a:noFill/>
              </a:ln>
              <a:solidFill>
                <a:srgbClr val="535C64"/>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FFFFFF"/>
              </a:buClr>
              <a:buSzPts val="1350"/>
              <a:buFont typeface="Arial"/>
              <a:buNone/>
              <a:tabLst/>
              <a:defRPr/>
            </a:pPr>
            <a:r>
              <a:rPr kumimoji="0" lang="en-GB" sz="1350" b="0" i="0" u="none" strike="noStrike" kern="0" cap="none" spc="0" normalizeH="0" baseline="0" noProof="0" dirty="0">
                <a:ln>
                  <a:noFill/>
                </a:ln>
                <a:solidFill>
                  <a:srgbClr val="FFFFFF"/>
                </a:solidFill>
                <a:effectLst/>
                <a:uLnTx/>
                <a:uFillTx/>
                <a:latin typeface="Arial"/>
                <a:ea typeface="Arial"/>
                <a:cs typeface="Arial"/>
                <a:sym typeface="Arial"/>
              </a:rPr>
              <a:t>Resources</a:t>
            </a:r>
            <a:endParaRPr kumimoji="0" sz="1350" b="0" i="0" u="none" strike="noStrike" kern="0" cap="none" spc="0" normalizeH="0" baseline="0" noProof="0" dirty="0">
              <a:ln>
                <a:noFill/>
              </a:ln>
              <a:solidFill>
                <a:srgbClr val="FFFFFF"/>
              </a:solidFill>
              <a:effectLst/>
              <a:uLnTx/>
              <a:uFillTx/>
              <a:latin typeface="Arial"/>
              <a:ea typeface="Arial"/>
              <a:cs typeface="Arial"/>
              <a:sym typeface="Arial"/>
            </a:endParaRPr>
          </a:p>
        </p:txBody>
      </p:sp>
      <p:pic>
        <p:nvPicPr>
          <p:cNvPr id="332" name="Google Shape;332;p15"/>
          <p:cNvPicPr preferRelativeResize="0"/>
          <p:nvPr/>
        </p:nvPicPr>
        <p:blipFill rotWithShape="1">
          <a:blip r:embed="rId7">
            <a:alphaModFix/>
          </a:blip>
          <a:srcRect/>
          <a:stretch/>
        </p:blipFill>
        <p:spPr>
          <a:xfrm>
            <a:off x="6956825" y="733544"/>
            <a:ext cx="1886729" cy="912179"/>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16"/>
          <p:cNvSpPr/>
          <p:nvPr/>
        </p:nvSpPr>
        <p:spPr>
          <a:xfrm>
            <a:off x="227360" y="178624"/>
            <a:ext cx="6394738" cy="1929357"/>
          </a:xfrm>
          <a:prstGeom prst="rect">
            <a:avLst/>
          </a:prstGeom>
          <a:solidFill>
            <a:srgbClr val="D00070"/>
          </a:solidFill>
          <a:ln w="12700" cap="flat" cmpd="sng">
            <a:solidFill>
              <a:srgbClr val="42719B"/>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535C64"/>
              </a:buClr>
              <a:buSzPts val="1350"/>
              <a:buFont typeface="Arial"/>
              <a:buNone/>
              <a:tabLst/>
              <a:defRPr/>
            </a:pPr>
            <a:endParaRPr kumimoji="0" sz="135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38" name="Google Shape;338;p16"/>
          <p:cNvSpPr txBox="1">
            <a:spLocks noGrp="1"/>
          </p:cNvSpPr>
          <p:nvPr>
            <p:ph type="title"/>
          </p:nvPr>
        </p:nvSpPr>
        <p:spPr>
          <a:xfrm>
            <a:off x="227360" y="104087"/>
            <a:ext cx="6521184" cy="2172513"/>
          </a:xfrm>
          <a:prstGeom prst="rect">
            <a:avLst/>
          </a:prstGeom>
          <a:noFill/>
          <a:ln>
            <a:noFill/>
          </a:ln>
        </p:spPr>
        <p:txBody>
          <a:bodyPr spcFirstLastPara="1" wrap="square" lIns="68550" tIns="34275" rIns="68550" bIns="34275" anchor="ctr" anchorCtr="0">
            <a:normAutofit/>
          </a:bodyPr>
          <a:lstStyle/>
          <a:p>
            <a:pPr marL="0" lvl="0" indent="0" algn="l" rtl="0">
              <a:lnSpc>
                <a:spcPct val="100000"/>
              </a:lnSpc>
              <a:spcBef>
                <a:spcPts val="0"/>
              </a:spcBef>
              <a:spcAft>
                <a:spcPts val="0"/>
              </a:spcAft>
              <a:buClr>
                <a:schemeClr val="lt1"/>
              </a:buClr>
              <a:buSzPts val="4400"/>
              <a:buFont typeface="Arial"/>
              <a:buNone/>
            </a:pPr>
            <a:r>
              <a:rPr lang="en-GB" sz="2700" b="1">
                <a:solidFill>
                  <a:schemeClr val="lt1"/>
                </a:solidFill>
                <a:latin typeface="Arial"/>
                <a:ea typeface="Arial"/>
                <a:cs typeface="Arial"/>
                <a:sym typeface="Arial"/>
              </a:rPr>
              <a:t>Enhance your Academic English</a:t>
            </a:r>
            <a:br>
              <a:rPr lang="en-GB" sz="2700" b="1">
                <a:solidFill>
                  <a:schemeClr val="lt1"/>
                </a:solidFill>
                <a:latin typeface="Arial"/>
                <a:ea typeface="Arial"/>
                <a:cs typeface="Arial"/>
                <a:sym typeface="Arial"/>
              </a:rPr>
            </a:br>
            <a:r>
              <a:rPr lang="en-GB" sz="2700" b="1">
                <a:solidFill>
                  <a:schemeClr val="lt1"/>
                </a:solidFill>
                <a:latin typeface="Arial"/>
                <a:ea typeface="Arial"/>
                <a:cs typeface="Arial"/>
                <a:sym typeface="Arial"/>
              </a:rPr>
              <a:t>at the Centre for Academic Development</a:t>
            </a:r>
            <a:br>
              <a:rPr lang="en-GB" b="1">
                <a:solidFill>
                  <a:schemeClr val="lt1"/>
                </a:solidFill>
                <a:latin typeface="Arial"/>
                <a:ea typeface="Arial"/>
                <a:cs typeface="Arial"/>
                <a:sym typeface="Arial"/>
              </a:rPr>
            </a:br>
            <a:r>
              <a:rPr lang="en-GB" sz="1050">
                <a:solidFill>
                  <a:schemeClr val="lt1"/>
                </a:solidFill>
                <a:latin typeface="Arial"/>
                <a:ea typeface="Arial"/>
                <a:cs typeface="Arial"/>
                <a:sym typeface="Arial"/>
              </a:rPr>
              <a:t>Are you a Brookes student whose first language is not English?</a:t>
            </a:r>
            <a:br>
              <a:rPr lang="en-GB" sz="1050">
                <a:solidFill>
                  <a:schemeClr val="lt1"/>
                </a:solidFill>
                <a:latin typeface="Arial"/>
                <a:ea typeface="Arial"/>
                <a:cs typeface="Arial"/>
                <a:sym typeface="Arial"/>
              </a:rPr>
            </a:br>
            <a:r>
              <a:rPr lang="en-GB" sz="1050">
                <a:solidFill>
                  <a:schemeClr val="lt1"/>
                </a:solidFill>
                <a:latin typeface="Arial"/>
                <a:ea typeface="Arial"/>
                <a:cs typeface="Arial"/>
                <a:sym typeface="Arial"/>
              </a:rPr>
              <a:t>Do you need to develop specific academic English communication skills to perform better in your studies?</a:t>
            </a:r>
            <a:br>
              <a:rPr lang="en-GB" sz="1050">
                <a:solidFill>
                  <a:schemeClr val="lt1"/>
                </a:solidFill>
                <a:latin typeface="Arial"/>
                <a:ea typeface="Arial"/>
                <a:cs typeface="Arial"/>
                <a:sym typeface="Arial"/>
              </a:rPr>
            </a:br>
            <a:br>
              <a:rPr lang="en-GB" sz="1050">
                <a:solidFill>
                  <a:schemeClr val="lt1"/>
                </a:solidFill>
                <a:latin typeface="Arial"/>
                <a:ea typeface="Arial"/>
                <a:cs typeface="Arial"/>
                <a:sym typeface="Arial"/>
              </a:rPr>
            </a:br>
            <a:r>
              <a:rPr lang="en-GB" sz="1050">
                <a:solidFill>
                  <a:schemeClr val="lt1"/>
                </a:solidFill>
                <a:latin typeface="Arial"/>
                <a:ea typeface="Arial"/>
                <a:cs typeface="Arial"/>
                <a:sym typeface="Arial"/>
              </a:rPr>
              <a:t>  </a:t>
            </a:r>
            <a:endParaRPr sz="1050">
              <a:solidFill>
                <a:schemeClr val="lt1"/>
              </a:solidFill>
              <a:latin typeface="Arial"/>
              <a:ea typeface="Arial"/>
              <a:cs typeface="Arial"/>
              <a:sym typeface="Arial"/>
            </a:endParaRPr>
          </a:p>
        </p:txBody>
      </p:sp>
      <p:pic>
        <p:nvPicPr>
          <p:cNvPr id="339" name="Google Shape;339;p16"/>
          <p:cNvPicPr preferRelativeResize="0"/>
          <p:nvPr/>
        </p:nvPicPr>
        <p:blipFill rotWithShape="1">
          <a:blip r:embed="rId3">
            <a:alphaModFix/>
          </a:blip>
          <a:srcRect/>
          <a:stretch/>
        </p:blipFill>
        <p:spPr>
          <a:xfrm>
            <a:off x="6915205" y="550594"/>
            <a:ext cx="1886729" cy="912179"/>
          </a:xfrm>
          <a:prstGeom prst="rect">
            <a:avLst/>
          </a:prstGeom>
          <a:noFill/>
          <a:ln>
            <a:noFill/>
          </a:ln>
        </p:spPr>
      </p:pic>
      <p:sp>
        <p:nvSpPr>
          <p:cNvPr id="340" name="Google Shape;340;p16"/>
          <p:cNvSpPr/>
          <p:nvPr/>
        </p:nvSpPr>
        <p:spPr>
          <a:xfrm>
            <a:off x="3487952" y="2395469"/>
            <a:ext cx="1312817" cy="1278000"/>
          </a:xfrm>
          <a:prstGeom prst="rect">
            <a:avLst/>
          </a:prstGeom>
          <a:solidFill>
            <a:srgbClr val="672146"/>
          </a:solidFill>
          <a:ln w="12700" cap="flat" cmpd="sng">
            <a:solidFill>
              <a:srgbClr val="42719B"/>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350"/>
              <a:buFont typeface="Arial"/>
              <a:buNone/>
              <a:tabLst/>
              <a:defRPr/>
            </a:pPr>
            <a:r>
              <a:rPr kumimoji="0" lang="en-GB" sz="1350" b="0" i="0" u="none" strike="noStrike" kern="0" cap="none" spc="0" normalizeH="0" baseline="0" noProof="0">
                <a:ln>
                  <a:noFill/>
                </a:ln>
                <a:solidFill>
                  <a:srgbClr val="FFFFFF"/>
                </a:solidFill>
                <a:effectLst/>
                <a:uLnTx/>
                <a:uFillTx/>
                <a:latin typeface="Arial"/>
                <a:ea typeface="Arial"/>
                <a:cs typeface="Arial"/>
                <a:sym typeface="Arial"/>
              </a:rPr>
              <a:t>Modules</a:t>
            </a:r>
            <a:endParaRPr kumimoji="0" sz="135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341" name="Google Shape;341;p16"/>
          <p:cNvSpPr/>
          <p:nvPr/>
        </p:nvSpPr>
        <p:spPr>
          <a:xfrm>
            <a:off x="4994361" y="3101944"/>
            <a:ext cx="1312817" cy="1278000"/>
          </a:xfrm>
          <a:prstGeom prst="rect">
            <a:avLst/>
          </a:prstGeom>
          <a:solidFill>
            <a:srgbClr val="672146"/>
          </a:solidFill>
          <a:ln w="12700" cap="flat" cmpd="sng">
            <a:solidFill>
              <a:srgbClr val="42719B"/>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350"/>
              <a:buFont typeface="Arial"/>
              <a:buNone/>
              <a:tabLst/>
              <a:defRPr/>
            </a:pPr>
            <a:r>
              <a:rPr kumimoji="0" lang="en-GB" sz="1350" b="0" i="0" u="none" strike="noStrike" kern="0" cap="none" spc="0" normalizeH="0" baseline="0" noProof="0">
                <a:ln>
                  <a:noFill/>
                </a:ln>
                <a:solidFill>
                  <a:srgbClr val="FFFFFF"/>
                </a:solidFill>
                <a:effectLst/>
                <a:uLnTx/>
                <a:uFillTx/>
                <a:latin typeface="Arial"/>
                <a:ea typeface="Arial"/>
                <a:cs typeface="Arial"/>
                <a:sym typeface="Arial"/>
              </a:rPr>
              <a:t>Writing Consultations</a:t>
            </a:r>
            <a:endParaRPr kumimoji="0" sz="1350" b="0" i="0" u="none" strike="noStrike" kern="0" cap="none" spc="0" normalizeH="0" baseline="0" noProof="0">
              <a:ln>
                <a:noFill/>
              </a:ln>
              <a:solidFill>
                <a:srgbClr val="FFFFFF"/>
              </a:solidFill>
              <a:effectLst/>
              <a:uLnTx/>
              <a:uFillTx/>
              <a:latin typeface="Arial"/>
              <a:ea typeface="Arial"/>
              <a:cs typeface="Arial"/>
              <a:sym typeface="Arial"/>
            </a:endParaRPr>
          </a:p>
        </p:txBody>
      </p:sp>
      <p:pic>
        <p:nvPicPr>
          <p:cNvPr id="342" name="Google Shape;342;p16" descr="https://lh6.googleusercontent.com/3qihumLdqGy8e_umdxtecCiS286UyqT2gVwaESzqAaDutUZRJzIgUEdVTIje5zC3vhBKHajeNJNF4mFeg-FZgAecO_bmHVzkqqSqFtM2Vugkv4sZYDzOB_ax826ZocF-YI0_g0hSig"/>
          <p:cNvPicPr preferRelativeResize="0"/>
          <p:nvPr/>
        </p:nvPicPr>
        <p:blipFill rotWithShape="1">
          <a:blip r:embed="rId4">
            <a:alphaModFix/>
          </a:blip>
          <a:srcRect/>
          <a:stretch/>
        </p:blipFill>
        <p:spPr>
          <a:xfrm>
            <a:off x="6616663" y="4750750"/>
            <a:ext cx="434232" cy="316776"/>
          </a:xfrm>
          <a:prstGeom prst="rect">
            <a:avLst/>
          </a:prstGeom>
          <a:noFill/>
          <a:ln>
            <a:noFill/>
          </a:ln>
        </p:spPr>
      </p:pic>
      <p:sp>
        <p:nvSpPr>
          <p:cNvPr id="343" name="Google Shape;343;p16"/>
          <p:cNvSpPr/>
          <p:nvPr/>
        </p:nvSpPr>
        <p:spPr>
          <a:xfrm>
            <a:off x="4886325" y="2699113"/>
            <a:ext cx="1312817" cy="1345475"/>
          </a:xfrm>
          <a:prstGeom prst="rect">
            <a:avLst/>
          </a:prstGeom>
          <a:noFill/>
          <a:ln>
            <a:noFill/>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535C64"/>
              </a:buClr>
              <a:buSzPts val="1350"/>
              <a:buFont typeface="Arial"/>
              <a:buNone/>
              <a:tabLst/>
              <a:defRPr/>
            </a:pPr>
            <a:endParaRPr kumimoji="0" sz="135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44" name="Google Shape;344;p16"/>
          <p:cNvSpPr/>
          <p:nvPr/>
        </p:nvSpPr>
        <p:spPr>
          <a:xfrm>
            <a:off x="3573508" y="4044587"/>
            <a:ext cx="1312817" cy="1345475"/>
          </a:xfrm>
          <a:prstGeom prst="rect">
            <a:avLst/>
          </a:prstGeom>
          <a:noFill/>
          <a:ln>
            <a:noFill/>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535C64"/>
              </a:buClr>
              <a:buSzPts val="1350"/>
              <a:buFont typeface="Arial"/>
              <a:buNone/>
              <a:tabLst/>
              <a:defRPr/>
            </a:pPr>
            <a:endParaRPr kumimoji="0" sz="1350" b="0" i="0" u="none" strike="noStrike" kern="0" cap="none" spc="0" normalizeH="0" baseline="0" noProof="0">
              <a:ln>
                <a:noFill/>
              </a:ln>
              <a:solidFill>
                <a:srgbClr val="000000"/>
              </a:solidFill>
              <a:effectLst/>
              <a:uLnTx/>
              <a:uFillTx/>
              <a:latin typeface="Calibri"/>
              <a:ea typeface="Calibri"/>
              <a:cs typeface="Calibri"/>
              <a:sym typeface="Calibri"/>
            </a:endParaRPr>
          </a:p>
        </p:txBody>
      </p:sp>
      <p:pic>
        <p:nvPicPr>
          <p:cNvPr id="345" name="Google Shape;345;p16"/>
          <p:cNvPicPr preferRelativeResize="0"/>
          <p:nvPr/>
        </p:nvPicPr>
        <p:blipFill rotWithShape="1">
          <a:blip r:embed="rId5">
            <a:alphaModFix/>
          </a:blip>
          <a:srcRect l="44597" t="49962" r="32612" b="9711"/>
          <a:stretch/>
        </p:blipFill>
        <p:spPr>
          <a:xfrm>
            <a:off x="257387" y="2389939"/>
            <a:ext cx="3036973" cy="2702009"/>
          </a:xfrm>
          <a:prstGeom prst="rect">
            <a:avLst/>
          </a:prstGeom>
          <a:noFill/>
          <a:ln>
            <a:noFill/>
          </a:ln>
        </p:spPr>
      </p:pic>
      <p:sp>
        <p:nvSpPr>
          <p:cNvPr id="346" name="Google Shape;346;p16"/>
          <p:cNvSpPr/>
          <p:nvPr/>
        </p:nvSpPr>
        <p:spPr>
          <a:xfrm>
            <a:off x="3487952" y="3813948"/>
            <a:ext cx="1312817" cy="1278000"/>
          </a:xfrm>
          <a:prstGeom prst="rect">
            <a:avLst/>
          </a:prstGeom>
          <a:solidFill>
            <a:srgbClr val="672146"/>
          </a:solidFill>
          <a:ln w="12700" cap="flat" cmpd="sng">
            <a:solidFill>
              <a:srgbClr val="42719B"/>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350"/>
              <a:buFont typeface="Arial"/>
              <a:buNone/>
              <a:tabLst/>
              <a:defRPr/>
            </a:pPr>
            <a:r>
              <a:rPr kumimoji="0" lang="en-GB" sz="1350" b="0" i="0" u="none" strike="noStrike" kern="0" cap="none" spc="0" normalizeH="0" baseline="0" noProof="0">
                <a:ln>
                  <a:noFill/>
                </a:ln>
                <a:solidFill>
                  <a:srgbClr val="FFFFFF"/>
                </a:solidFill>
                <a:effectLst/>
                <a:uLnTx/>
                <a:uFillTx/>
                <a:latin typeface="Arial"/>
                <a:ea typeface="Arial"/>
                <a:cs typeface="Arial"/>
                <a:sym typeface="Arial"/>
              </a:rPr>
              <a:t>Short </a:t>
            </a:r>
            <a:endParaRPr kumimoji="0" sz="1800" b="0" i="0" u="none" strike="noStrike" kern="0" cap="none" spc="0" normalizeH="0" baseline="0" noProof="0">
              <a:ln>
                <a:noFill/>
              </a:ln>
              <a:solidFill>
                <a:srgbClr val="535C64"/>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FFFFFF"/>
              </a:buClr>
              <a:buSzPts val="1350"/>
              <a:buFont typeface="Arial"/>
              <a:buNone/>
              <a:tabLst/>
              <a:defRPr/>
            </a:pPr>
            <a:r>
              <a:rPr kumimoji="0" lang="en-GB" sz="1350" b="0" i="0" u="none" strike="noStrike" kern="0" cap="none" spc="0" normalizeH="0" baseline="0" noProof="0">
                <a:ln>
                  <a:noFill/>
                </a:ln>
                <a:solidFill>
                  <a:srgbClr val="FFFFFF"/>
                </a:solidFill>
                <a:effectLst/>
                <a:uLnTx/>
                <a:uFillTx/>
                <a:latin typeface="Arial"/>
                <a:ea typeface="Arial"/>
                <a:cs typeface="Arial"/>
                <a:sym typeface="Arial"/>
              </a:rPr>
              <a:t>Courses</a:t>
            </a:r>
            <a:endParaRPr kumimoji="0" sz="135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347" name="Google Shape;347;p16"/>
          <p:cNvSpPr/>
          <p:nvPr/>
        </p:nvSpPr>
        <p:spPr>
          <a:xfrm>
            <a:off x="6531107" y="2530237"/>
            <a:ext cx="2520000" cy="2736000"/>
          </a:xfrm>
          <a:prstGeom prst="rect">
            <a:avLst/>
          </a:prstGeom>
          <a:noFill/>
          <a:ln>
            <a:noFill/>
          </a:ln>
        </p:spPr>
        <p:txBody>
          <a:bodyPr spcFirstLastPara="1" wrap="square" lIns="68550" tIns="34275" rIns="68550" bIns="34275" anchor="ctr" anchorCtr="0">
            <a:noAutofit/>
          </a:bodyPr>
          <a:lstStyle/>
          <a:p>
            <a:pPr marL="0" marR="0" lvl="0" indent="0" algn="l" defTabSz="914400" rtl="0" eaLnBrk="1" fontAlgn="auto" latinLnBrk="0" hangingPunct="1">
              <a:lnSpc>
                <a:spcPct val="100000"/>
              </a:lnSpc>
              <a:spcBef>
                <a:spcPts val="0"/>
              </a:spcBef>
              <a:spcAft>
                <a:spcPts val="0"/>
              </a:spcAft>
              <a:buClr>
                <a:srgbClr val="424A52"/>
              </a:buClr>
              <a:buSzPts val="1200"/>
              <a:buFont typeface="Arial"/>
              <a:buNone/>
              <a:tabLst/>
              <a:defRPr/>
            </a:pPr>
            <a:r>
              <a:rPr kumimoji="0" lang="en-GB" sz="1300" b="0" i="0" u="none" strike="noStrike" kern="0" cap="none" spc="0" normalizeH="0" baseline="0" noProof="0" dirty="0">
                <a:ln>
                  <a:noFill/>
                </a:ln>
                <a:effectLst/>
                <a:uLnTx/>
                <a:uFillTx/>
                <a:latin typeface="Arial"/>
                <a:ea typeface="Arial"/>
                <a:cs typeface="Arial"/>
                <a:sym typeface="Arial"/>
              </a:rPr>
              <a:t>Visit us online at: </a:t>
            </a:r>
            <a:r>
              <a:rPr kumimoji="0" lang="en-GB" sz="1300" b="1" i="0" u="sng" strike="noStrike" kern="0" cap="none" spc="0" normalizeH="0" baseline="0" noProof="0" dirty="0">
                <a:ln>
                  <a:noFill/>
                </a:ln>
                <a:solidFill>
                  <a:srgbClr val="672146"/>
                </a:solidFill>
                <a:effectLst/>
                <a:uLnTx/>
                <a:uFillTx/>
                <a:latin typeface="Arial"/>
                <a:ea typeface="Arial"/>
                <a:cs typeface="Arial"/>
                <a:sym typeface="Arial"/>
                <a:hlinkClick r:id="rId6">
                  <a:extLst>
                    <a:ext uri="{A12FA001-AC4F-418D-AE19-62706E023703}">
                      <ahyp:hlinkClr xmlns:ahyp="http://schemas.microsoft.com/office/drawing/2018/hyperlinkcolor" val="tx"/>
                    </a:ext>
                  </a:extLst>
                </a:hlinkClick>
              </a:rPr>
              <a:t>https://www.brookes.ac.uk/students/academic-development/</a:t>
            </a:r>
            <a:r>
              <a:rPr kumimoji="0" lang="en-GB" sz="1300" b="1" i="0" u="none" strike="noStrike" kern="0" cap="none" spc="0" normalizeH="0" baseline="0" noProof="0" dirty="0">
                <a:ln>
                  <a:noFill/>
                </a:ln>
                <a:solidFill>
                  <a:srgbClr val="672146"/>
                </a:solidFill>
                <a:effectLst/>
                <a:uLnTx/>
                <a:uFillTx/>
                <a:latin typeface="Arial"/>
                <a:ea typeface="Arial"/>
                <a:cs typeface="Arial"/>
                <a:sym typeface="Arial"/>
              </a:rPr>
              <a:t> </a:t>
            </a:r>
            <a:endParaRPr kumimoji="0" sz="1300" b="1" i="0" u="none" strike="noStrike" kern="0" cap="none" spc="0" normalizeH="0" baseline="0" noProof="0" dirty="0">
              <a:ln>
                <a:noFill/>
              </a:ln>
              <a:solidFill>
                <a:srgbClr val="672146"/>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535C64"/>
              </a:buClr>
              <a:buSzPts val="1200"/>
              <a:buFont typeface="Arial"/>
              <a:buNone/>
              <a:tabLst/>
              <a:defRPr/>
            </a:pPr>
            <a:endParaRPr kumimoji="0" sz="13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424A52"/>
              </a:buClr>
              <a:buSzPts val="1200"/>
              <a:buFont typeface="Arial"/>
              <a:buNone/>
              <a:tabLst/>
              <a:defRPr/>
            </a:pPr>
            <a:r>
              <a:rPr kumimoji="0" lang="en-GB" sz="1300" b="0" i="0" u="none" strike="noStrike" kern="0" cap="none" spc="0" normalizeH="0" baseline="0" noProof="0" dirty="0">
                <a:ln>
                  <a:noFill/>
                </a:ln>
                <a:effectLst/>
                <a:uLnTx/>
                <a:uFillTx/>
                <a:latin typeface="Arial"/>
                <a:ea typeface="Arial"/>
                <a:cs typeface="Arial"/>
                <a:sym typeface="Arial"/>
              </a:rPr>
              <a:t>Telephone:</a:t>
            </a:r>
            <a:endParaRPr kumimoji="0" sz="1300" b="0" i="0" u="none" strike="noStrike" kern="0" cap="none" spc="0" normalizeH="0" baseline="0" noProof="0" dirty="0">
              <a:ln>
                <a:noFill/>
              </a:ln>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424A52"/>
              </a:buClr>
              <a:buSzPts val="1200"/>
              <a:buFont typeface="Arial"/>
              <a:buNone/>
              <a:tabLst/>
              <a:defRPr/>
            </a:pPr>
            <a:r>
              <a:rPr kumimoji="0" lang="en-GB" sz="1300" b="1" i="0" u="none" strike="noStrike" kern="0" cap="none" spc="0" normalizeH="0" baseline="0" noProof="0" dirty="0">
                <a:ln>
                  <a:noFill/>
                </a:ln>
                <a:effectLst/>
                <a:uLnTx/>
                <a:uFillTx/>
                <a:latin typeface="Arial"/>
                <a:ea typeface="Arial"/>
                <a:cs typeface="Arial"/>
                <a:sym typeface="Arial"/>
              </a:rPr>
              <a:t>01865 484406</a:t>
            </a:r>
            <a:endParaRPr kumimoji="0" sz="1300" b="0" i="0" u="none" strike="noStrike" kern="0" cap="none" spc="0" normalizeH="0" baseline="0" noProof="0" dirty="0">
              <a:ln>
                <a:noFill/>
              </a:ln>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br>
              <a:rPr kumimoji="0" lang="en-GB" sz="1300" b="0" i="0" u="none" strike="noStrike" kern="0" cap="none" spc="0" normalizeH="0" baseline="0" noProof="0" dirty="0">
                <a:ln>
                  <a:noFill/>
                </a:ln>
                <a:effectLst/>
                <a:uLnTx/>
                <a:uFillTx/>
                <a:latin typeface="Arial"/>
                <a:ea typeface="Arial"/>
                <a:cs typeface="Arial"/>
                <a:sym typeface="Arial"/>
              </a:rPr>
            </a:br>
            <a:r>
              <a:rPr kumimoji="0" lang="en-GB" sz="1300" b="0" i="0" u="none" strike="noStrike" kern="0" cap="none" spc="0" normalizeH="0" baseline="0" noProof="0" dirty="0">
                <a:ln>
                  <a:noFill/>
                </a:ln>
                <a:effectLst/>
                <a:uLnTx/>
                <a:uFillTx/>
                <a:latin typeface="Arial"/>
                <a:ea typeface="Arial"/>
                <a:cs typeface="Arial"/>
                <a:sym typeface="Arial"/>
              </a:rPr>
              <a:t>E-mail: </a:t>
            </a:r>
            <a:endParaRPr kumimoji="0" sz="1300" b="0" i="0" u="none" strike="noStrike" kern="0" cap="none" spc="0" normalizeH="0" baseline="0" noProof="0" dirty="0">
              <a:ln>
                <a:noFill/>
              </a:ln>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672146"/>
              </a:buClr>
              <a:buSzPts val="1200"/>
              <a:buFont typeface="Arial"/>
              <a:buNone/>
              <a:tabLst/>
              <a:defRPr/>
            </a:pPr>
            <a:r>
              <a:rPr kumimoji="0" lang="en-GB" sz="1300" b="1" i="0" u="sng" strike="noStrike" kern="0" cap="none" spc="0" normalizeH="0" baseline="0" noProof="0" dirty="0">
                <a:ln>
                  <a:noFill/>
                </a:ln>
                <a:solidFill>
                  <a:srgbClr val="672146"/>
                </a:solidFill>
                <a:effectLst/>
                <a:uLnTx/>
                <a:uFillTx/>
                <a:latin typeface="Arial"/>
                <a:ea typeface="Arial"/>
                <a:cs typeface="Arial"/>
                <a:sym typeface="Arial"/>
                <a:hlinkClick r:id="rId7">
                  <a:extLst>
                    <a:ext uri="{A12FA001-AC4F-418D-AE19-62706E023703}">
                      <ahyp:hlinkClr xmlns:ahyp="http://schemas.microsoft.com/office/drawing/2018/hyperlinkcolor" val="tx"/>
                    </a:ext>
                  </a:extLst>
                </a:hlinkClick>
              </a:rPr>
              <a:t>academicdev@brookes.ac.uk</a:t>
            </a:r>
            <a:r>
              <a:rPr kumimoji="0" lang="en-GB" sz="1300" b="1" i="0" u="none" strike="noStrike" kern="0" cap="none" spc="0" normalizeH="0" baseline="0" noProof="0" dirty="0">
                <a:ln>
                  <a:noFill/>
                </a:ln>
                <a:solidFill>
                  <a:srgbClr val="672146"/>
                </a:solidFill>
                <a:effectLst/>
                <a:uLnTx/>
                <a:uFillTx/>
                <a:latin typeface="Arial"/>
                <a:ea typeface="Arial"/>
                <a:cs typeface="Arial"/>
                <a:sym typeface="Arial"/>
              </a:rPr>
              <a:t> </a:t>
            </a:r>
            <a:endParaRPr kumimoji="0" sz="13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535C64"/>
              </a:buClr>
              <a:buSzPts val="1200"/>
              <a:buFont typeface="Arial"/>
              <a:buNone/>
              <a:tabLst/>
              <a:defRPr/>
            </a:pPr>
            <a:endParaRPr kumimoji="0" sz="1300" b="1" i="0" u="none" strike="noStrike" kern="0" cap="none" spc="0" normalizeH="0" baseline="0" noProof="0" dirty="0">
              <a:ln>
                <a:noFill/>
              </a:ln>
              <a:solidFill>
                <a:srgbClr val="672146"/>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535C64"/>
              </a:buClr>
              <a:buSzPts val="1200"/>
              <a:buFont typeface="Arial"/>
              <a:buNone/>
              <a:tabLst/>
              <a:defRPr/>
            </a:pPr>
            <a:endParaRPr kumimoji="0" sz="13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424A52"/>
              </a:buClr>
              <a:buSzPts val="1200"/>
              <a:buFont typeface="Arial"/>
              <a:buNone/>
              <a:tabLst/>
              <a:defRPr/>
            </a:pPr>
            <a:r>
              <a:rPr kumimoji="0" lang="en-GB" sz="1300" b="1" i="0" u="none" strike="noStrike" kern="0" cap="none" spc="0" normalizeH="0" baseline="0" noProof="0" dirty="0">
                <a:ln>
                  <a:noFill/>
                </a:ln>
                <a:effectLst/>
                <a:uLnTx/>
                <a:uFillTx/>
                <a:latin typeface="Arial"/>
                <a:ea typeface="Arial"/>
                <a:cs typeface="Arial"/>
                <a:sym typeface="Arial"/>
              </a:rPr>
              <a:t>          @BrookesAcDev</a:t>
            </a:r>
            <a:endParaRPr kumimoji="0" sz="1300" b="1" i="0" u="none" strike="noStrike" kern="0" cap="none" spc="0" normalizeH="0" baseline="0" noProof="0" dirty="0">
              <a:ln>
                <a:noFill/>
              </a:ln>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200"/>
              <a:buFont typeface="Calibri"/>
              <a:buNone/>
              <a:tabLst/>
              <a:defRPr/>
            </a:pPr>
            <a:br>
              <a:rPr kumimoji="0" lang="en-GB" sz="1300" b="0" i="0" u="none" strike="noStrike" kern="0" cap="none" spc="0" normalizeH="0" baseline="0" noProof="0" dirty="0">
                <a:ln>
                  <a:noFill/>
                </a:ln>
                <a:solidFill>
                  <a:srgbClr val="000000"/>
                </a:solidFill>
                <a:effectLst/>
                <a:uLnTx/>
                <a:uFillTx/>
                <a:latin typeface="Calibri"/>
                <a:ea typeface="Calibri"/>
                <a:cs typeface="Calibri"/>
                <a:sym typeface="Calibri"/>
              </a:rPr>
            </a:br>
            <a:endParaRPr kumimoji="0" sz="13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17"/>
          <p:cNvSpPr/>
          <p:nvPr/>
        </p:nvSpPr>
        <p:spPr>
          <a:xfrm>
            <a:off x="172455" y="192657"/>
            <a:ext cx="6583902" cy="1775066"/>
          </a:xfrm>
          <a:prstGeom prst="rect">
            <a:avLst/>
          </a:prstGeom>
          <a:solidFill>
            <a:srgbClr val="063896"/>
          </a:solidFill>
          <a:ln w="12700" cap="flat" cmpd="sng">
            <a:solidFill>
              <a:srgbClr val="42719B"/>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535C64"/>
              </a:buClr>
              <a:buSzPts val="1350"/>
              <a:buFont typeface="Arial"/>
              <a:buNone/>
              <a:tabLst/>
              <a:defRPr/>
            </a:pPr>
            <a:endParaRPr kumimoji="0" sz="1350" b="0"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353" name="Google Shape;353;p17"/>
          <p:cNvSpPr txBox="1">
            <a:spLocks noGrp="1"/>
          </p:cNvSpPr>
          <p:nvPr>
            <p:ph type="title"/>
          </p:nvPr>
        </p:nvSpPr>
        <p:spPr>
          <a:xfrm>
            <a:off x="172456" y="-4474"/>
            <a:ext cx="6583901" cy="1875009"/>
          </a:xfrm>
          <a:prstGeom prst="rect">
            <a:avLst/>
          </a:prstGeom>
          <a:noFill/>
          <a:ln>
            <a:noFill/>
          </a:ln>
        </p:spPr>
        <p:txBody>
          <a:bodyPr spcFirstLastPara="1" wrap="square" lIns="68550" tIns="34275" rIns="68550" bIns="34275" anchor="ctr" anchorCtr="0">
            <a:normAutofit/>
          </a:bodyPr>
          <a:lstStyle/>
          <a:p>
            <a:pPr marL="0" lvl="0" indent="0" algn="l" rtl="0">
              <a:lnSpc>
                <a:spcPct val="100000"/>
              </a:lnSpc>
              <a:spcBef>
                <a:spcPts val="0"/>
              </a:spcBef>
              <a:spcAft>
                <a:spcPts val="0"/>
              </a:spcAft>
              <a:buClr>
                <a:schemeClr val="lt1"/>
              </a:buClr>
              <a:buSzPts val="4400"/>
              <a:buFont typeface="Arial"/>
              <a:buNone/>
            </a:pPr>
            <a:r>
              <a:rPr lang="en-GB" sz="2700" b="1">
                <a:solidFill>
                  <a:schemeClr val="lt1"/>
                </a:solidFill>
                <a:latin typeface="Arial"/>
                <a:ea typeface="Arial"/>
                <a:cs typeface="Arial"/>
                <a:sym typeface="Arial"/>
              </a:rPr>
              <a:t>Enhance your Maths &amp; Stats at the </a:t>
            </a:r>
            <a:br>
              <a:rPr lang="en-GB" sz="2700" b="1">
                <a:solidFill>
                  <a:schemeClr val="lt1"/>
                </a:solidFill>
                <a:latin typeface="Arial"/>
                <a:ea typeface="Arial"/>
                <a:cs typeface="Arial"/>
                <a:sym typeface="Arial"/>
              </a:rPr>
            </a:br>
            <a:r>
              <a:rPr lang="en-GB" sz="2700" b="1">
                <a:solidFill>
                  <a:schemeClr val="lt1"/>
                </a:solidFill>
                <a:latin typeface="Arial"/>
                <a:ea typeface="Arial"/>
                <a:cs typeface="Arial"/>
                <a:sym typeface="Arial"/>
              </a:rPr>
              <a:t>Centre for Academic Development</a:t>
            </a:r>
            <a:br>
              <a:rPr lang="en-GB" sz="3000" b="1">
                <a:solidFill>
                  <a:schemeClr val="lt1"/>
                </a:solidFill>
                <a:latin typeface="Arial"/>
                <a:ea typeface="Arial"/>
                <a:cs typeface="Arial"/>
                <a:sym typeface="Arial"/>
              </a:rPr>
            </a:br>
            <a:endParaRPr sz="3000">
              <a:solidFill>
                <a:schemeClr val="lt1"/>
              </a:solidFill>
              <a:latin typeface="Arial"/>
              <a:ea typeface="Arial"/>
              <a:cs typeface="Arial"/>
              <a:sym typeface="Arial"/>
            </a:endParaRPr>
          </a:p>
        </p:txBody>
      </p:sp>
      <p:pic>
        <p:nvPicPr>
          <p:cNvPr id="354" name="Google Shape;354;p17"/>
          <p:cNvPicPr preferRelativeResize="0"/>
          <p:nvPr/>
        </p:nvPicPr>
        <p:blipFill rotWithShape="1">
          <a:blip r:embed="rId3">
            <a:alphaModFix/>
          </a:blip>
          <a:srcRect/>
          <a:stretch/>
        </p:blipFill>
        <p:spPr>
          <a:xfrm>
            <a:off x="6915205" y="624100"/>
            <a:ext cx="1886729" cy="912179"/>
          </a:xfrm>
          <a:prstGeom prst="rect">
            <a:avLst/>
          </a:prstGeom>
          <a:noFill/>
          <a:ln>
            <a:noFill/>
          </a:ln>
        </p:spPr>
      </p:pic>
      <p:pic>
        <p:nvPicPr>
          <p:cNvPr id="355" name="Google Shape;355;p17" descr="https://lh6.googleusercontent.com/3qihumLdqGy8e_umdxtecCiS286UyqT2gVwaESzqAaDutUZRJzIgUEdVTIje5zC3vhBKHajeNJNF4mFeg-FZgAecO_bmHVzkqqSqFtM2Vugkv4sZYDzOB_ax826ZocF-YI0_g0hSig"/>
          <p:cNvPicPr preferRelativeResize="0"/>
          <p:nvPr/>
        </p:nvPicPr>
        <p:blipFill rotWithShape="1">
          <a:blip r:embed="rId4">
            <a:alphaModFix/>
          </a:blip>
          <a:srcRect/>
          <a:stretch/>
        </p:blipFill>
        <p:spPr>
          <a:xfrm>
            <a:off x="6480973" y="4558936"/>
            <a:ext cx="434232" cy="316776"/>
          </a:xfrm>
          <a:prstGeom prst="rect">
            <a:avLst/>
          </a:prstGeom>
          <a:noFill/>
          <a:ln>
            <a:noFill/>
          </a:ln>
        </p:spPr>
      </p:pic>
      <p:sp>
        <p:nvSpPr>
          <p:cNvPr id="356" name="Google Shape;356;p17"/>
          <p:cNvSpPr/>
          <p:nvPr/>
        </p:nvSpPr>
        <p:spPr>
          <a:xfrm>
            <a:off x="4886325" y="2699113"/>
            <a:ext cx="1312817" cy="1345475"/>
          </a:xfrm>
          <a:prstGeom prst="rect">
            <a:avLst/>
          </a:prstGeom>
          <a:noFill/>
          <a:ln>
            <a:noFill/>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535C64"/>
              </a:buClr>
              <a:buSzPts val="1350"/>
              <a:buFont typeface="Arial"/>
              <a:buNone/>
              <a:tabLst/>
              <a:defRPr/>
            </a:pPr>
            <a:endParaRPr kumimoji="0" sz="135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57" name="Google Shape;357;p17"/>
          <p:cNvSpPr/>
          <p:nvPr/>
        </p:nvSpPr>
        <p:spPr>
          <a:xfrm>
            <a:off x="3573508" y="4044587"/>
            <a:ext cx="1312817" cy="1345475"/>
          </a:xfrm>
          <a:prstGeom prst="rect">
            <a:avLst/>
          </a:prstGeom>
          <a:noFill/>
          <a:ln>
            <a:noFill/>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535C64"/>
              </a:buClr>
              <a:buSzPts val="1350"/>
              <a:buFont typeface="Arial"/>
              <a:buNone/>
              <a:tabLst/>
              <a:defRPr/>
            </a:pPr>
            <a:endParaRPr kumimoji="0" sz="135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358" name="Google Shape;358;p17"/>
          <p:cNvSpPr/>
          <p:nvPr/>
        </p:nvSpPr>
        <p:spPr>
          <a:xfrm>
            <a:off x="3870659" y="2198187"/>
            <a:ext cx="1312817" cy="1278000"/>
          </a:xfrm>
          <a:prstGeom prst="rect">
            <a:avLst/>
          </a:prstGeom>
          <a:solidFill>
            <a:srgbClr val="1F85A1"/>
          </a:solidFill>
          <a:ln w="12700" cap="flat" cmpd="sng">
            <a:solidFill>
              <a:srgbClr val="42719B"/>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350"/>
              <a:buFont typeface="Calibri"/>
              <a:buNone/>
              <a:tabLst/>
              <a:defRPr/>
            </a:pPr>
            <a:r>
              <a:rPr kumimoji="0" lang="en-GB" sz="1350" b="0" i="0" u="none" strike="noStrike" kern="0" cap="none" spc="0" normalizeH="0" baseline="0" noProof="0">
                <a:ln>
                  <a:noFill/>
                </a:ln>
                <a:solidFill>
                  <a:srgbClr val="FFFFFF"/>
                </a:solidFill>
                <a:effectLst/>
                <a:uLnTx/>
                <a:uFillTx/>
                <a:latin typeface="Calibri"/>
                <a:ea typeface="Calibri"/>
                <a:cs typeface="Calibri"/>
                <a:sym typeface="Calibri"/>
              </a:rPr>
              <a:t>Online </a:t>
            </a:r>
            <a:r>
              <a:rPr kumimoji="0" lang="en-GB" sz="1350" b="0" i="0" u="none" strike="noStrike" kern="0" cap="none" spc="0" normalizeH="0" baseline="0" noProof="0">
                <a:ln>
                  <a:noFill/>
                </a:ln>
                <a:solidFill>
                  <a:srgbClr val="FFFFFF"/>
                </a:solidFill>
                <a:effectLst/>
                <a:uLnTx/>
                <a:uFillTx/>
                <a:latin typeface="Arial"/>
                <a:ea typeface="Arial"/>
                <a:cs typeface="Arial"/>
                <a:sym typeface="Arial"/>
              </a:rPr>
              <a:t>Tutorials</a:t>
            </a:r>
            <a:endParaRPr kumimoji="0" sz="1350" b="0" i="0" u="none" strike="noStrike" kern="0" cap="none" spc="0" normalizeH="0" baseline="0" noProof="0">
              <a:ln>
                <a:noFill/>
              </a:ln>
              <a:solidFill>
                <a:srgbClr val="FFFFFF"/>
              </a:solidFill>
              <a:effectLst/>
              <a:uLnTx/>
              <a:uFillTx/>
              <a:latin typeface="Arial"/>
              <a:ea typeface="Arial"/>
              <a:cs typeface="Arial"/>
              <a:sym typeface="Arial"/>
            </a:endParaRPr>
          </a:p>
        </p:txBody>
      </p:sp>
      <p:sp>
        <p:nvSpPr>
          <p:cNvPr id="359" name="Google Shape;359;p17"/>
          <p:cNvSpPr/>
          <p:nvPr/>
        </p:nvSpPr>
        <p:spPr>
          <a:xfrm>
            <a:off x="4824905" y="3584186"/>
            <a:ext cx="1312817" cy="1278000"/>
          </a:xfrm>
          <a:prstGeom prst="rect">
            <a:avLst/>
          </a:prstGeom>
          <a:solidFill>
            <a:srgbClr val="1F85A1"/>
          </a:solidFill>
          <a:ln w="12700" cap="flat" cmpd="sng">
            <a:solidFill>
              <a:srgbClr val="42719B"/>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350"/>
              <a:buFont typeface="Arial"/>
              <a:buNone/>
              <a:tabLst/>
              <a:defRPr/>
            </a:pPr>
            <a:r>
              <a:rPr kumimoji="0" lang="en-GB" sz="1350" b="0" i="0" u="none" strike="noStrike" kern="0" cap="none" spc="0" normalizeH="0" baseline="0" noProof="0">
                <a:ln>
                  <a:noFill/>
                </a:ln>
                <a:solidFill>
                  <a:srgbClr val="FFFFFF"/>
                </a:solidFill>
                <a:effectLst/>
                <a:uLnTx/>
                <a:uFillTx/>
                <a:latin typeface="Arial"/>
                <a:ea typeface="Arial"/>
                <a:cs typeface="Arial"/>
                <a:sym typeface="Arial"/>
              </a:rPr>
              <a:t>Expert Advice</a:t>
            </a:r>
            <a:endParaRPr kumimoji="0" sz="1350" b="0" i="0" u="none" strike="noStrike" kern="0" cap="none" spc="0" normalizeH="0" baseline="0" noProof="0">
              <a:ln>
                <a:noFill/>
              </a:ln>
              <a:solidFill>
                <a:srgbClr val="FFFFFF"/>
              </a:solidFill>
              <a:effectLst/>
              <a:uLnTx/>
              <a:uFillTx/>
              <a:latin typeface="Arial"/>
              <a:ea typeface="Arial"/>
              <a:cs typeface="Arial"/>
              <a:sym typeface="Arial"/>
            </a:endParaRPr>
          </a:p>
        </p:txBody>
      </p:sp>
      <p:pic>
        <p:nvPicPr>
          <p:cNvPr id="360" name="Google Shape;360;p17" descr="An open computer sitting on top of a table&#10;&#10;Description automatically generated"/>
          <p:cNvPicPr preferRelativeResize="0"/>
          <p:nvPr/>
        </p:nvPicPr>
        <p:blipFill rotWithShape="1">
          <a:blip r:embed="rId5">
            <a:alphaModFix/>
          </a:blip>
          <a:srcRect/>
          <a:stretch/>
        </p:blipFill>
        <p:spPr>
          <a:xfrm>
            <a:off x="173435" y="2198186"/>
            <a:ext cx="3461493" cy="2664000"/>
          </a:xfrm>
          <a:prstGeom prst="rect">
            <a:avLst/>
          </a:prstGeom>
          <a:noFill/>
          <a:ln>
            <a:noFill/>
          </a:ln>
        </p:spPr>
      </p:pic>
      <p:sp>
        <p:nvSpPr>
          <p:cNvPr id="361" name="Google Shape;361;p17"/>
          <p:cNvSpPr/>
          <p:nvPr/>
        </p:nvSpPr>
        <p:spPr>
          <a:xfrm>
            <a:off x="6450565" y="2405636"/>
            <a:ext cx="2520000" cy="2700000"/>
          </a:xfrm>
          <a:prstGeom prst="rect">
            <a:avLst/>
          </a:prstGeom>
          <a:noFill/>
          <a:ln>
            <a:noFill/>
          </a:ln>
        </p:spPr>
        <p:txBody>
          <a:bodyPr spcFirstLastPara="1" wrap="square" lIns="68550" tIns="34275" rIns="68550" bIns="34275" anchor="ctr" anchorCtr="0">
            <a:noAutofit/>
          </a:bodyPr>
          <a:lstStyle/>
          <a:p>
            <a:pPr marL="0" marR="0" lvl="0" indent="0" algn="l" defTabSz="914400" rtl="0" eaLnBrk="1" fontAlgn="auto" latinLnBrk="0" hangingPunct="1">
              <a:lnSpc>
                <a:spcPct val="100000"/>
              </a:lnSpc>
              <a:spcBef>
                <a:spcPts val="0"/>
              </a:spcBef>
              <a:spcAft>
                <a:spcPts val="0"/>
              </a:spcAft>
              <a:buClr>
                <a:srgbClr val="424A52"/>
              </a:buClr>
              <a:buSzPts val="1200"/>
              <a:buFont typeface="Arial"/>
              <a:buNone/>
              <a:tabLst/>
              <a:defRPr/>
            </a:pPr>
            <a:r>
              <a:rPr kumimoji="0" lang="en-GB" sz="1300" b="0" i="0" u="none" strike="noStrike" kern="0" cap="none" spc="0" normalizeH="0" baseline="0" noProof="0" dirty="0">
                <a:ln>
                  <a:noFill/>
                </a:ln>
                <a:effectLst/>
                <a:uLnTx/>
                <a:uFillTx/>
                <a:latin typeface="Arial"/>
                <a:ea typeface="Arial"/>
                <a:cs typeface="Arial"/>
                <a:sym typeface="Arial"/>
              </a:rPr>
              <a:t>Visit us online at: </a:t>
            </a:r>
            <a:r>
              <a:rPr kumimoji="0" lang="en-GB" sz="1300" b="1" i="0" u="sng" strike="noStrike" kern="0" cap="none" spc="0" normalizeH="0" baseline="0" noProof="0" dirty="0">
                <a:ln>
                  <a:noFill/>
                </a:ln>
                <a:solidFill>
                  <a:srgbClr val="44546A"/>
                </a:solidFill>
                <a:effectLst/>
                <a:uLnTx/>
                <a:uFillTx/>
                <a:latin typeface="Arial"/>
                <a:ea typeface="Arial"/>
                <a:cs typeface="Arial"/>
                <a:sym typeface="Arial"/>
                <a:hlinkClick r:id="rId6">
                  <a:extLst>
                    <a:ext uri="{A12FA001-AC4F-418D-AE19-62706E023703}">
                      <ahyp:hlinkClr xmlns:ahyp="http://schemas.microsoft.com/office/drawing/2018/hyperlinkcolor" val="tx"/>
                    </a:ext>
                  </a:extLst>
                </a:hlinkClick>
              </a:rPr>
              <a:t>https://www.brookes.ac.uk/students/academic-development</a:t>
            </a:r>
            <a:r>
              <a:rPr kumimoji="0" lang="en-GB" sz="1300" b="1" i="0" u="sng" strike="noStrike" kern="0" cap="none" spc="0" normalizeH="0" baseline="0" noProof="0" dirty="0">
                <a:ln>
                  <a:noFill/>
                </a:ln>
                <a:solidFill>
                  <a:srgbClr val="672146"/>
                </a:solidFill>
                <a:effectLst/>
                <a:uLnTx/>
                <a:uFillTx/>
                <a:latin typeface="Arial"/>
                <a:ea typeface="Arial"/>
                <a:cs typeface="Arial"/>
                <a:sym typeface="Arial"/>
                <a:hlinkClick r:id="rId6">
                  <a:extLst>
                    <a:ext uri="{A12FA001-AC4F-418D-AE19-62706E023703}">
                      <ahyp:hlinkClr xmlns:ahyp="http://schemas.microsoft.com/office/drawing/2018/hyperlinkcolor" val="tx"/>
                    </a:ext>
                  </a:extLst>
                </a:hlinkClick>
              </a:rPr>
              <a:t>/</a:t>
            </a:r>
            <a:r>
              <a:rPr kumimoji="0" lang="en-GB" sz="1300" b="1" i="0" u="none" strike="noStrike" kern="0" cap="none" spc="0" normalizeH="0" baseline="0" noProof="0" dirty="0">
                <a:ln>
                  <a:noFill/>
                </a:ln>
                <a:solidFill>
                  <a:srgbClr val="672146"/>
                </a:solidFill>
                <a:effectLst/>
                <a:uLnTx/>
                <a:uFillTx/>
                <a:latin typeface="Arial"/>
                <a:ea typeface="Arial"/>
                <a:cs typeface="Arial"/>
                <a:sym typeface="Arial"/>
              </a:rPr>
              <a:t> </a:t>
            </a:r>
            <a:endParaRPr kumimoji="0" sz="1300" b="1" i="0" u="none" strike="noStrike" kern="0" cap="none" spc="0" normalizeH="0" baseline="0" noProof="0" dirty="0">
              <a:ln>
                <a:noFill/>
              </a:ln>
              <a:solidFill>
                <a:srgbClr val="672146"/>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535C64"/>
              </a:buClr>
              <a:buSzPts val="1200"/>
              <a:buFont typeface="Arial"/>
              <a:buNone/>
              <a:tabLst/>
              <a:defRPr/>
            </a:pPr>
            <a:endParaRPr kumimoji="0" sz="13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424A52"/>
              </a:buClr>
              <a:buSzPts val="1200"/>
              <a:buFont typeface="Arial"/>
              <a:buNone/>
              <a:tabLst/>
              <a:defRPr/>
            </a:pPr>
            <a:r>
              <a:rPr kumimoji="0" lang="en-GB" sz="1300" b="0" i="0" u="none" strike="noStrike" kern="0" cap="none" spc="0" normalizeH="0" baseline="0" noProof="0" dirty="0">
                <a:ln>
                  <a:noFill/>
                </a:ln>
                <a:effectLst/>
                <a:uLnTx/>
                <a:uFillTx/>
                <a:latin typeface="Arial"/>
                <a:ea typeface="Arial"/>
                <a:cs typeface="Arial"/>
                <a:sym typeface="Arial"/>
              </a:rPr>
              <a:t>Telephone:</a:t>
            </a:r>
            <a:endParaRPr kumimoji="0" sz="1300" b="0" i="0" u="none" strike="noStrike" kern="0" cap="none" spc="0" normalizeH="0" baseline="0" noProof="0" dirty="0">
              <a:ln>
                <a:noFill/>
              </a:ln>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424A52"/>
              </a:buClr>
              <a:buSzPts val="1200"/>
              <a:buFont typeface="Arial"/>
              <a:buNone/>
              <a:tabLst/>
              <a:defRPr/>
            </a:pPr>
            <a:r>
              <a:rPr kumimoji="0" lang="en-GB" sz="1300" b="1" i="0" u="none" strike="noStrike" kern="0" cap="none" spc="0" normalizeH="0" baseline="0" noProof="0" dirty="0">
                <a:ln>
                  <a:noFill/>
                </a:ln>
                <a:effectLst/>
                <a:uLnTx/>
                <a:uFillTx/>
                <a:latin typeface="Arial"/>
                <a:ea typeface="Arial"/>
                <a:cs typeface="Arial"/>
                <a:sym typeface="Arial"/>
              </a:rPr>
              <a:t>01865 484406</a:t>
            </a:r>
            <a:endParaRPr kumimoji="0" sz="1300" b="0" i="0" u="none" strike="noStrike" kern="0" cap="none" spc="0" normalizeH="0" baseline="0" noProof="0" dirty="0">
              <a:ln>
                <a:noFill/>
              </a:ln>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200"/>
              <a:buFont typeface="Arial"/>
              <a:buNone/>
              <a:tabLst/>
              <a:defRPr/>
            </a:pPr>
            <a:br>
              <a:rPr kumimoji="0" lang="en-GB" sz="1300" b="0" i="0" u="none" strike="noStrike" kern="0" cap="none" spc="0" normalizeH="0" baseline="0" noProof="0" dirty="0">
                <a:ln>
                  <a:noFill/>
                </a:ln>
                <a:effectLst/>
                <a:uLnTx/>
                <a:uFillTx/>
                <a:latin typeface="Arial"/>
                <a:ea typeface="Arial"/>
                <a:cs typeface="Arial"/>
                <a:sym typeface="Arial"/>
              </a:rPr>
            </a:br>
            <a:r>
              <a:rPr kumimoji="0" lang="en-GB" sz="1300" b="0" i="0" u="none" strike="noStrike" kern="0" cap="none" spc="0" normalizeH="0" baseline="0" noProof="0" dirty="0">
                <a:ln>
                  <a:noFill/>
                </a:ln>
                <a:effectLst/>
                <a:uLnTx/>
                <a:uFillTx/>
                <a:latin typeface="Arial"/>
                <a:ea typeface="Arial"/>
                <a:cs typeface="Arial"/>
                <a:sym typeface="Arial"/>
              </a:rPr>
              <a:t>E-mail: </a:t>
            </a:r>
            <a:endParaRPr kumimoji="0" sz="1300" b="0" i="0" u="none" strike="noStrike" kern="0" cap="none" spc="0" normalizeH="0" baseline="0" noProof="0" dirty="0">
              <a:ln>
                <a:noFill/>
              </a:ln>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44546A"/>
              </a:buClr>
              <a:buSzPts val="1200"/>
              <a:buFont typeface="Arial"/>
              <a:buNone/>
              <a:tabLst/>
              <a:defRPr/>
            </a:pPr>
            <a:r>
              <a:rPr kumimoji="0" lang="en-GB" sz="1300" b="1" i="0" u="sng" strike="noStrike" kern="0" cap="none" spc="0" normalizeH="0" baseline="0" noProof="0" dirty="0">
                <a:ln>
                  <a:noFill/>
                </a:ln>
                <a:solidFill>
                  <a:srgbClr val="44546A"/>
                </a:solidFill>
                <a:effectLst/>
                <a:uLnTx/>
                <a:uFillTx/>
                <a:latin typeface="Arial"/>
                <a:ea typeface="Arial"/>
                <a:cs typeface="Arial"/>
                <a:sym typeface="Arial"/>
                <a:hlinkClick r:id="rId7">
                  <a:extLst>
                    <a:ext uri="{A12FA001-AC4F-418D-AE19-62706E023703}">
                      <ahyp:hlinkClr xmlns:ahyp="http://schemas.microsoft.com/office/drawing/2018/hyperlinkcolor" val="tx"/>
                    </a:ext>
                  </a:extLst>
                </a:hlinkClick>
              </a:rPr>
              <a:t>academicdev@brookes.ac.uk</a:t>
            </a:r>
            <a:r>
              <a:rPr kumimoji="0" lang="en-GB" sz="1300" b="1" i="0" u="none" strike="noStrike" kern="0" cap="none" spc="0" normalizeH="0" baseline="0" noProof="0" dirty="0">
                <a:ln>
                  <a:noFill/>
                </a:ln>
                <a:solidFill>
                  <a:srgbClr val="44546A"/>
                </a:solidFill>
                <a:effectLst/>
                <a:uLnTx/>
                <a:uFillTx/>
                <a:latin typeface="Arial"/>
                <a:ea typeface="Arial"/>
                <a:cs typeface="Arial"/>
                <a:sym typeface="Arial"/>
              </a:rPr>
              <a:t> </a:t>
            </a:r>
            <a:endParaRPr kumimoji="0" sz="1300" b="0" i="0" u="none" strike="noStrike" kern="0" cap="none" spc="0" normalizeH="0" baseline="0" noProof="0" dirty="0">
              <a:ln>
                <a:noFill/>
              </a:ln>
              <a:solidFill>
                <a:srgbClr val="44546A"/>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535C64"/>
              </a:buClr>
              <a:buSzPts val="1200"/>
              <a:buFont typeface="Arial"/>
              <a:buNone/>
              <a:tabLst/>
              <a:defRPr/>
            </a:pPr>
            <a:endParaRPr kumimoji="0" sz="1300" b="1" i="0" u="none" strike="noStrike" kern="0" cap="none" spc="0" normalizeH="0" baseline="0" noProof="0" dirty="0">
              <a:ln>
                <a:noFill/>
              </a:ln>
              <a:solidFill>
                <a:srgbClr val="672146"/>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535C64"/>
              </a:buClr>
              <a:buSzPts val="1200"/>
              <a:buFont typeface="Arial"/>
              <a:buNone/>
              <a:tabLst/>
              <a:defRPr/>
            </a:pPr>
            <a:endParaRPr kumimoji="0" sz="1300" b="0" i="0" u="none" strike="noStrike" kern="0" cap="none" spc="0" normalizeH="0" baseline="0" noProof="0" dirty="0">
              <a:ln>
                <a:noFill/>
              </a:ln>
              <a:solidFill>
                <a:srgbClr val="000000"/>
              </a:solidFill>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672146"/>
              </a:buClr>
              <a:buSzPts val="1200"/>
              <a:buFont typeface="Arial"/>
              <a:buNone/>
              <a:tabLst/>
              <a:defRPr/>
            </a:pPr>
            <a:r>
              <a:rPr kumimoji="0" lang="en-GB" sz="1300" b="1" i="0" u="none" strike="noStrike" kern="0" cap="none" spc="0" normalizeH="0" baseline="0" noProof="0" dirty="0">
                <a:ln>
                  <a:noFill/>
                </a:ln>
                <a:effectLst/>
                <a:uLnTx/>
                <a:uFillTx/>
                <a:latin typeface="Arial"/>
                <a:ea typeface="Arial"/>
                <a:cs typeface="Arial"/>
                <a:sym typeface="Arial"/>
              </a:rPr>
              <a:t>          @BrookesAcDev</a:t>
            </a:r>
            <a:endParaRPr kumimoji="0" sz="1300" b="1" i="0" u="none" strike="noStrike" kern="0" cap="none" spc="0" normalizeH="0" baseline="0" noProof="0" dirty="0">
              <a:ln>
                <a:noFill/>
              </a:ln>
              <a:effectLst/>
              <a:uLnTx/>
              <a:uFillTx/>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350"/>
              <a:buFont typeface="Calibri"/>
              <a:buNone/>
              <a:tabLst/>
              <a:defRPr/>
            </a:pPr>
            <a:br>
              <a:rPr kumimoji="0" lang="en-GB" sz="1300" b="0" i="0" u="none" strike="noStrike" kern="0" cap="none" spc="0" normalizeH="0" baseline="0" noProof="0" dirty="0">
                <a:ln>
                  <a:noFill/>
                </a:ln>
                <a:solidFill>
                  <a:srgbClr val="000000"/>
                </a:solidFill>
                <a:effectLst/>
                <a:uLnTx/>
                <a:uFillTx/>
                <a:latin typeface="Calibri"/>
                <a:ea typeface="Calibri"/>
                <a:cs typeface="Calibri"/>
                <a:sym typeface="Calibri"/>
              </a:rPr>
            </a:br>
            <a:endParaRPr kumimoji="0" sz="13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0F5CE-1B24-BABC-C280-58D7C8B2FEBC}"/>
              </a:ext>
            </a:extLst>
          </p:cNvPr>
          <p:cNvSpPr>
            <a:spLocks noGrp="1"/>
          </p:cNvSpPr>
          <p:nvPr>
            <p:ph type="title"/>
          </p:nvPr>
        </p:nvSpPr>
        <p:spPr/>
        <p:txBody>
          <a:bodyPr/>
          <a:lstStyle/>
          <a:p>
            <a:r>
              <a:rPr lang="en-GB" dirty="0"/>
              <a:t>Use of Artificial Intelligence</a:t>
            </a:r>
          </a:p>
        </p:txBody>
      </p:sp>
      <p:sp>
        <p:nvSpPr>
          <p:cNvPr id="3" name="Text Placeholder 2">
            <a:extLst>
              <a:ext uri="{FF2B5EF4-FFF2-40B4-BE49-F238E27FC236}">
                <a16:creationId xmlns:a16="http://schemas.microsoft.com/office/drawing/2014/main" id="{02FC677F-98D2-CA55-0B67-AC53F0A09B29}"/>
              </a:ext>
            </a:extLst>
          </p:cNvPr>
          <p:cNvSpPr>
            <a:spLocks noGrp="1"/>
          </p:cNvSpPr>
          <p:nvPr>
            <p:ph type="body" sz="quarter" idx="10"/>
          </p:nvPr>
        </p:nvSpPr>
        <p:spPr>
          <a:xfrm>
            <a:off x="764275" y="1543648"/>
            <a:ext cx="4026800" cy="3793527"/>
          </a:xfrm>
        </p:spPr>
        <p:txBody>
          <a:bodyPr>
            <a:noAutofit/>
          </a:bodyPr>
          <a:lstStyle/>
          <a:p>
            <a:pPr marL="0" indent="0">
              <a:buNone/>
            </a:pPr>
            <a:r>
              <a:rPr lang="en-GB" b="1" dirty="0">
                <a:solidFill>
                  <a:srgbClr val="D10373"/>
                </a:solidFill>
              </a:rPr>
              <a:t>“Embrace and Adapt” </a:t>
            </a:r>
          </a:p>
          <a:p>
            <a:r>
              <a:rPr lang="en-GB" dirty="0"/>
              <a:t>AI can provide learning opportunities if used cautiously, critically and reflectively </a:t>
            </a:r>
          </a:p>
          <a:p>
            <a:r>
              <a:rPr lang="en-GB" b="1" dirty="0"/>
              <a:t>BUT</a:t>
            </a:r>
            <a:r>
              <a:rPr lang="en-GB" dirty="0"/>
              <a:t> it has limitations including falsified or misrepresented references, biased information and risks your own critical thought and voice being removed, if used inappropriately. </a:t>
            </a:r>
          </a:p>
          <a:p>
            <a:endParaRPr lang="en-GB" dirty="0"/>
          </a:p>
        </p:txBody>
      </p:sp>
      <p:pic>
        <p:nvPicPr>
          <p:cNvPr id="5" name="Picture 4">
            <a:extLst>
              <a:ext uri="{FF2B5EF4-FFF2-40B4-BE49-F238E27FC236}">
                <a16:creationId xmlns:a16="http://schemas.microsoft.com/office/drawing/2014/main" id="{AB5ACCA1-ED3E-E523-5BE2-B8B4517A3FFD}"/>
              </a:ext>
            </a:extLst>
          </p:cNvPr>
          <p:cNvPicPr>
            <a:picLocks noChangeAspect="1"/>
          </p:cNvPicPr>
          <p:nvPr/>
        </p:nvPicPr>
        <p:blipFill>
          <a:blip r:embed="rId3"/>
          <a:stretch>
            <a:fillRect/>
          </a:stretch>
        </p:blipFill>
        <p:spPr>
          <a:xfrm>
            <a:off x="4572000" y="1807290"/>
            <a:ext cx="3995530" cy="2500470"/>
          </a:xfrm>
          <a:prstGeom prst="rect">
            <a:avLst/>
          </a:prstGeom>
        </p:spPr>
      </p:pic>
    </p:spTree>
    <p:extLst>
      <p:ext uri="{BB962C8B-B14F-4D97-AF65-F5344CB8AC3E}">
        <p14:creationId xmlns:p14="http://schemas.microsoft.com/office/powerpoint/2010/main" val="3250933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4D55E0BA-9E0D-9ECA-4F98-BB241BC99C29}"/>
              </a:ext>
            </a:extLst>
          </p:cNvPr>
          <p:cNvSpPr>
            <a:spLocks noGrp="1"/>
          </p:cNvSpPr>
          <p:nvPr>
            <p:ph type="title"/>
          </p:nvPr>
        </p:nvSpPr>
        <p:spPr/>
        <p:txBody>
          <a:bodyPr/>
          <a:lstStyle/>
          <a:p>
            <a:r>
              <a:rPr lang="en-US" dirty="0"/>
              <a:t>AI is continuously evolving </a:t>
            </a:r>
            <a:endParaRPr lang="en-GB" dirty="0"/>
          </a:p>
        </p:txBody>
      </p:sp>
      <p:sp>
        <p:nvSpPr>
          <p:cNvPr id="10" name="Text Placeholder 9">
            <a:extLst>
              <a:ext uri="{FF2B5EF4-FFF2-40B4-BE49-F238E27FC236}">
                <a16:creationId xmlns:a16="http://schemas.microsoft.com/office/drawing/2014/main" id="{E413A342-B6AB-D829-6E25-744F99218C6B}"/>
              </a:ext>
            </a:extLst>
          </p:cNvPr>
          <p:cNvSpPr>
            <a:spLocks noGrp="1"/>
          </p:cNvSpPr>
          <p:nvPr>
            <p:ph type="body" sz="quarter" idx="10"/>
          </p:nvPr>
        </p:nvSpPr>
        <p:spPr/>
        <p:txBody>
          <a:bodyPr/>
          <a:lstStyle/>
          <a:p>
            <a:pPr marL="0" indent="0">
              <a:buNone/>
            </a:pPr>
            <a:r>
              <a:rPr lang="en-US" dirty="0"/>
              <a:t>JISC National Centre for AI (2023) – Generative AI Primer </a:t>
            </a:r>
            <a:r>
              <a:rPr lang="en-US" b="1" i="1" dirty="0">
                <a:solidFill>
                  <a:srgbClr val="D10373"/>
                </a:solidFill>
              </a:rPr>
              <a:t>“This is a fast-moving space, and the information here is likely to age quickly!” </a:t>
            </a:r>
            <a:endParaRPr lang="en-GB" dirty="0">
              <a:solidFill>
                <a:srgbClr val="D10373"/>
              </a:solidFill>
            </a:endParaRPr>
          </a:p>
        </p:txBody>
      </p:sp>
      <p:pic>
        <p:nvPicPr>
          <p:cNvPr id="5" name="Picture 4">
            <a:extLst>
              <a:ext uri="{FF2B5EF4-FFF2-40B4-BE49-F238E27FC236}">
                <a16:creationId xmlns:a16="http://schemas.microsoft.com/office/drawing/2014/main" id="{F142E8DC-C1BB-6187-AAFF-C96CC6433555}"/>
              </a:ext>
            </a:extLst>
          </p:cNvPr>
          <p:cNvPicPr>
            <a:picLocks noChangeAspect="1"/>
          </p:cNvPicPr>
          <p:nvPr/>
        </p:nvPicPr>
        <p:blipFill rotWithShape="1">
          <a:blip r:embed="rId3"/>
          <a:srcRect t="15073"/>
          <a:stretch/>
        </p:blipFill>
        <p:spPr>
          <a:xfrm>
            <a:off x="1548000" y="2879864"/>
            <a:ext cx="6048000" cy="301448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072417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0550C44-7FEC-6C00-4A26-3F3073CBD22E}"/>
              </a:ext>
            </a:extLst>
          </p:cNvPr>
          <p:cNvSpPr>
            <a:spLocks noGrp="1"/>
          </p:cNvSpPr>
          <p:nvPr>
            <p:ph type="title"/>
          </p:nvPr>
        </p:nvSpPr>
        <p:spPr>
          <a:xfrm>
            <a:off x="755650" y="478875"/>
            <a:ext cx="7632700" cy="1089529"/>
          </a:xfrm>
        </p:spPr>
        <p:txBody>
          <a:bodyPr/>
          <a:lstStyle/>
          <a:p>
            <a:r>
              <a:rPr lang="en-US" dirty="0"/>
              <a:t>Appropiate, at risk practice or inappropriate use? </a:t>
            </a:r>
            <a:endParaRPr lang="en-GB" dirty="0"/>
          </a:p>
        </p:txBody>
      </p:sp>
      <p:pic>
        <p:nvPicPr>
          <p:cNvPr id="8" name="Picture 7">
            <a:extLst>
              <a:ext uri="{FF2B5EF4-FFF2-40B4-BE49-F238E27FC236}">
                <a16:creationId xmlns:a16="http://schemas.microsoft.com/office/drawing/2014/main" id="{E0A01E59-953D-2F8B-667C-16B062962239}"/>
              </a:ext>
            </a:extLst>
          </p:cNvPr>
          <p:cNvPicPr>
            <a:picLocks noChangeAspect="1"/>
          </p:cNvPicPr>
          <p:nvPr/>
        </p:nvPicPr>
        <p:blipFill rotWithShape="1">
          <a:blip r:embed="rId3"/>
          <a:srcRect l="10526" t="6711" r="4702" b="5257"/>
          <a:stretch/>
        </p:blipFill>
        <p:spPr>
          <a:xfrm>
            <a:off x="781003" y="1818856"/>
            <a:ext cx="7581994" cy="3600000"/>
          </a:xfrm>
          <a:prstGeom prst="rect">
            <a:avLst/>
          </a:prstGeom>
        </p:spPr>
      </p:pic>
      <p:sp>
        <p:nvSpPr>
          <p:cNvPr id="10" name="TextBox 9">
            <a:extLst>
              <a:ext uri="{FF2B5EF4-FFF2-40B4-BE49-F238E27FC236}">
                <a16:creationId xmlns:a16="http://schemas.microsoft.com/office/drawing/2014/main" id="{5B478FE9-5716-C08D-161B-75EE998DE365}"/>
              </a:ext>
            </a:extLst>
          </p:cNvPr>
          <p:cNvSpPr txBox="1"/>
          <p:nvPr/>
        </p:nvSpPr>
        <p:spPr>
          <a:xfrm>
            <a:off x="3052348" y="5669308"/>
            <a:ext cx="3039303" cy="43088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4"/>
              </a:rPr>
              <a:t>Link to </a:t>
            </a:r>
            <a:r>
              <a:rPr kumimoji="0" lang="en-US" sz="22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hlinkClick r:id="rId4"/>
              </a:rPr>
              <a:t>moodle</a:t>
            </a:r>
            <a:r>
              <a:rPr kumimoji="0" lang="en-US"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4"/>
              </a:rPr>
              <a:t> course </a:t>
            </a:r>
            <a:endParaRPr kumimoji="0" lang="en-GB" sz="2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813974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CC610-C254-F2D6-014F-32FB6655576E}"/>
              </a:ext>
            </a:extLst>
          </p:cNvPr>
          <p:cNvSpPr>
            <a:spLocks noGrp="1"/>
          </p:cNvSpPr>
          <p:nvPr>
            <p:ph type="title"/>
          </p:nvPr>
        </p:nvSpPr>
        <p:spPr/>
        <p:txBody>
          <a:bodyPr/>
          <a:lstStyle/>
          <a:p>
            <a:r>
              <a:rPr lang="en-GB" dirty="0"/>
              <a:t>Checking in</a:t>
            </a:r>
          </a:p>
        </p:txBody>
      </p:sp>
      <p:sp>
        <p:nvSpPr>
          <p:cNvPr id="4" name="Text Placeholder 3">
            <a:extLst>
              <a:ext uri="{FF2B5EF4-FFF2-40B4-BE49-F238E27FC236}">
                <a16:creationId xmlns:a16="http://schemas.microsoft.com/office/drawing/2014/main" id="{0C970491-D2F1-AF30-7B19-BEFD64A84CB0}"/>
              </a:ext>
            </a:extLst>
          </p:cNvPr>
          <p:cNvSpPr>
            <a:spLocks noGrp="1"/>
          </p:cNvSpPr>
          <p:nvPr>
            <p:ph type="body" sz="quarter" idx="11"/>
          </p:nvPr>
        </p:nvSpPr>
        <p:spPr/>
        <p:txBody>
          <a:bodyPr/>
          <a:lstStyle/>
          <a:p>
            <a:pPr marL="0" indent="0">
              <a:buNone/>
            </a:pPr>
            <a:endParaRPr lang="en-GB" dirty="0"/>
          </a:p>
          <a:p>
            <a:pPr marL="0" indent="0">
              <a:buNone/>
            </a:pPr>
            <a:endParaRPr lang="en-GB" dirty="0"/>
          </a:p>
          <a:p>
            <a:pPr marL="0" indent="0">
              <a:buNone/>
            </a:pPr>
            <a:r>
              <a:rPr lang="en-GB" dirty="0"/>
              <a:t>What’s been happening since we last met?</a:t>
            </a:r>
          </a:p>
          <a:p>
            <a:pPr marL="0" indent="0">
              <a:buNone/>
            </a:pPr>
            <a:endParaRPr lang="en-GB" dirty="0"/>
          </a:p>
        </p:txBody>
      </p:sp>
      <p:pic>
        <p:nvPicPr>
          <p:cNvPr id="5" name="Picture 2" descr="What's Been Happening with R &amp; B — See Simple Love | National best friend  day, Map, Mobile app">
            <a:extLst>
              <a:ext uri="{FF2B5EF4-FFF2-40B4-BE49-F238E27FC236}">
                <a16:creationId xmlns:a16="http://schemas.microsoft.com/office/drawing/2014/main" id="{81A575FF-D0E5-16C5-9414-50FB72D5EAA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64275" y="1695929"/>
            <a:ext cx="3600000" cy="3466142"/>
          </a:xfrm>
          <a:prstGeom prst="rect">
            <a:avLst/>
          </a:prstGeom>
          <a:solidFill>
            <a:srgbClr val="FFFFFF"/>
          </a:solidFill>
        </p:spPr>
      </p:pic>
    </p:spTree>
    <p:extLst>
      <p:ext uri="{BB962C8B-B14F-4D97-AF65-F5344CB8AC3E}">
        <p14:creationId xmlns:p14="http://schemas.microsoft.com/office/powerpoint/2010/main" val="26342360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C6BD70D-3B18-CE94-5C7A-76DC71E596A8}"/>
              </a:ext>
            </a:extLst>
          </p:cNvPr>
          <p:cNvPicPr>
            <a:picLocks noChangeAspect="1"/>
          </p:cNvPicPr>
          <p:nvPr/>
        </p:nvPicPr>
        <p:blipFill>
          <a:blip r:embed="rId3"/>
          <a:stretch>
            <a:fillRect/>
          </a:stretch>
        </p:blipFill>
        <p:spPr>
          <a:xfrm>
            <a:off x="0" y="1321244"/>
            <a:ext cx="9144000" cy="5536756"/>
          </a:xfrm>
          <a:prstGeom prst="rect">
            <a:avLst/>
          </a:prstGeom>
        </p:spPr>
      </p:pic>
      <p:sp>
        <p:nvSpPr>
          <p:cNvPr id="5" name="Title 4">
            <a:extLst>
              <a:ext uri="{FF2B5EF4-FFF2-40B4-BE49-F238E27FC236}">
                <a16:creationId xmlns:a16="http://schemas.microsoft.com/office/drawing/2014/main" id="{4A243EA7-C099-8619-3606-D75EE79158BB}"/>
              </a:ext>
            </a:extLst>
          </p:cNvPr>
          <p:cNvSpPr>
            <a:spLocks noGrp="1"/>
          </p:cNvSpPr>
          <p:nvPr>
            <p:ph type="title"/>
          </p:nvPr>
        </p:nvSpPr>
        <p:spPr>
          <a:xfrm>
            <a:off x="755650" y="342515"/>
            <a:ext cx="7632700" cy="1089529"/>
          </a:xfrm>
        </p:spPr>
        <p:txBody>
          <a:bodyPr/>
          <a:lstStyle/>
          <a:p>
            <a:r>
              <a:rPr lang="en-US" dirty="0"/>
              <a:t>Appropiate, at risk practice or inappropriate use? </a:t>
            </a:r>
            <a:endParaRPr lang="en-GB" dirty="0"/>
          </a:p>
        </p:txBody>
      </p:sp>
    </p:spTree>
    <p:extLst>
      <p:ext uri="{BB962C8B-B14F-4D97-AF65-F5344CB8AC3E}">
        <p14:creationId xmlns:p14="http://schemas.microsoft.com/office/powerpoint/2010/main" val="21423770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03307-C55B-F12F-B1F2-249B8DA3ED37}"/>
              </a:ext>
            </a:extLst>
          </p:cNvPr>
          <p:cNvSpPr>
            <a:spLocks noGrp="1"/>
          </p:cNvSpPr>
          <p:nvPr>
            <p:ph type="title"/>
          </p:nvPr>
        </p:nvSpPr>
        <p:spPr/>
        <p:txBody>
          <a:bodyPr/>
          <a:lstStyle/>
          <a:p>
            <a:r>
              <a:rPr lang="en-GB" dirty="0"/>
              <a:t>Advice from OBU</a:t>
            </a:r>
          </a:p>
        </p:txBody>
      </p:sp>
      <p:sp>
        <p:nvSpPr>
          <p:cNvPr id="3" name="Text Placeholder 2">
            <a:extLst>
              <a:ext uri="{FF2B5EF4-FFF2-40B4-BE49-F238E27FC236}">
                <a16:creationId xmlns:a16="http://schemas.microsoft.com/office/drawing/2014/main" id="{EE122F90-C243-AA13-9D89-F1043DE75B90}"/>
              </a:ext>
            </a:extLst>
          </p:cNvPr>
          <p:cNvSpPr>
            <a:spLocks noGrp="1"/>
          </p:cNvSpPr>
          <p:nvPr>
            <p:ph type="body" sz="quarter" idx="10"/>
          </p:nvPr>
        </p:nvSpPr>
        <p:spPr>
          <a:xfrm>
            <a:off x="770749" y="1210273"/>
            <a:ext cx="8135126" cy="3793527"/>
          </a:xfrm>
        </p:spPr>
        <p:txBody>
          <a:bodyPr>
            <a:noAutofit/>
          </a:bodyPr>
          <a:lstStyle/>
          <a:p>
            <a:pPr marL="0" indent="0">
              <a:buNone/>
            </a:pPr>
            <a:r>
              <a:rPr lang="en-GB" sz="1700" dirty="0"/>
              <a:t>Use AI with CAUTION (a useful acronym):</a:t>
            </a:r>
          </a:p>
          <a:p>
            <a:r>
              <a:rPr lang="en-GB" sz="1700" b="1" dirty="0">
                <a:solidFill>
                  <a:srgbClr val="D10373"/>
                </a:solidFill>
              </a:rPr>
              <a:t>C</a:t>
            </a:r>
            <a:r>
              <a:rPr lang="en-GB" sz="1700" dirty="0"/>
              <a:t>heck your prompts. The information you get out is only as good as the requests that you put in.</a:t>
            </a:r>
          </a:p>
          <a:p>
            <a:r>
              <a:rPr lang="en-GB" sz="1700" b="1" dirty="0">
                <a:solidFill>
                  <a:srgbClr val="D10373"/>
                </a:solidFill>
              </a:rPr>
              <a:t>A</a:t>
            </a:r>
            <a:r>
              <a:rPr lang="en-GB" sz="1700" dirty="0"/>
              <a:t>pproach any information the AI tool produces cautiously (be a critical reader).</a:t>
            </a:r>
          </a:p>
          <a:p>
            <a:r>
              <a:rPr lang="en-GB" sz="1700" b="1" dirty="0">
                <a:solidFill>
                  <a:srgbClr val="D10373"/>
                </a:solidFill>
              </a:rPr>
              <a:t>U</a:t>
            </a:r>
            <a:r>
              <a:rPr lang="en-GB" sz="1700" dirty="0"/>
              <a:t>nderstand the Large Language Model (including ChatGPT) are designed only to summarise, predict and generate texts. They won’t do the thinking for you.</a:t>
            </a:r>
          </a:p>
          <a:p>
            <a:r>
              <a:rPr lang="en-GB" sz="1700" b="1" dirty="0">
                <a:solidFill>
                  <a:srgbClr val="D10373"/>
                </a:solidFill>
              </a:rPr>
              <a:t>T</a:t>
            </a:r>
            <a:r>
              <a:rPr lang="en-GB" sz="1700" dirty="0"/>
              <a:t>ake time to verify any claims made and check the reliability of any sources.</a:t>
            </a:r>
          </a:p>
          <a:p>
            <a:r>
              <a:rPr lang="en-GB" sz="1700" b="1" dirty="0">
                <a:solidFill>
                  <a:srgbClr val="D10373"/>
                </a:solidFill>
              </a:rPr>
              <a:t>I</a:t>
            </a:r>
            <a:r>
              <a:rPr lang="en-GB" sz="1700" dirty="0"/>
              <a:t>dentify any use of AI tools (including large language models such as ChatGPT) in the student declaration form (below). Always declare your use of AI tools and explain how you used them.</a:t>
            </a:r>
          </a:p>
          <a:p>
            <a:r>
              <a:rPr lang="en-GB" sz="1700" b="1" dirty="0">
                <a:solidFill>
                  <a:srgbClr val="D10373"/>
                </a:solidFill>
              </a:rPr>
              <a:t>O</a:t>
            </a:r>
            <a:r>
              <a:rPr lang="en-GB" sz="1700" dirty="0"/>
              <a:t>bserve the principles of Good Academic Practice at all times.</a:t>
            </a:r>
          </a:p>
          <a:p>
            <a:r>
              <a:rPr lang="en-GB" sz="1700" b="1" dirty="0">
                <a:solidFill>
                  <a:srgbClr val="D10373"/>
                </a:solidFill>
              </a:rPr>
              <a:t>N</a:t>
            </a:r>
            <a:r>
              <a:rPr lang="en-GB" sz="1700" dirty="0"/>
              <a:t>ever submit chunks of text produced by AI as your own work. You may be in breach of the academic conduct regulations.</a:t>
            </a:r>
          </a:p>
        </p:txBody>
      </p:sp>
    </p:spTree>
    <p:extLst>
      <p:ext uri="{BB962C8B-B14F-4D97-AF65-F5344CB8AC3E}">
        <p14:creationId xmlns:p14="http://schemas.microsoft.com/office/powerpoint/2010/main" val="14536328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4D741A0-8D42-F3AE-ED65-BAF63A6E4401}"/>
              </a:ext>
            </a:extLst>
          </p:cNvPr>
          <p:cNvSpPr>
            <a:spLocks noGrp="1"/>
          </p:cNvSpPr>
          <p:nvPr>
            <p:ph type="title"/>
          </p:nvPr>
        </p:nvSpPr>
        <p:spPr>
          <a:xfrm>
            <a:off x="755650" y="478875"/>
            <a:ext cx="7632700" cy="1089529"/>
          </a:xfrm>
        </p:spPr>
        <p:txBody>
          <a:bodyPr/>
          <a:lstStyle/>
          <a:p>
            <a:r>
              <a:rPr lang="en-US" dirty="0"/>
              <a:t>Using AI (appropriately) for your assignment </a:t>
            </a:r>
            <a:endParaRPr lang="en-GB" dirty="0"/>
          </a:p>
        </p:txBody>
      </p:sp>
      <p:sp>
        <p:nvSpPr>
          <p:cNvPr id="6" name="Text Placeholder 5">
            <a:extLst>
              <a:ext uri="{FF2B5EF4-FFF2-40B4-BE49-F238E27FC236}">
                <a16:creationId xmlns:a16="http://schemas.microsoft.com/office/drawing/2014/main" id="{45711FDF-5239-13C9-7025-89D396188074}"/>
              </a:ext>
            </a:extLst>
          </p:cNvPr>
          <p:cNvSpPr>
            <a:spLocks noGrp="1"/>
          </p:cNvSpPr>
          <p:nvPr>
            <p:ph type="body" sz="quarter" idx="10"/>
          </p:nvPr>
        </p:nvSpPr>
        <p:spPr/>
        <p:txBody>
          <a:bodyPr/>
          <a:lstStyle/>
          <a:p>
            <a:endParaRPr lang="en-US" dirty="0"/>
          </a:p>
          <a:p>
            <a:pPr marL="0" indent="0">
              <a:buNone/>
            </a:pPr>
            <a:r>
              <a:rPr lang="en-US" dirty="0"/>
              <a:t>You will need to declare the use of AI using the </a:t>
            </a:r>
            <a:r>
              <a:rPr lang="en-GB"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3"/>
              </a:rPr>
              <a:t>Oxford Brookes University Artificial Intelligence Declaration Form</a:t>
            </a:r>
            <a:endParaRPr lang="en-GB" u="sng" dirty="0">
              <a:solidFill>
                <a:srgbClr val="0000FF"/>
              </a:solidFill>
              <a:ea typeface="Times New Roman" panose="02020603050405020304" pitchFamily="18" charset="0"/>
              <a:cs typeface="Times New Roman" panose="02020603050405020304" pitchFamily="18" charset="0"/>
            </a:endParaRPr>
          </a:p>
          <a:p>
            <a:pPr marL="0" indent="0">
              <a:buNone/>
            </a:pPr>
            <a:endParaRPr lang="en-GB"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buNone/>
            </a:pPr>
            <a:r>
              <a:rPr lang="en-GB" dirty="0">
                <a:effectLst/>
                <a:latin typeface="Arial" panose="020B0604020202020204" pitchFamily="34" charset="0"/>
                <a:ea typeface="Times New Roman" panose="02020603050405020304" pitchFamily="18" charset="0"/>
                <a:cs typeface="Times New Roman" panose="02020603050405020304" pitchFamily="18" charset="0"/>
              </a:rPr>
              <a:t>This asks you:</a:t>
            </a:r>
          </a:p>
          <a:p>
            <a:r>
              <a:rPr lang="en-GB" dirty="0">
                <a:ea typeface="Times New Roman" panose="02020603050405020304" pitchFamily="18" charset="0"/>
                <a:cs typeface="Times New Roman" panose="02020603050405020304" pitchFamily="18" charset="0"/>
              </a:rPr>
              <a:t>What kind of assessment are you submitting? </a:t>
            </a:r>
          </a:p>
          <a:p>
            <a:r>
              <a:rPr lang="en-GB" dirty="0">
                <a:effectLst/>
                <a:latin typeface="Arial" panose="020B0604020202020204" pitchFamily="34" charset="0"/>
                <a:ea typeface="Times New Roman" panose="02020603050405020304" pitchFamily="18" charset="0"/>
                <a:cs typeface="Times New Roman" panose="02020603050405020304" pitchFamily="18" charset="0"/>
              </a:rPr>
              <a:t>What AI tool(s) did you use for this assessment? </a:t>
            </a:r>
          </a:p>
          <a:p>
            <a:r>
              <a:rPr lang="en-GB" dirty="0">
                <a:ea typeface="Times New Roman" panose="02020603050405020304" pitchFamily="18" charset="0"/>
                <a:cs typeface="Times New Roman" panose="02020603050405020304" pitchFamily="18" charset="0"/>
              </a:rPr>
              <a:t>How did you use the AI tool(s) (</a:t>
            </a:r>
            <a:r>
              <a:rPr lang="en-GB" i="1" dirty="0">
                <a:ea typeface="Times New Roman" panose="02020603050405020304" pitchFamily="18" charset="0"/>
                <a:cs typeface="Times New Roman" panose="02020603050405020304" pitchFamily="18" charset="0"/>
              </a:rPr>
              <a:t>please write a sentence) </a:t>
            </a:r>
            <a:endParaRPr lang="en-GB"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2580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DA6A6A6-949A-3E23-EA1A-43853277E875}"/>
              </a:ext>
            </a:extLst>
          </p:cNvPr>
          <p:cNvPicPr>
            <a:picLocks noChangeAspect="1"/>
          </p:cNvPicPr>
          <p:nvPr/>
        </p:nvPicPr>
        <p:blipFill>
          <a:blip r:embed="rId3"/>
          <a:stretch>
            <a:fillRect/>
          </a:stretch>
        </p:blipFill>
        <p:spPr>
          <a:xfrm>
            <a:off x="2194468" y="67545"/>
            <a:ext cx="4755064" cy="6192000"/>
          </a:xfrm>
          <a:prstGeom prst="rect">
            <a:avLst/>
          </a:prstGeom>
        </p:spPr>
      </p:pic>
      <p:sp>
        <p:nvSpPr>
          <p:cNvPr id="11" name="Oval 10">
            <a:extLst>
              <a:ext uri="{FF2B5EF4-FFF2-40B4-BE49-F238E27FC236}">
                <a16:creationId xmlns:a16="http://schemas.microsoft.com/office/drawing/2014/main" id="{C4312EEC-9028-3AE1-BC8F-FD0C605FFEE7}"/>
              </a:ext>
            </a:extLst>
          </p:cNvPr>
          <p:cNvSpPr/>
          <p:nvPr/>
        </p:nvSpPr>
        <p:spPr>
          <a:xfrm>
            <a:off x="1071417" y="4544563"/>
            <a:ext cx="6428509" cy="1846712"/>
          </a:xfrm>
          <a:prstGeom prst="ellipse">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46961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F923D-A86F-A636-ECB4-20723DBAA602}"/>
              </a:ext>
            </a:extLst>
          </p:cNvPr>
          <p:cNvSpPr>
            <a:spLocks noGrp="1"/>
          </p:cNvSpPr>
          <p:nvPr>
            <p:ph type="title"/>
          </p:nvPr>
        </p:nvSpPr>
        <p:spPr/>
        <p:txBody>
          <a:bodyPr/>
          <a:lstStyle/>
          <a:p>
            <a:r>
              <a:rPr lang="en-US" dirty="0"/>
              <a:t>For further advice / guidance </a:t>
            </a:r>
            <a:endParaRPr lang="en-GB" dirty="0"/>
          </a:p>
        </p:txBody>
      </p:sp>
      <p:sp>
        <p:nvSpPr>
          <p:cNvPr id="5" name="Text Placeholder 4">
            <a:extLst>
              <a:ext uri="{FF2B5EF4-FFF2-40B4-BE49-F238E27FC236}">
                <a16:creationId xmlns:a16="http://schemas.microsoft.com/office/drawing/2014/main" id="{58E8B909-010F-6446-ADFA-DA2EA8D71D66}"/>
              </a:ext>
            </a:extLst>
          </p:cNvPr>
          <p:cNvSpPr>
            <a:spLocks noGrp="1"/>
          </p:cNvSpPr>
          <p:nvPr>
            <p:ph type="body" sz="quarter" idx="10"/>
          </p:nvPr>
        </p:nvSpPr>
        <p:spPr/>
        <p:txBody>
          <a:bodyPr/>
          <a:lstStyle/>
          <a:p>
            <a:r>
              <a:rPr lang="en-US" dirty="0"/>
              <a:t>Complete the </a:t>
            </a:r>
            <a:r>
              <a:rPr kumimoji="0" lang="en-US"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hlinkClick r:id="rId2"/>
              </a:rPr>
              <a:t>moodle</a:t>
            </a: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2"/>
              </a:rPr>
              <a:t> course </a:t>
            </a:r>
            <a:r>
              <a:rPr kumimoji="0" lang="en-US"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on The Use of Artificial Intelligence (Academic Integrity module) </a:t>
            </a:r>
            <a:endParaRPr kumimoji="0" lang="en-GB"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r>
              <a:rPr lang="en-GB" dirty="0"/>
              <a:t>The </a:t>
            </a:r>
            <a:r>
              <a:rPr lang="en-GB" dirty="0">
                <a:hlinkClick r:id="rId3"/>
              </a:rPr>
              <a:t>Centre for Academic Development </a:t>
            </a:r>
            <a:r>
              <a:rPr lang="en-GB" dirty="0"/>
              <a:t>page on AI </a:t>
            </a:r>
          </a:p>
          <a:p>
            <a:r>
              <a:rPr lang="en-GB" dirty="0"/>
              <a:t>The university’s </a:t>
            </a:r>
            <a:r>
              <a:rPr lang="en-GB" dirty="0">
                <a:solidFill>
                  <a:srgbClr val="003896"/>
                </a:solidFill>
                <a:hlinkClick r:id="rId4">
                  <a:extLst>
                    <a:ext uri="{A12FA001-AC4F-418D-AE19-62706E023703}">
                      <ahyp:hlinkClr xmlns:ahyp="http://schemas.microsoft.com/office/drawing/2018/hyperlinkcolor" val="tx"/>
                    </a:ext>
                  </a:extLst>
                </a:hlinkClick>
              </a:rPr>
              <a:t>Academic Conduct Regulations</a:t>
            </a:r>
          </a:p>
          <a:p>
            <a:pPr marL="0" indent="0">
              <a:buNone/>
            </a:pPr>
            <a:endParaRPr lang="en-GB" dirty="0">
              <a:solidFill>
                <a:srgbClr val="003896"/>
              </a:solidFill>
              <a:hlinkClick r:id="rId4">
                <a:extLst>
                  <a:ext uri="{A12FA001-AC4F-418D-AE19-62706E023703}">
                    <ahyp:hlinkClr xmlns:ahyp="http://schemas.microsoft.com/office/drawing/2018/hyperlinkcolor" val="tx"/>
                  </a:ext>
                </a:extLst>
              </a:hlinkClick>
            </a:endParaRPr>
          </a:p>
          <a:p>
            <a:pPr marL="0" indent="0">
              <a:buNone/>
            </a:pPr>
            <a:endParaRPr lang="en-GB" dirty="0">
              <a:solidFill>
                <a:srgbClr val="003896"/>
              </a:solidFill>
              <a:hlinkClick r:id="rId4">
                <a:extLst>
                  <a:ext uri="{A12FA001-AC4F-418D-AE19-62706E023703}">
                    <ahyp:hlinkClr xmlns:ahyp="http://schemas.microsoft.com/office/drawing/2018/hyperlinkcolor" val="tx"/>
                  </a:ext>
                </a:extLst>
              </a:hlinkClick>
            </a:endParaRPr>
          </a:p>
          <a:p>
            <a:pPr marL="0" indent="0">
              <a:buNone/>
            </a:pPr>
            <a:r>
              <a:rPr lang="en-GB" dirty="0"/>
              <a:t>Or using your 1:1 tutorials with your AA  </a:t>
            </a:r>
          </a:p>
        </p:txBody>
      </p:sp>
    </p:spTree>
    <p:extLst>
      <p:ext uri="{BB962C8B-B14F-4D97-AF65-F5344CB8AC3E}">
        <p14:creationId xmlns:p14="http://schemas.microsoft.com/office/powerpoint/2010/main" val="3794834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DE710-2365-D017-63A3-CA0714CCAEB8}"/>
              </a:ext>
            </a:extLst>
          </p:cNvPr>
          <p:cNvSpPr>
            <a:spLocks noGrp="1"/>
          </p:cNvSpPr>
          <p:nvPr>
            <p:ph type="title" idx="4294967295"/>
          </p:nvPr>
        </p:nvSpPr>
        <p:spPr>
          <a:xfrm>
            <a:off x="1310326" y="3203771"/>
            <a:ext cx="7632700" cy="590550"/>
          </a:xfrm>
        </p:spPr>
        <p:txBody>
          <a:bodyPr>
            <a:normAutofit fontScale="90000"/>
          </a:bodyPr>
          <a:lstStyle/>
          <a:p>
            <a:r>
              <a:rPr lang="en-GB" dirty="0"/>
              <a:t>Your Commissioning Project</a:t>
            </a:r>
          </a:p>
        </p:txBody>
      </p:sp>
    </p:spTree>
    <p:extLst>
      <p:ext uri="{BB962C8B-B14F-4D97-AF65-F5344CB8AC3E}">
        <p14:creationId xmlns:p14="http://schemas.microsoft.com/office/powerpoint/2010/main" val="31589582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77409-86FD-8FEA-E35A-A682A08B499B}"/>
              </a:ext>
            </a:extLst>
          </p:cNvPr>
          <p:cNvSpPr>
            <a:spLocks noGrp="1"/>
          </p:cNvSpPr>
          <p:nvPr>
            <p:ph type="title"/>
          </p:nvPr>
        </p:nvSpPr>
        <p:spPr/>
        <p:txBody>
          <a:bodyPr/>
          <a:lstStyle/>
          <a:p>
            <a:r>
              <a:rPr lang="en-GB" dirty="0"/>
              <a:t>Your project</a:t>
            </a:r>
          </a:p>
        </p:txBody>
      </p:sp>
      <p:sp>
        <p:nvSpPr>
          <p:cNvPr id="3" name="Text Placeholder 2">
            <a:extLst>
              <a:ext uri="{FF2B5EF4-FFF2-40B4-BE49-F238E27FC236}">
                <a16:creationId xmlns:a16="http://schemas.microsoft.com/office/drawing/2014/main" id="{1A8F6B48-AC61-5E83-EF7A-3EDA91A26E77}"/>
              </a:ext>
            </a:extLst>
          </p:cNvPr>
          <p:cNvSpPr>
            <a:spLocks noGrp="1"/>
          </p:cNvSpPr>
          <p:nvPr>
            <p:ph type="body" sz="quarter" idx="10"/>
          </p:nvPr>
        </p:nvSpPr>
        <p:spPr>
          <a:xfrm>
            <a:off x="480766" y="1543648"/>
            <a:ext cx="4157909" cy="4489507"/>
          </a:xfrm>
        </p:spPr>
        <p:txBody>
          <a:bodyPr>
            <a:normAutofit/>
          </a:bodyPr>
          <a:lstStyle/>
          <a:p>
            <a:r>
              <a:rPr lang="en-GB" dirty="0"/>
              <a:t>How’s it progressing?</a:t>
            </a:r>
          </a:p>
          <a:p>
            <a:r>
              <a:rPr lang="en-GB" dirty="0"/>
              <a:t>What good commissioning practice / research have you found to inform your assignment so far?</a:t>
            </a:r>
          </a:p>
          <a:p>
            <a:r>
              <a:rPr lang="en-GB" dirty="0"/>
              <a:t>How will this inform the types of project activities are you undertaking / will undertake?</a:t>
            </a:r>
          </a:p>
          <a:p>
            <a:r>
              <a:rPr lang="en-GB" dirty="0"/>
              <a:t>Any advice you can offer each other? </a:t>
            </a:r>
          </a:p>
          <a:p>
            <a:endParaRPr lang="en-GB" dirty="0"/>
          </a:p>
        </p:txBody>
      </p:sp>
      <p:pic>
        <p:nvPicPr>
          <p:cNvPr id="5" name="Picture 2" descr="Free Student Typing photo and picture">
            <a:extLst>
              <a:ext uri="{FF2B5EF4-FFF2-40B4-BE49-F238E27FC236}">
                <a16:creationId xmlns:a16="http://schemas.microsoft.com/office/drawing/2014/main" id="{C0107C1D-14A5-B9C4-E06D-C455D6CA88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3234" y="2169329"/>
            <a:ext cx="3780000" cy="25193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27851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68C8F-E28D-A1A1-C05A-5B504DD40F7E}"/>
              </a:ext>
            </a:extLst>
          </p:cNvPr>
          <p:cNvSpPr>
            <a:spLocks noGrp="1"/>
          </p:cNvSpPr>
          <p:nvPr>
            <p:ph type="title" idx="4294967295"/>
          </p:nvPr>
        </p:nvSpPr>
        <p:spPr>
          <a:xfrm>
            <a:off x="3219254" y="3133725"/>
            <a:ext cx="2705492" cy="590550"/>
          </a:xfrm>
        </p:spPr>
        <p:txBody>
          <a:bodyPr>
            <a:normAutofit fontScale="90000"/>
          </a:bodyPr>
          <a:lstStyle/>
          <a:p>
            <a:r>
              <a:rPr lang="en-GB" dirty="0"/>
              <a:t>Next steps</a:t>
            </a:r>
          </a:p>
        </p:txBody>
      </p:sp>
    </p:spTree>
    <p:extLst>
      <p:ext uri="{BB962C8B-B14F-4D97-AF65-F5344CB8AC3E}">
        <p14:creationId xmlns:p14="http://schemas.microsoft.com/office/powerpoint/2010/main" val="14136104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470E5-D061-7CB2-680B-4B29839F280E}"/>
              </a:ext>
            </a:extLst>
          </p:cNvPr>
          <p:cNvSpPr>
            <a:spLocks noGrp="1"/>
          </p:cNvSpPr>
          <p:nvPr>
            <p:ph type="title"/>
          </p:nvPr>
        </p:nvSpPr>
        <p:spPr/>
        <p:txBody>
          <a:bodyPr/>
          <a:lstStyle/>
          <a:p>
            <a:r>
              <a:rPr lang="en-GB" dirty="0"/>
              <a:t>Key dates</a:t>
            </a:r>
          </a:p>
        </p:txBody>
      </p:sp>
      <p:sp>
        <p:nvSpPr>
          <p:cNvPr id="3" name="Text Placeholder 2">
            <a:extLst>
              <a:ext uri="{FF2B5EF4-FFF2-40B4-BE49-F238E27FC236}">
                <a16:creationId xmlns:a16="http://schemas.microsoft.com/office/drawing/2014/main" id="{74908333-3909-34F4-721D-AE43C74DF6E0}"/>
              </a:ext>
            </a:extLst>
          </p:cNvPr>
          <p:cNvSpPr>
            <a:spLocks noGrp="1"/>
          </p:cNvSpPr>
          <p:nvPr>
            <p:ph type="body" sz="quarter" idx="10"/>
          </p:nvPr>
        </p:nvSpPr>
        <p:spPr/>
        <p:txBody>
          <a:bodyPr>
            <a:normAutofit lnSpcReduction="10000"/>
          </a:bodyPr>
          <a:lstStyle/>
          <a:p>
            <a:r>
              <a:rPr lang="en-GB" dirty="0"/>
              <a:t>Assignment support</a:t>
            </a:r>
          </a:p>
          <a:p>
            <a:r>
              <a:rPr lang="en-GB" dirty="0"/>
              <a:t>Session 1:</a:t>
            </a:r>
          </a:p>
          <a:p>
            <a:r>
              <a:rPr lang="en-GB" dirty="0"/>
              <a:t>Tutorial 1:</a:t>
            </a:r>
          </a:p>
          <a:p>
            <a:r>
              <a:rPr lang="en-GB" dirty="0"/>
              <a:t>Session 2:</a:t>
            </a:r>
          </a:p>
          <a:p>
            <a:r>
              <a:rPr lang="en-GB" dirty="0"/>
              <a:t>Session 3:</a:t>
            </a:r>
          </a:p>
          <a:p>
            <a:r>
              <a:rPr lang="en-GB" dirty="0"/>
              <a:t>Tutorial 2:</a:t>
            </a:r>
          </a:p>
          <a:p>
            <a:endParaRPr lang="en-GB" dirty="0"/>
          </a:p>
          <a:p>
            <a:r>
              <a:rPr lang="en-GB" dirty="0"/>
              <a:t>Submission deadline:</a:t>
            </a:r>
          </a:p>
          <a:p>
            <a:endParaRPr lang="en-GB" dirty="0"/>
          </a:p>
        </p:txBody>
      </p:sp>
    </p:spTree>
    <p:extLst>
      <p:ext uri="{BB962C8B-B14F-4D97-AF65-F5344CB8AC3E}">
        <p14:creationId xmlns:p14="http://schemas.microsoft.com/office/powerpoint/2010/main" val="35201727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E3EA3BF-18EC-051D-C7A7-2734E8ABF39E}"/>
              </a:ext>
            </a:extLst>
          </p:cNvPr>
          <p:cNvSpPr>
            <a:spLocks noGrp="1"/>
          </p:cNvSpPr>
          <p:nvPr>
            <p:ph type="title"/>
          </p:nvPr>
        </p:nvSpPr>
        <p:spPr/>
        <p:txBody>
          <a:bodyPr/>
          <a:lstStyle/>
          <a:p>
            <a:r>
              <a:rPr lang="en-US" dirty="0"/>
              <a:t>Contact us</a:t>
            </a:r>
            <a:endParaRPr lang="en-GB" dirty="0"/>
          </a:p>
        </p:txBody>
      </p:sp>
      <p:sp>
        <p:nvSpPr>
          <p:cNvPr id="10" name="Text Placeholder 9">
            <a:extLst>
              <a:ext uri="{FF2B5EF4-FFF2-40B4-BE49-F238E27FC236}">
                <a16:creationId xmlns:a16="http://schemas.microsoft.com/office/drawing/2014/main" id="{3910B5B2-4085-2CE6-203E-8A84F398C034}"/>
              </a:ext>
            </a:extLst>
          </p:cNvPr>
          <p:cNvSpPr>
            <a:spLocks noGrp="1"/>
          </p:cNvSpPr>
          <p:nvPr>
            <p:ph type="body" sz="quarter" idx="10"/>
          </p:nvPr>
        </p:nvSpPr>
        <p:spPr/>
        <p:txBody>
          <a:bodyPr>
            <a:normAutofit fontScale="92500" lnSpcReduction="10000"/>
          </a:bodyPr>
          <a:lstStyle/>
          <a:p>
            <a:pPr marL="0" indent="0">
              <a:buNone/>
            </a:pPr>
            <a:r>
              <a:rPr lang="en-GB" dirty="0"/>
              <a:t>	https://ipc.brookes.ac.uk</a:t>
            </a:r>
          </a:p>
          <a:p>
            <a:pPr marL="0" indent="0">
              <a:buNone/>
            </a:pPr>
            <a:endParaRPr lang="en-GB" sz="1600" dirty="0"/>
          </a:p>
          <a:p>
            <a:pPr marL="0" indent="0">
              <a:buNone/>
            </a:pPr>
            <a:r>
              <a:rPr lang="en-GB"/>
              <a:t>	ipc_courses@</a:t>
            </a:r>
            <a:r>
              <a:rPr lang="en-GB" dirty="0"/>
              <a:t>brookes.ac.uk  </a:t>
            </a:r>
          </a:p>
          <a:p>
            <a:pPr marL="0" indent="0">
              <a:buNone/>
            </a:pPr>
            <a:endParaRPr lang="en-GB" sz="1600" dirty="0"/>
          </a:p>
          <a:p>
            <a:pPr marL="0" indent="0">
              <a:buNone/>
            </a:pPr>
            <a:r>
              <a:rPr lang="en-GB" dirty="0"/>
              <a:t>	</a:t>
            </a:r>
            <a:r>
              <a:rPr lang="en-GB" dirty="0">
                <a:hlinkClick r:id="rId3"/>
              </a:rPr>
              <a:t>@ipc_brookes</a:t>
            </a:r>
            <a:endParaRPr lang="en-GB" dirty="0"/>
          </a:p>
          <a:p>
            <a:pPr marL="0" indent="0">
              <a:buNone/>
            </a:pPr>
            <a:endParaRPr lang="en-GB" sz="1600" dirty="0"/>
          </a:p>
          <a:p>
            <a:pPr marL="0" indent="0">
              <a:buNone/>
            </a:pPr>
            <a:r>
              <a:rPr lang="en-GB" dirty="0"/>
              <a:t>	01865 790312</a:t>
            </a:r>
          </a:p>
          <a:p>
            <a:pPr marL="0" indent="0">
              <a:buNone/>
            </a:pPr>
            <a:endParaRPr lang="en-GB" sz="1700" dirty="0"/>
          </a:p>
          <a:p>
            <a:pPr marL="0" indent="0">
              <a:buNone/>
            </a:pPr>
            <a:r>
              <a:rPr lang="en-GB" dirty="0"/>
              <a:t>	</a:t>
            </a:r>
            <a:r>
              <a:rPr lang="en-GB" dirty="0">
                <a:hlinkClick r:id="rId4"/>
              </a:rPr>
              <a:t>institute-of-public-care-</a:t>
            </a:r>
            <a:r>
              <a:rPr lang="en-GB" dirty="0" err="1">
                <a:hlinkClick r:id="rId4"/>
              </a:rPr>
              <a:t>brookes</a:t>
            </a:r>
            <a:endParaRPr lang="en-GB" dirty="0"/>
          </a:p>
          <a:p>
            <a:pPr marL="0" indent="0">
              <a:buNone/>
            </a:pPr>
            <a:endParaRPr lang="en-GB" dirty="0"/>
          </a:p>
        </p:txBody>
      </p:sp>
      <p:pic>
        <p:nvPicPr>
          <p:cNvPr id="11" name="Picture 10" descr="Website icon">
            <a:extLst>
              <a:ext uri="{FF2B5EF4-FFF2-40B4-BE49-F238E27FC236}">
                <a16:creationId xmlns:a16="http://schemas.microsoft.com/office/drawing/2014/main" id="{1A539B10-2D1F-CBC8-CD2D-E4F891CD653A}"/>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1090841" y="1543648"/>
            <a:ext cx="437515" cy="437515"/>
          </a:xfrm>
          <a:prstGeom prst="rect">
            <a:avLst/>
          </a:prstGeom>
        </p:spPr>
      </p:pic>
      <p:pic>
        <p:nvPicPr>
          <p:cNvPr id="12" name="Picture 11" descr="Email icon">
            <a:extLst>
              <a:ext uri="{FF2B5EF4-FFF2-40B4-BE49-F238E27FC236}">
                <a16:creationId xmlns:a16="http://schemas.microsoft.com/office/drawing/2014/main" id="{28565BDC-3737-47C1-D8FB-27D1C021195B}"/>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992788" y="2221325"/>
            <a:ext cx="633619" cy="633619"/>
          </a:xfrm>
          <a:prstGeom prst="rect">
            <a:avLst/>
          </a:prstGeom>
        </p:spPr>
      </p:pic>
      <p:pic>
        <p:nvPicPr>
          <p:cNvPr id="13" name="Picture 12" descr="telephone icon">
            <a:extLst>
              <a:ext uri="{FF2B5EF4-FFF2-40B4-BE49-F238E27FC236}">
                <a16:creationId xmlns:a16="http://schemas.microsoft.com/office/drawing/2014/main" id="{71D26AD2-56BF-66AA-9CB7-41AFED98E377}"/>
              </a:ext>
            </a:extLst>
          </p:cNvPr>
          <p:cNvPicPr>
            <a:picLocks noChangeAspect="1"/>
          </p:cNvPicPr>
          <p:nvPr/>
        </p:nvPicPr>
        <p:blipFill>
          <a:blip r:embed="rId9">
            <a:extLst>
              <a:ext uri="{837473B0-CC2E-450A-ABE3-18F120FF3D39}">
                <a1611:picAttrSrcUrl xmlns:a1611="http://schemas.microsoft.com/office/drawing/2016/11/main" r:id="rId10"/>
              </a:ext>
            </a:extLst>
          </a:blip>
          <a:stretch>
            <a:fillRect/>
          </a:stretch>
        </p:blipFill>
        <p:spPr>
          <a:xfrm>
            <a:off x="1103630" y="3939421"/>
            <a:ext cx="411933" cy="411933"/>
          </a:xfrm>
          <a:prstGeom prst="rect">
            <a:avLst/>
          </a:prstGeom>
        </p:spPr>
      </p:pic>
      <p:pic>
        <p:nvPicPr>
          <p:cNvPr id="1026" name="Picture 2">
            <a:extLst>
              <a:ext uri="{FF2B5EF4-FFF2-40B4-BE49-F238E27FC236}">
                <a16:creationId xmlns:a16="http://schemas.microsoft.com/office/drawing/2014/main" id="{3A6EF971-83C0-BC07-C420-27CB5EDAD0D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57196" y="3166226"/>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7F2A76E6-1003-F8F0-E4E7-964735EFF99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57196" y="4789269"/>
            <a:ext cx="304800" cy="30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7641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5F420-5DB1-BE0E-9853-F453186FDFE3}"/>
              </a:ext>
            </a:extLst>
          </p:cNvPr>
          <p:cNvSpPr>
            <a:spLocks noGrp="1"/>
          </p:cNvSpPr>
          <p:nvPr>
            <p:ph type="title"/>
          </p:nvPr>
        </p:nvSpPr>
        <p:spPr>
          <a:xfrm>
            <a:off x="755650" y="478875"/>
            <a:ext cx="7632700" cy="507831"/>
          </a:xfrm>
        </p:spPr>
        <p:txBody>
          <a:bodyPr/>
          <a:lstStyle/>
          <a:p>
            <a:r>
              <a:rPr lang="en-GB" sz="3000" dirty="0"/>
              <a:t>The IPC Commissioning Cycle</a:t>
            </a:r>
          </a:p>
        </p:txBody>
      </p:sp>
      <p:pic>
        <p:nvPicPr>
          <p:cNvPr id="4" name="Google Shape;173;p13">
            <a:extLst>
              <a:ext uri="{FF2B5EF4-FFF2-40B4-BE49-F238E27FC236}">
                <a16:creationId xmlns:a16="http://schemas.microsoft.com/office/drawing/2014/main" id="{573F92FD-3CB5-CC61-06F4-E8A9CE657B16}"/>
              </a:ext>
            </a:extLst>
          </p:cNvPr>
          <p:cNvPicPr preferRelativeResize="0"/>
          <p:nvPr/>
        </p:nvPicPr>
        <p:blipFill rotWithShape="1">
          <a:blip r:embed="rId3">
            <a:alphaModFix/>
          </a:blip>
          <a:srcRect t="13918" b="1944"/>
          <a:stretch/>
        </p:blipFill>
        <p:spPr>
          <a:xfrm>
            <a:off x="2074928" y="1231125"/>
            <a:ext cx="4994143" cy="5148000"/>
          </a:xfrm>
          <a:prstGeom prst="rect">
            <a:avLst/>
          </a:prstGeom>
          <a:noFill/>
          <a:ln>
            <a:noFill/>
          </a:ln>
        </p:spPr>
      </p:pic>
    </p:spTree>
    <p:extLst>
      <p:ext uri="{BB962C8B-B14F-4D97-AF65-F5344CB8AC3E}">
        <p14:creationId xmlns:p14="http://schemas.microsoft.com/office/powerpoint/2010/main" val="4156649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85AFC05-0391-8208-B342-46EE9C9C5BD6}"/>
              </a:ext>
            </a:extLst>
          </p:cNvPr>
          <p:cNvSpPr>
            <a:spLocks noGrp="1"/>
          </p:cNvSpPr>
          <p:nvPr>
            <p:ph type="body" sz="quarter" idx="11"/>
          </p:nvPr>
        </p:nvSpPr>
        <p:spPr/>
        <p:txBody>
          <a:bodyPr/>
          <a:lstStyle/>
          <a:p>
            <a:endParaRPr lang="en-GB"/>
          </a:p>
        </p:txBody>
      </p:sp>
      <p:sp>
        <p:nvSpPr>
          <p:cNvPr id="2" name="Title 1">
            <a:extLst>
              <a:ext uri="{FF2B5EF4-FFF2-40B4-BE49-F238E27FC236}">
                <a16:creationId xmlns:a16="http://schemas.microsoft.com/office/drawing/2014/main" id="{04ABDCB3-DAF9-BBD1-C809-1AD8F8D78EAE}"/>
              </a:ext>
            </a:extLst>
          </p:cNvPr>
          <p:cNvSpPr>
            <a:spLocks noGrp="1"/>
          </p:cNvSpPr>
          <p:nvPr>
            <p:ph type="title" idx="4294967295"/>
          </p:nvPr>
        </p:nvSpPr>
        <p:spPr>
          <a:xfrm>
            <a:off x="1187777" y="2591029"/>
            <a:ext cx="7632700" cy="590550"/>
          </a:xfrm>
        </p:spPr>
        <p:txBody>
          <a:bodyPr>
            <a:normAutofit fontScale="90000"/>
          </a:bodyPr>
          <a:lstStyle/>
          <a:p>
            <a:r>
              <a:rPr lang="en-GB" dirty="0"/>
              <a:t>Assignment support process</a:t>
            </a:r>
          </a:p>
        </p:txBody>
      </p:sp>
    </p:spTree>
    <p:extLst>
      <p:ext uri="{BB962C8B-B14F-4D97-AF65-F5344CB8AC3E}">
        <p14:creationId xmlns:p14="http://schemas.microsoft.com/office/powerpoint/2010/main" val="374968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B290C-BE74-3038-0EF2-AC0F12F55D5E}"/>
              </a:ext>
            </a:extLst>
          </p:cNvPr>
          <p:cNvSpPr>
            <a:spLocks noGrp="1"/>
          </p:cNvSpPr>
          <p:nvPr>
            <p:ph type="title"/>
          </p:nvPr>
        </p:nvSpPr>
        <p:spPr/>
        <p:txBody>
          <a:bodyPr/>
          <a:lstStyle/>
          <a:p>
            <a:r>
              <a:rPr lang="en-GB" dirty="0"/>
              <a:t>Assignment support process</a:t>
            </a:r>
          </a:p>
        </p:txBody>
      </p:sp>
      <p:grpSp>
        <p:nvGrpSpPr>
          <p:cNvPr id="4" name="Google Shape;163;p9">
            <a:extLst>
              <a:ext uri="{FF2B5EF4-FFF2-40B4-BE49-F238E27FC236}">
                <a16:creationId xmlns:a16="http://schemas.microsoft.com/office/drawing/2014/main" id="{A34B92E8-2950-CAB4-02A1-B092745B1DD1}"/>
              </a:ext>
            </a:extLst>
          </p:cNvPr>
          <p:cNvGrpSpPr/>
          <p:nvPr/>
        </p:nvGrpSpPr>
        <p:grpSpPr>
          <a:xfrm>
            <a:off x="54000" y="2317484"/>
            <a:ext cx="9036000" cy="1872208"/>
            <a:chOff x="70775" y="2780928"/>
            <a:chExt cx="9109737" cy="1872208"/>
          </a:xfrm>
        </p:grpSpPr>
        <p:sp>
          <p:nvSpPr>
            <p:cNvPr id="5" name="Google Shape;164;p9">
              <a:extLst>
                <a:ext uri="{FF2B5EF4-FFF2-40B4-BE49-F238E27FC236}">
                  <a16:creationId xmlns:a16="http://schemas.microsoft.com/office/drawing/2014/main" id="{D71FBE09-9D88-DF52-7CA6-4438884192B0}"/>
                </a:ext>
              </a:extLst>
            </p:cNvPr>
            <p:cNvSpPr/>
            <p:nvPr/>
          </p:nvSpPr>
          <p:spPr>
            <a:xfrm>
              <a:off x="538101" y="2780928"/>
              <a:ext cx="1369603" cy="1872208"/>
            </a:xfrm>
            <a:custGeom>
              <a:avLst/>
              <a:gdLst/>
              <a:ahLst/>
              <a:cxnLst/>
              <a:rect l="l" t="t" r="r" b="b"/>
              <a:pathLst>
                <a:path w="1029504" h="899916" extrusionOk="0">
                  <a:moveTo>
                    <a:pt x="0" y="134987"/>
                  </a:moveTo>
                  <a:lnTo>
                    <a:pt x="579546" y="134987"/>
                  </a:lnTo>
                  <a:lnTo>
                    <a:pt x="579546" y="0"/>
                  </a:lnTo>
                  <a:lnTo>
                    <a:pt x="1029504" y="449958"/>
                  </a:lnTo>
                  <a:lnTo>
                    <a:pt x="579546" y="899916"/>
                  </a:lnTo>
                  <a:lnTo>
                    <a:pt x="579546" y="764929"/>
                  </a:lnTo>
                  <a:lnTo>
                    <a:pt x="0" y="764929"/>
                  </a:lnTo>
                  <a:lnTo>
                    <a:pt x="0" y="134987"/>
                  </a:lnTo>
                  <a:close/>
                </a:path>
              </a:pathLst>
            </a:custGeom>
            <a:solidFill>
              <a:srgbClr val="E7CFCF">
                <a:alpha val="89019"/>
              </a:srgbClr>
            </a:solidFill>
            <a:ln w="25400" cap="flat" cmpd="sng">
              <a:solidFill>
                <a:srgbClr val="E7CFCF">
                  <a:alpha val="89019"/>
                </a:srgbClr>
              </a:solidFill>
              <a:prstDash val="solid"/>
              <a:round/>
              <a:headEnd type="none" w="sm" len="sm"/>
              <a:tailEnd type="none" w="sm" len="sm"/>
            </a:ln>
          </p:spPr>
          <p:txBody>
            <a:bodyPr spcFirstLastPara="1" wrap="square" lIns="275150" tIns="139425" rIns="279125" bIns="139425"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200" b="0" i="0" u="none" strike="noStrike" cap="none">
                  <a:solidFill>
                    <a:schemeClr val="dk1"/>
                  </a:solidFill>
                  <a:latin typeface="Arial"/>
                  <a:ea typeface="Arial"/>
                  <a:cs typeface="Arial"/>
                  <a:sym typeface="Arial"/>
                </a:rPr>
                <a:t>2 weeks after final teaching day</a:t>
              </a:r>
              <a:endParaRPr sz="1800" b="0" i="0" u="none" strike="noStrike" cap="none">
                <a:solidFill>
                  <a:schemeClr val="dk1"/>
                </a:solidFill>
                <a:latin typeface="Arial"/>
                <a:ea typeface="Arial"/>
                <a:cs typeface="Arial"/>
                <a:sym typeface="Arial"/>
              </a:endParaRPr>
            </a:p>
          </p:txBody>
        </p:sp>
        <p:sp>
          <p:nvSpPr>
            <p:cNvPr id="6" name="Google Shape;165;p9">
              <a:extLst>
                <a:ext uri="{FF2B5EF4-FFF2-40B4-BE49-F238E27FC236}">
                  <a16:creationId xmlns:a16="http://schemas.microsoft.com/office/drawing/2014/main" id="{EDBD7A64-DB99-D275-0646-5704709CBC27}"/>
                </a:ext>
              </a:extLst>
            </p:cNvPr>
            <p:cNvSpPr/>
            <p:nvPr/>
          </p:nvSpPr>
          <p:spPr>
            <a:xfrm>
              <a:off x="70775" y="3181580"/>
              <a:ext cx="720080" cy="1070903"/>
            </a:xfrm>
            <a:custGeom>
              <a:avLst/>
              <a:gdLst/>
              <a:ahLst/>
              <a:cxnLst/>
              <a:rect l="l" t="t" r="r" b="b"/>
              <a:pathLst>
                <a:path w="514752" h="514752" extrusionOk="0">
                  <a:moveTo>
                    <a:pt x="0" y="257376"/>
                  </a:moveTo>
                  <a:cubicBezTo>
                    <a:pt x="0" y="115231"/>
                    <a:pt x="115231" y="0"/>
                    <a:pt x="257376" y="0"/>
                  </a:cubicBezTo>
                  <a:cubicBezTo>
                    <a:pt x="399521" y="0"/>
                    <a:pt x="514752" y="115231"/>
                    <a:pt x="514752" y="257376"/>
                  </a:cubicBezTo>
                  <a:cubicBezTo>
                    <a:pt x="514752" y="399521"/>
                    <a:pt x="399521" y="514752"/>
                    <a:pt x="257376" y="514752"/>
                  </a:cubicBezTo>
                  <a:cubicBezTo>
                    <a:pt x="115231" y="514752"/>
                    <a:pt x="0" y="399521"/>
                    <a:pt x="0" y="257376"/>
                  </a:cubicBezTo>
                  <a:close/>
                </a:path>
              </a:pathLst>
            </a:custGeom>
            <a:solidFill>
              <a:srgbClr val="BF504D"/>
            </a:solidFill>
            <a:ln w="25400" cap="flat" cmpd="sng">
              <a:solidFill>
                <a:schemeClr val="lt1"/>
              </a:solidFill>
              <a:prstDash val="solid"/>
              <a:round/>
              <a:headEnd type="none" w="sm" len="sm"/>
              <a:tailEnd type="none" w="sm" len="sm"/>
            </a:ln>
          </p:spPr>
          <p:txBody>
            <a:bodyPr spcFirstLastPara="1" wrap="square" lIns="80450" tIns="80450" rIns="80450" bIns="80450" anchor="ctr" anchorCtr="0">
              <a:noAutofit/>
            </a:bodyPr>
            <a:lstStyle/>
            <a:p>
              <a:pPr marL="0" marR="0" lvl="0" indent="0" algn="ctr" rtl="0">
                <a:lnSpc>
                  <a:spcPct val="90000"/>
                </a:lnSpc>
                <a:spcBef>
                  <a:spcPts val="0"/>
                </a:spcBef>
                <a:spcAft>
                  <a:spcPts val="0"/>
                </a:spcAft>
                <a:buClr>
                  <a:schemeClr val="lt1"/>
                </a:buClr>
                <a:buSzPts val="1200"/>
                <a:buFont typeface="Arial"/>
                <a:buNone/>
              </a:pPr>
              <a:r>
                <a:rPr lang="en-GB" sz="1200" b="0" i="0" u="none" strike="noStrike" cap="none">
                  <a:solidFill>
                    <a:schemeClr val="lt1"/>
                  </a:solidFill>
                  <a:latin typeface="Arial"/>
                  <a:ea typeface="Arial"/>
                  <a:cs typeface="Arial"/>
                  <a:sym typeface="Arial"/>
                </a:rPr>
                <a:t>Session 1</a:t>
              </a:r>
              <a:endParaRPr sz="1800" b="0" i="0" u="none" strike="noStrike" cap="none">
                <a:solidFill>
                  <a:schemeClr val="dk1"/>
                </a:solidFill>
                <a:latin typeface="Arial"/>
                <a:ea typeface="Arial"/>
                <a:cs typeface="Arial"/>
                <a:sym typeface="Arial"/>
              </a:endParaRPr>
            </a:p>
          </p:txBody>
        </p:sp>
        <p:sp>
          <p:nvSpPr>
            <p:cNvPr id="7" name="Google Shape;166;p9">
              <a:extLst>
                <a:ext uri="{FF2B5EF4-FFF2-40B4-BE49-F238E27FC236}">
                  <a16:creationId xmlns:a16="http://schemas.microsoft.com/office/drawing/2014/main" id="{E7EDA1EB-1E97-EF6F-8DC5-A3D14BD26FF7}"/>
                </a:ext>
              </a:extLst>
            </p:cNvPr>
            <p:cNvSpPr/>
            <p:nvPr/>
          </p:nvSpPr>
          <p:spPr>
            <a:xfrm>
              <a:off x="2410309" y="2780928"/>
              <a:ext cx="1369603" cy="1872208"/>
            </a:xfrm>
            <a:custGeom>
              <a:avLst/>
              <a:gdLst/>
              <a:ahLst/>
              <a:cxnLst/>
              <a:rect l="l" t="t" r="r" b="b"/>
              <a:pathLst>
                <a:path w="1029504" h="899916" extrusionOk="0">
                  <a:moveTo>
                    <a:pt x="0" y="134987"/>
                  </a:moveTo>
                  <a:lnTo>
                    <a:pt x="579546" y="134987"/>
                  </a:lnTo>
                  <a:lnTo>
                    <a:pt x="579546" y="0"/>
                  </a:lnTo>
                  <a:lnTo>
                    <a:pt x="1029504" y="449958"/>
                  </a:lnTo>
                  <a:lnTo>
                    <a:pt x="579546" y="899916"/>
                  </a:lnTo>
                  <a:lnTo>
                    <a:pt x="579546" y="764929"/>
                  </a:lnTo>
                  <a:lnTo>
                    <a:pt x="0" y="764929"/>
                  </a:lnTo>
                  <a:lnTo>
                    <a:pt x="0" y="134987"/>
                  </a:lnTo>
                  <a:close/>
                </a:path>
              </a:pathLst>
            </a:custGeom>
            <a:solidFill>
              <a:srgbClr val="E5D6CE">
                <a:alpha val="89019"/>
              </a:srgbClr>
            </a:solidFill>
            <a:ln w="25400" cap="flat" cmpd="sng">
              <a:solidFill>
                <a:srgbClr val="E5D6CE">
                  <a:alpha val="89019"/>
                </a:srgbClr>
              </a:solidFill>
              <a:prstDash val="solid"/>
              <a:round/>
              <a:headEnd type="none" w="sm" len="sm"/>
              <a:tailEnd type="none" w="sm" len="sm"/>
            </a:ln>
          </p:spPr>
          <p:txBody>
            <a:bodyPr spcFirstLastPara="1" wrap="square" lIns="275150" tIns="139425" rIns="279125" bIns="139425"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200" b="0" i="0" u="none" strike="noStrike" cap="none">
                  <a:solidFill>
                    <a:schemeClr val="dk1"/>
                  </a:solidFill>
                  <a:latin typeface="Arial"/>
                  <a:ea typeface="Arial"/>
                  <a:cs typeface="Arial"/>
                  <a:sym typeface="Arial"/>
                </a:rPr>
                <a:t>3 weeks after Session 1</a:t>
              </a:r>
              <a:endParaRPr sz="1800" b="0" i="0" u="none" strike="noStrike" cap="none">
                <a:solidFill>
                  <a:schemeClr val="dk1"/>
                </a:solidFill>
                <a:latin typeface="Arial"/>
                <a:ea typeface="Arial"/>
                <a:cs typeface="Arial"/>
                <a:sym typeface="Arial"/>
              </a:endParaRPr>
            </a:p>
          </p:txBody>
        </p:sp>
        <p:sp>
          <p:nvSpPr>
            <p:cNvPr id="8" name="Google Shape;167;p9">
              <a:extLst>
                <a:ext uri="{FF2B5EF4-FFF2-40B4-BE49-F238E27FC236}">
                  <a16:creationId xmlns:a16="http://schemas.microsoft.com/office/drawing/2014/main" id="{2C069F41-7E4B-FB67-C6C1-9E34B4EE4EB4}"/>
                </a:ext>
              </a:extLst>
            </p:cNvPr>
            <p:cNvSpPr/>
            <p:nvPr/>
          </p:nvSpPr>
          <p:spPr>
            <a:xfrm>
              <a:off x="1942983" y="3181580"/>
              <a:ext cx="684801" cy="1070903"/>
            </a:xfrm>
            <a:custGeom>
              <a:avLst/>
              <a:gdLst/>
              <a:ahLst/>
              <a:cxnLst/>
              <a:rect l="l" t="t" r="r" b="b"/>
              <a:pathLst>
                <a:path w="514752" h="514752" extrusionOk="0">
                  <a:moveTo>
                    <a:pt x="0" y="257376"/>
                  </a:moveTo>
                  <a:cubicBezTo>
                    <a:pt x="0" y="115231"/>
                    <a:pt x="115231" y="0"/>
                    <a:pt x="257376" y="0"/>
                  </a:cubicBezTo>
                  <a:cubicBezTo>
                    <a:pt x="399521" y="0"/>
                    <a:pt x="514752" y="115231"/>
                    <a:pt x="514752" y="257376"/>
                  </a:cubicBezTo>
                  <a:cubicBezTo>
                    <a:pt x="514752" y="399521"/>
                    <a:pt x="399521" y="514752"/>
                    <a:pt x="257376" y="514752"/>
                  </a:cubicBezTo>
                  <a:cubicBezTo>
                    <a:pt x="115231" y="514752"/>
                    <a:pt x="0" y="399521"/>
                    <a:pt x="0" y="257376"/>
                  </a:cubicBezTo>
                  <a:close/>
                </a:path>
              </a:pathLst>
            </a:custGeom>
            <a:solidFill>
              <a:srgbClr val="BD754F"/>
            </a:solidFill>
            <a:ln w="25400" cap="flat" cmpd="sng">
              <a:solidFill>
                <a:schemeClr val="lt1"/>
              </a:solidFill>
              <a:prstDash val="solid"/>
              <a:round/>
              <a:headEnd type="none" w="sm" len="sm"/>
              <a:tailEnd type="none" w="sm" len="sm"/>
            </a:ln>
          </p:spPr>
          <p:txBody>
            <a:bodyPr spcFirstLastPara="1" wrap="square" lIns="80450" tIns="80450" rIns="80450" bIns="80450" anchor="ctr" anchorCtr="0">
              <a:noAutofit/>
            </a:bodyPr>
            <a:lstStyle/>
            <a:p>
              <a:pPr marL="0" marR="0" lvl="0" indent="0" algn="ctr" rtl="0">
                <a:lnSpc>
                  <a:spcPct val="90000"/>
                </a:lnSpc>
                <a:spcBef>
                  <a:spcPts val="0"/>
                </a:spcBef>
                <a:spcAft>
                  <a:spcPts val="0"/>
                </a:spcAft>
                <a:buClr>
                  <a:schemeClr val="lt1"/>
                </a:buClr>
                <a:buSzPts val="1200"/>
                <a:buFont typeface="Arial"/>
                <a:buNone/>
              </a:pPr>
              <a:r>
                <a:rPr lang="en-GB" sz="1200" b="0" i="0" u="none" strike="noStrike" cap="none">
                  <a:solidFill>
                    <a:schemeClr val="lt1"/>
                  </a:solidFill>
                  <a:latin typeface="Arial"/>
                  <a:ea typeface="Arial"/>
                  <a:cs typeface="Arial"/>
                  <a:sym typeface="Arial"/>
                </a:rPr>
                <a:t>Tutorial 1</a:t>
              </a:r>
              <a:endParaRPr sz="1800" b="0" i="0" u="none" strike="noStrike" cap="none">
                <a:solidFill>
                  <a:schemeClr val="dk1"/>
                </a:solidFill>
                <a:latin typeface="Arial"/>
                <a:ea typeface="Arial"/>
                <a:cs typeface="Arial"/>
                <a:sym typeface="Arial"/>
              </a:endParaRPr>
            </a:p>
          </p:txBody>
        </p:sp>
        <p:sp>
          <p:nvSpPr>
            <p:cNvPr id="9" name="Google Shape;168;p9">
              <a:extLst>
                <a:ext uri="{FF2B5EF4-FFF2-40B4-BE49-F238E27FC236}">
                  <a16:creationId xmlns:a16="http://schemas.microsoft.com/office/drawing/2014/main" id="{8239F6A8-AFE1-1BCF-311B-C59E3AC231DE}"/>
                </a:ext>
              </a:extLst>
            </p:cNvPr>
            <p:cNvSpPr/>
            <p:nvPr/>
          </p:nvSpPr>
          <p:spPr>
            <a:xfrm>
              <a:off x="4210509" y="2780928"/>
              <a:ext cx="1369603" cy="1872208"/>
            </a:xfrm>
            <a:custGeom>
              <a:avLst/>
              <a:gdLst/>
              <a:ahLst/>
              <a:cxnLst/>
              <a:rect l="l" t="t" r="r" b="b"/>
              <a:pathLst>
                <a:path w="1029504" h="899916" extrusionOk="0">
                  <a:moveTo>
                    <a:pt x="0" y="134987"/>
                  </a:moveTo>
                  <a:lnTo>
                    <a:pt x="579546" y="134987"/>
                  </a:lnTo>
                  <a:lnTo>
                    <a:pt x="579546" y="0"/>
                  </a:lnTo>
                  <a:lnTo>
                    <a:pt x="1029504" y="449958"/>
                  </a:lnTo>
                  <a:lnTo>
                    <a:pt x="579546" y="899916"/>
                  </a:lnTo>
                  <a:lnTo>
                    <a:pt x="579546" y="764929"/>
                  </a:lnTo>
                  <a:lnTo>
                    <a:pt x="0" y="764929"/>
                  </a:lnTo>
                  <a:lnTo>
                    <a:pt x="0" y="134987"/>
                  </a:lnTo>
                  <a:close/>
                </a:path>
              </a:pathLst>
            </a:custGeom>
            <a:solidFill>
              <a:srgbClr val="E5DECE">
                <a:alpha val="89019"/>
              </a:srgbClr>
            </a:solidFill>
            <a:ln w="25400" cap="flat" cmpd="sng">
              <a:solidFill>
                <a:srgbClr val="E5DECE">
                  <a:alpha val="89019"/>
                </a:srgbClr>
              </a:solidFill>
              <a:prstDash val="solid"/>
              <a:round/>
              <a:headEnd type="none" w="sm" len="sm"/>
              <a:tailEnd type="none" w="sm" len="sm"/>
            </a:ln>
          </p:spPr>
          <p:txBody>
            <a:bodyPr spcFirstLastPara="1" wrap="square" lIns="275150" tIns="139425" rIns="279125" bIns="139425"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200" b="0" i="0" u="none" strike="noStrike" cap="none">
                  <a:solidFill>
                    <a:schemeClr val="dk1"/>
                  </a:solidFill>
                  <a:latin typeface="Arial"/>
                  <a:ea typeface="Arial"/>
                  <a:cs typeface="Arial"/>
                  <a:sym typeface="Arial"/>
                </a:rPr>
                <a:t>Midway between Session 1 and submission deadline</a:t>
              </a:r>
              <a:endParaRPr sz="1800" b="0" i="0" u="none" strike="noStrike" cap="none">
                <a:solidFill>
                  <a:schemeClr val="dk1"/>
                </a:solidFill>
                <a:latin typeface="Arial"/>
                <a:ea typeface="Arial"/>
                <a:cs typeface="Arial"/>
                <a:sym typeface="Arial"/>
              </a:endParaRPr>
            </a:p>
          </p:txBody>
        </p:sp>
        <p:sp>
          <p:nvSpPr>
            <p:cNvPr id="10" name="Google Shape;169;p9">
              <a:extLst>
                <a:ext uri="{FF2B5EF4-FFF2-40B4-BE49-F238E27FC236}">
                  <a16:creationId xmlns:a16="http://schemas.microsoft.com/office/drawing/2014/main" id="{770C2317-02ED-ADDA-F885-B909194CD349}"/>
                </a:ext>
              </a:extLst>
            </p:cNvPr>
            <p:cNvSpPr/>
            <p:nvPr/>
          </p:nvSpPr>
          <p:spPr>
            <a:xfrm>
              <a:off x="3779913" y="3181580"/>
              <a:ext cx="720080" cy="1070903"/>
            </a:xfrm>
            <a:custGeom>
              <a:avLst/>
              <a:gdLst/>
              <a:ahLst/>
              <a:cxnLst/>
              <a:rect l="l" t="t" r="r" b="b"/>
              <a:pathLst>
                <a:path w="514752" h="514752" extrusionOk="0">
                  <a:moveTo>
                    <a:pt x="0" y="257376"/>
                  </a:moveTo>
                  <a:cubicBezTo>
                    <a:pt x="0" y="115231"/>
                    <a:pt x="115231" y="0"/>
                    <a:pt x="257376" y="0"/>
                  </a:cubicBezTo>
                  <a:cubicBezTo>
                    <a:pt x="399521" y="0"/>
                    <a:pt x="514752" y="115231"/>
                    <a:pt x="514752" y="257376"/>
                  </a:cubicBezTo>
                  <a:cubicBezTo>
                    <a:pt x="514752" y="399521"/>
                    <a:pt x="399521" y="514752"/>
                    <a:pt x="257376" y="514752"/>
                  </a:cubicBezTo>
                  <a:cubicBezTo>
                    <a:pt x="115231" y="514752"/>
                    <a:pt x="0" y="399521"/>
                    <a:pt x="0" y="257376"/>
                  </a:cubicBezTo>
                  <a:close/>
                </a:path>
              </a:pathLst>
            </a:custGeom>
            <a:solidFill>
              <a:srgbClr val="BB9952"/>
            </a:solidFill>
            <a:ln w="25400" cap="flat" cmpd="sng">
              <a:solidFill>
                <a:schemeClr val="lt1"/>
              </a:solidFill>
              <a:prstDash val="solid"/>
              <a:round/>
              <a:headEnd type="none" w="sm" len="sm"/>
              <a:tailEnd type="none" w="sm" len="sm"/>
            </a:ln>
          </p:spPr>
          <p:txBody>
            <a:bodyPr spcFirstLastPara="1" wrap="square" lIns="80450" tIns="80450" rIns="80450" bIns="80450" anchor="ctr" anchorCtr="0">
              <a:noAutofit/>
            </a:bodyPr>
            <a:lstStyle/>
            <a:p>
              <a:pPr marL="0" marR="0" lvl="0" indent="0" algn="ctr" rtl="0">
                <a:lnSpc>
                  <a:spcPct val="90000"/>
                </a:lnSpc>
                <a:spcBef>
                  <a:spcPts val="0"/>
                </a:spcBef>
                <a:spcAft>
                  <a:spcPts val="0"/>
                </a:spcAft>
                <a:buClr>
                  <a:schemeClr val="lt1"/>
                </a:buClr>
                <a:buSzPts val="1200"/>
                <a:buFont typeface="Arial"/>
                <a:buNone/>
              </a:pPr>
              <a:r>
                <a:rPr lang="en-GB" sz="1200" b="0" i="0" u="none" strike="noStrike" cap="none">
                  <a:solidFill>
                    <a:schemeClr val="lt1"/>
                  </a:solidFill>
                  <a:latin typeface="Arial"/>
                  <a:ea typeface="Arial"/>
                  <a:cs typeface="Arial"/>
                  <a:sym typeface="Arial"/>
                </a:rPr>
                <a:t>Session 2</a:t>
              </a:r>
              <a:endParaRPr sz="1800" b="0" i="0" u="none" strike="noStrike" cap="none">
                <a:solidFill>
                  <a:schemeClr val="dk1"/>
                </a:solidFill>
                <a:latin typeface="Arial"/>
                <a:ea typeface="Arial"/>
                <a:cs typeface="Arial"/>
                <a:sym typeface="Arial"/>
              </a:endParaRPr>
            </a:p>
          </p:txBody>
        </p:sp>
        <p:sp>
          <p:nvSpPr>
            <p:cNvPr id="11" name="Google Shape;170;p9">
              <a:extLst>
                <a:ext uri="{FF2B5EF4-FFF2-40B4-BE49-F238E27FC236}">
                  <a16:creationId xmlns:a16="http://schemas.microsoft.com/office/drawing/2014/main" id="{7CBA8D58-34EC-D59C-8B2D-3A4488B93DFB}"/>
                </a:ext>
              </a:extLst>
            </p:cNvPr>
            <p:cNvSpPr/>
            <p:nvPr/>
          </p:nvSpPr>
          <p:spPr>
            <a:xfrm>
              <a:off x="6010709" y="2780928"/>
              <a:ext cx="1369603" cy="1872208"/>
            </a:xfrm>
            <a:custGeom>
              <a:avLst/>
              <a:gdLst/>
              <a:ahLst/>
              <a:cxnLst/>
              <a:rect l="l" t="t" r="r" b="b"/>
              <a:pathLst>
                <a:path w="1029504" h="899916" extrusionOk="0">
                  <a:moveTo>
                    <a:pt x="0" y="134987"/>
                  </a:moveTo>
                  <a:lnTo>
                    <a:pt x="579546" y="134987"/>
                  </a:lnTo>
                  <a:lnTo>
                    <a:pt x="579546" y="0"/>
                  </a:lnTo>
                  <a:lnTo>
                    <a:pt x="1029504" y="449958"/>
                  </a:lnTo>
                  <a:lnTo>
                    <a:pt x="579546" y="899916"/>
                  </a:lnTo>
                  <a:lnTo>
                    <a:pt x="579546" y="764929"/>
                  </a:lnTo>
                  <a:lnTo>
                    <a:pt x="0" y="764929"/>
                  </a:lnTo>
                  <a:lnTo>
                    <a:pt x="0" y="134987"/>
                  </a:lnTo>
                  <a:close/>
                </a:path>
              </a:pathLst>
            </a:custGeom>
            <a:solidFill>
              <a:srgbClr val="E3E4CF">
                <a:alpha val="89019"/>
              </a:srgbClr>
            </a:solidFill>
            <a:ln w="25400" cap="flat" cmpd="sng">
              <a:solidFill>
                <a:srgbClr val="E3E4CF">
                  <a:alpha val="89019"/>
                </a:srgbClr>
              </a:solidFill>
              <a:prstDash val="solid"/>
              <a:round/>
              <a:headEnd type="none" w="sm" len="sm"/>
              <a:tailEnd type="none" w="sm" len="sm"/>
            </a:ln>
          </p:spPr>
          <p:txBody>
            <a:bodyPr spcFirstLastPara="1" wrap="square" lIns="275150" tIns="139425" rIns="279125" bIns="139425"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200" b="0" i="0" u="none" strike="noStrike" cap="none" dirty="0">
                  <a:solidFill>
                    <a:schemeClr val="dk1"/>
                  </a:solidFill>
                  <a:latin typeface="Arial"/>
                  <a:ea typeface="Arial"/>
                  <a:cs typeface="Arial"/>
                  <a:sym typeface="Arial"/>
                </a:rPr>
                <a:t>8 weeks before submission deadline</a:t>
              </a:r>
              <a:endParaRPr sz="1800" b="0" i="0" u="none" strike="noStrike" cap="none" dirty="0">
                <a:solidFill>
                  <a:schemeClr val="dk1"/>
                </a:solidFill>
                <a:latin typeface="Arial"/>
                <a:ea typeface="Arial"/>
                <a:cs typeface="Arial"/>
                <a:sym typeface="Arial"/>
              </a:endParaRPr>
            </a:p>
          </p:txBody>
        </p:sp>
        <p:sp>
          <p:nvSpPr>
            <p:cNvPr id="12" name="Google Shape;171;p9">
              <a:extLst>
                <a:ext uri="{FF2B5EF4-FFF2-40B4-BE49-F238E27FC236}">
                  <a16:creationId xmlns:a16="http://schemas.microsoft.com/office/drawing/2014/main" id="{29A1D1FF-1071-E0DB-9117-84FC9EA02405}"/>
                </a:ext>
              </a:extLst>
            </p:cNvPr>
            <p:cNvSpPr/>
            <p:nvPr/>
          </p:nvSpPr>
          <p:spPr>
            <a:xfrm>
              <a:off x="5580113" y="3181580"/>
              <a:ext cx="720080" cy="1070903"/>
            </a:xfrm>
            <a:custGeom>
              <a:avLst/>
              <a:gdLst/>
              <a:ahLst/>
              <a:cxnLst/>
              <a:rect l="l" t="t" r="r" b="b"/>
              <a:pathLst>
                <a:path w="514752" h="514752" extrusionOk="0">
                  <a:moveTo>
                    <a:pt x="0" y="257376"/>
                  </a:moveTo>
                  <a:cubicBezTo>
                    <a:pt x="0" y="115231"/>
                    <a:pt x="115231" y="0"/>
                    <a:pt x="257376" y="0"/>
                  </a:cubicBezTo>
                  <a:cubicBezTo>
                    <a:pt x="399521" y="0"/>
                    <a:pt x="514752" y="115231"/>
                    <a:pt x="514752" y="257376"/>
                  </a:cubicBezTo>
                  <a:cubicBezTo>
                    <a:pt x="514752" y="399521"/>
                    <a:pt x="399521" y="514752"/>
                    <a:pt x="257376" y="514752"/>
                  </a:cubicBezTo>
                  <a:cubicBezTo>
                    <a:pt x="115231" y="514752"/>
                    <a:pt x="0" y="399521"/>
                    <a:pt x="0" y="257376"/>
                  </a:cubicBezTo>
                  <a:close/>
                </a:path>
              </a:pathLst>
            </a:custGeom>
            <a:solidFill>
              <a:srgbClr val="BABA55"/>
            </a:solidFill>
            <a:ln w="25400" cap="flat" cmpd="sng">
              <a:solidFill>
                <a:schemeClr val="lt1"/>
              </a:solidFill>
              <a:prstDash val="solid"/>
              <a:round/>
              <a:headEnd type="none" w="sm" len="sm"/>
              <a:tailEnd type="none" w="sm" len="sm"/>
            </a:ln>
          </p:spPr>
          <p:txBody>
            <a:bodyPr spcFirstLastPara="1" wrap="square" lIns="80450" tIns="80450" rIns="80450" bIns="80450" anchor="ctr" anchorCtr="0">
              <a:noAutofit/>
            </a:bodyPr>
            <a:lstStyle/>
            <a:p>
              <a:pPr marL="0" marR="0" lvl="0" indent="0" algn="ctr" rtl="0">
                <a:lnSpc>
                  <a:spcPct val="90000"/>
                </a:lnSpc>
                <a:spcBef>
                  <a:spcPts val="0"/>
                </a:spcBef>
                <a:spcAft>
                  <a:spcPts val="0"/>
                </a:spcAft>
                <a:buClr>
                  <a:schemeClr val="lt1"/>
                </a:buClr>
                <a:buSzPts val="1200"/>
                <a:buFont typeface="Arial"/>
                <a:buNone/>
              </a:pPr>
              <a:r>
                <a:rPr lang="en-GB" sz="1200" b="0" i="0" u="none" strike="noStrike" cap="none">
                  <a:solidFill>
                    <a:schemeClr val="lt1"/>
                  </a:solidFill>
                  <a:latin typeface="Arial"/>
                  <a:ea typeface="Arial"/>
                  <a:cs typeface="Arial"/>
                  <a:sym typeface="Arial"/>
                </a:rPr>
                <a:t>Session 3</a:t>
              </a:r>
              <a:endParaRPr sz="1800" b="0" i="0" u="none" strike="noStrike" cap="none">
                <a:solidFill>
                  <a:schemeClr val="dk1"/>
                </a:solidFill>
                <a:latin typeface="Arial"/>
                <a:ea typeface="Arial"/>
                <a:cs typeface="Arial"/>
                <a:sym typeface="Arial"/>
              </a:endParaRPr>
            </a:p>
          </p:txBody>
        </p:sp>
        <p:sp>
          <p:nvSpPr>
            <p:cNvPr id="13" name="Google Shape;172;p9">
              <a:extLst>
                <a:ext uri="{FF2B5EF4-FFF2-40B4-BE49-F238E27FC236}">
                  <a16:creationId xmlns:a16="http://schemas.microsoft.com/office/drawing/2014/main" id="{25DFD730-6A3A-A6E2-7154-7A8118CA0136}"/>
                </a:ext>
              </a:extLst>
            </p:cNvPr>
            <p:cNvSpPr/>
            <p:nvPr/>
          </p:nvSpPr>
          <p:spPr>
            <a:xfrm>
              <a:off x="7810909" y="2780928"/>
              <a:ext cx="1369603" cy="1872208"/>
            </a:xfrm>
            <a:custGeom>
              <a:avLst/>
              <a:gdLst/>
              <a:ahLst/>
              <a:cxnLst/>
              <a:rect l="l" t="t" r="r" b="b"/>
              <a:pathLst>
                <a:path w="1029504" h="899916" extrusionOk="0">
                  <a:moveTo>
                    <a:pt x="0" y="134987"/>
                  </a:moveTo>
                  <a:lnTo>
                    <a:pt x="579546" y="134987"/>
                  </a:lnTo>
                  <a:lnTo>
                    <a:pt x="579546" y="0"/>
                  </a:lnTo>
                  <a:lnTo>
                    <a:pt x="1029504" y="449958"/>
                  </a:lnTo>
                  <a:lnTo>
                    <a:pt x="579546" y="899916"/>
                  </a:lnTo>
                  <a:lnTo>
                    <a:pt x="579546" y="764929"/>
                  </a:lnTo>
                  <a:lnTo>
                    <a:pt x="0" y="764929"/>
                  </a:lnTo>
                  <a:lnTo>
                    <a:pt x="0" y="134987"/>
                  </a:lnTo>
                  <a:close/>
                </a:path>
              </a:pathLst>
            </a:custGeom>
            <a:solidFill>
              <a:srgbClr val="DCE4CF">
                <a:alpha val="89019"/>
              </a:srgbClr>
            </a:solidFill>
            <a:ln w="25400" cap="flat" cmpd="sng">
              <a:solidFill>
                <a:srgbClr val="DCE4CF">
                  <a:alpha val="89019"/>
                </a:srgbClr>
              </a:solidFill>
              <a:prstDash val="solid"/>
              <a:round/>
              <a:headEnd type="none" w="sm" len="sm"/>
              <a:tailEnd type="none" w="sm" len="sm"/>
            </a:ln>
          </p:spPr>
          <p:txBody>
            <a:bodyPr spcFirstLastPara="1" wrap="square" lIns="275150" tIns="139425" rIns="279125" bIns="139425"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200" b="0" i="0" u="none" strike="noStrike" cap="none" dirty="0">
                  <a:solidFill>
                    <a:schemeClr val="dk1"/>
                  </a:solidFill>
                  <a:latin typeface="Arial"/>
                  <a:ea typeface="Arial"/>
                  <a:cs typeface="Arial"/>
                  <a:sym typeface="Arial"/>
                </a:rPr>
                <a:t>4 weeks before submission deadline</a:t>
              </a:r>
              <a:endParaRPr sz="1800" b="0" i="0" u="none" strike="noStrike" cap="none" dirty="0">
                <a:solidFill>
                  <a:schemeClr val="dk1"/>
                </a:solidFill>
                <a:latin typeface="Arial"/>
                <a:ea typeface="Arial"/>
                <a:cs typeface="Arial"/>
                <a:sym typeface="Arial"/>
              </a:endParaRPr>
            </a:p>
          </p:txBody>
        </p:sp>
        <p:sp>
          <p:nvSpPr>
            <p:cNvPr id="14" name="Google Shape;173;p9">
              <a:extLst>
                <a:ext uri="{FF2B5EF4-FFF2-40B4-BE49-F238E27FC236}">
                  <a16:creationId xmlns:a16="http://schemas.microsoft.com/office/drawing/2014/main" id="{CAEBF8B8-1889-E586-DA83-2B1EA2A9E287}"/>
                </a:ext>
              </a:extLst>
            </p:cNvPr>
            <p:cNvSpPr/>
            <p:nvPr/>
          </p:nvSpPr>
          <p:spPr>
            <a:xfrm>
              <a:off x="7415591" y="3181580"/>
              <a:ext cx="684801" cy="1070903"/>
            </a:xfrm>
            <a:custGeom>
              <a:avLst/>
              <a:gdLst/>
              <a:ahLst/>
              <a:cxnLst/>
              <a:rect l="l" t="t" r="r" b="b"/>
              <a:pathLst>
                <a:path w="514752" h="514752" extrusionOk="0">
                  <a:moveTo>
                    <a:pt x="0" y="257376"/>
                  </a:moveTo>
                  <a:cubicBezTo>
                    <a:pt x="0" y="115231"/>
                    <a:pt x="115231" y="0"/>
                    <a:pt x="257376" y="0"/>
                  </a:cubicBezTo>
                  <a:cubicBezTo>
                    <a:pt x="399521" y="0"/>
                    <a:pt x="514752" y="115231"/>
                    <a:pt x="514752" y="257376"/>
                  </a:cubicBezTo>
                  <a:cubicBezTo>
                    <a:pt x="514752" y="399521"/>
                    <a:pt x="399521" y="514752"/>
                    <a:pt x="257376" y="514752"/>
                  </a:cubicBezTo>
                  <a:cubicBezTo>
                    <a:pt x="115231" y="514752"/>
                    <a:pt x="0" y="399521"/>
                    <a:pt x="0" y="257376"/>
                  </a:cubicBezTo>
                  <a:close/>
                </a:path>
              </a:pathLst>
            </a:custGeom>
            <a:solidFill>
              <a:srgbClr val="99B958"/>
            </a:solidFill>
            <a:ln w="25400" cap="flat" cmpd="sng">
              <a:solidFill>
                <a:schemeClr val="lt1"/>
              </a:solidFill>
              <a:prstDash val="solid"/>
              <a:round/>
              <a:headEnd type="none" w="sm" len="sm"/>
              <a:tailEnd type="none" w="sm" len="sm"/>
            </a:ln>
          </p:spPr>
          <p:txBody>
            <a:bodyPr spcFirstLastPara="1" wrap="square" lIns="80450" tIns="80450" rIns="80450" bIns="80450" anchor="ctr" anchorCtr="0">
              <a:noAutofit/>
            </a:bodyPr>
            <a:lstStyle/>
            <a:p>
              <a:pPr marL="0" marR="0" lvl="0" indent="0" algn="ctr" rtl="0">
                <a:lnSpc>
                  <a:spcPct val="90000"/>
                </a:lnSpc>
                <a:spcBef>
                  <a:spcPts val="0"/>
                </a:spcBef>
                <a:spcAft>
                  <a:spcPts val="0"/>
                </a:spcAft>
                <a:buClr>
                  <a:schemeClr val="lt1"/>
                </a:buClr>
                <a:buSzPts val="1200"/>
                <a:buFont typeface="Arial"/>
                <a:buNone/>
              </a:pPr>
              <a:r>
                <a:rPr lang="en-GB" sz="1200" b="0" i="0" u="none" strike="noStrike" cap="none">
                  <a:solidFill>
                    <a:schemeClr val="lt1"/>
                  </a:solidFill>
                  <a:latin typeface="Arial"/>
                  <a:ea typeface="Arial"/>
                  <a:cs typeface="Arial"/>
                  <a:sym typeface="Arial"/>
                </a:rPr>
                <a:t>Tutorial 2</a:t>
              </a:r>
              <a:endParaRPr sz="1800" b="0" i="0" u="none" strike="noStrike" cap="none">
                <a:solidFill>
                  <a:schemeClr val="dk1"/>
                </a:solidFill>
                <a:latin typeface="Arial"/>
                <a:ea typeface="Arial"/>
                <a:cs typeface="Arial"/>
                <a:sym typeface="Arial"/>
              </a:endParaRPr>
            </a:p>
          </p:txBody>
        </p:sp>
      </p:grpSp>
    </p:spTree>
    <p:extLst>
      <p:ext uri="{BB962C8B-B14F-4D97-AF65-F5344CB8AC3E}">
        <p14:creationId xmlns:p14="http://schemas.microsoft.com/office/powerpoint/2010/main" val="6462266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470E5-D061-7CB2-680B-4B29839F280E}"/>
              </a:ext>
            </a:extLst>
          </p:cNvPr>
          <p:cNvSpPr>
            <a:spLocks noGrp="1"/>
          </p:cNvSpPr>
          <p:nvPr>
            <p:ph type="title"/>
          </p:nvPr>
        </p:nvSpPr>
        <p:spPr/>
        <p:txBody>
          <a:bodyPr/>
          <a:lstStyle/>
          <a:p>
            <a:r>
              <a:rPr lang="en-GB" dirty="0"/>
              <a:t>Key dates</a:t>
            </a:r>
          </a:p>
        </p:txBody>
      </p:sp>
      <p:sp>
        <p:nvSpPr>
          <p:cNvPr id="3" name="Text Placeholder 2">
            <a:extLst>
              <a:ext uri="{FF2B5EF4-FFF2-40B4-BE49-F238E27FC236}">
                <a16:creationId xmlns:a16="http://schemas.microsoft.com/office/drawing/2014/main" id="{74908333-3909-34F4-721D-AE43C74DF6E0}"/>
              </a:ext>
            </a:extLst>
          </p:cNvPr>
          <p:cNvSpPr>
            <a:spLocks noGrp="1"/>
          </p:cNvSpPr>
          <p:nvPr>
            <p:ph type="body" sz="quarter" idx="10"/>
          </p:nvPr>
        </p:nvSpPr>
        <p:spPr/>
        <p:txBody>
          <a:bodyPr>
            <a:normAutofit lnSpcReduction="10000"/>
          </a:bodyPr>
          <a:lstStyle/>
          <a:p>
            <a:pPr marL="0" indent="0">
              <a:buNone/>
            </a:pPr>
            <a:r>
              <a:rPr lang="en-GB" dirty="0"/>
              <a:t>Assignment support</a:t>
            </a:r>
          </a:p>
          <a:p>
            <a:r>
              <a:rPr lang="en-GB" dirty="0"/>
              <a:t>Session 1:</a:t>
            </a:r>
          </a:p>
          <a:p>
            <a:r>
              <a:rPr lang="en-GB" dirty="0"/>
              <a:t>Tutorial 1:</a:t>
            </a:r>
          </a:p>
          <a:p>
            <a:r>
              <a:rPr lang="en-GB" dirty="0"/>
              <a:t>Session 2:</a:t>
            </a:r>
          </a:p>
          <a:p>
            <a:r>
              <a:rPr lang="en-GB" dirty="0"/>
              <a:t>Session 3:</a:t>
            </a:r>
          </a:p>
          <a:p>
            <a:r>
              <a:rPr lang="en-GB" dirty="0"/>
              <a:t>Tutorial 2:</a:t>
            </a:r>
          </a:p>
          <a:p>
            <a:endParaRPr lang="en-GB" dirty="0"/>
          </a:p>
          <a:p>
            <a:pPr marL="0" indent="0">
              <a:buNone/>
            </a:pPr>
            <a:r>
              <a:rPr lang="en-GB" dirty="0"/>
              <a:t>Submission deadline:</a:t>
            </a:r>
          </a:p>
          <a:p>
            <a:endParaRPr lang="en-GB" dirty="0"/>
          </a:p>
        </p:txBody>
      </p:sp>
    </p:spTree>
    <p:extLst>
      <p:ext uri="{BB962C8B-B14F-4D97-AF65-F5344CB8AC3E}">
        <p14:creationId xmlns:p14="http://schemas.microsoft.com/office/powerpoint/2010/main" val="2997433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4310B42-DEA4-7F1C-E7E6-8EA9465B79E8}"/>
              </a:ext>
            </a:extLst>
          </p:cNvPr>
          <p:cNvSpPr>
            <a:spLocks noGrp="1"/>
          </p:cNvSpPr>
          <p:nvPr>
            <p:ph type="body" sz="quarter" idx="11"/>
          </p:nvPr>
        </p:nvSpPr>
        <p:spPr/>
        <p:txBody>
          <a:bodyPr/>
          <a:lstStyle/>
          <a:p>
            <a:endParaRPr lang="en-GB"/>
          </a:p>
        </p:txBody>
      </p:sp>
      <p:sp>
        <p:nvSpPr>
          <p:cNvPr id="2" name="Title 1">
            <a:extLst>
              <a:ext uri="{FF2B5EF4-FFF2-40B4-BE49-F238E27FC236}">
                <a16:creationId xmlns:a16="http://schemas.microsoft.com/office/drawing/2014/main" id="{59830B0F-8E19-5567-3DAE-0B251D9CF64C}"/>
              </a:ext>
            </a:extLst>
          </p:cNvPr>
          <p:cNvSpPr>
            <a:spLocks noGrp="1"/>
          </p:cNvSpPr>
          <p:nvPr>
            <p:ph type="title" idx="4294967295"/>
          </p:nvPr>
        </p:nvSpPr>
        <p:spPr>
          <a:xfrm>
            <a:off x="2083323" y="2687637"/>
            <a:ext cx="7632700" cy="590550"/>
          </a:xfrm>
        </p:spPr>
        <p:txBody>
          <a:bodyPr>
            <a:normAutofit fontScale="90000"/>
          </a:bodyPr>
          <a:lstStyle/>
          <a:p>
            <a:r>
              <a:rPr lang="en-GB" dirty="0"/>
              <a:t>Assessment criteria</a:t>
            </a:r>
          </a:p>
        </p:txBody>
      </p:sp>
    </p:spTree>
    <p:extLst>
      <p:ext uri="{BB962C8B-B14F-4D97-AF65-F5344CB8AC3E}">
        <p14:creationId xmlns:p14="http://schemas.microsoft.com/office/powerpoint/2010/main" val="22625141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5FA7F-1ED6-C0C6-44A7-69E887F7AF2E}"/>
              </a:ext>
            </a:extLst>
          </p:cNvPr>
          <p:cNvSpPr>
            <a:spLocks noGrp="1"/>
          </p:cNvSpPr>
          <p:nvPr>
            <p:ph type="title"/>
          </p:nvPr>
        </p:nvSpPr>
        <p:spPr/>
        <p:txBody>
          <a:bodyPr/>
          <a:lstStyle/>
          <a:p>
            <a:r>
              <a:rPr lang="en-GB" dirty="0"/>
              <a:t>Assignment task</a:t>
            </a:r>
          </a:p>
        </p:txBody>
      </p:sp>
      <p:sp>
        <p:nvSpPr>
          <p:cNvPr id="3" name="Text Placeholder 2">
            <a:extLst>
              <a:ext uri="{FF2B5EF4-FFF2-40B4-BE49-F238E27FC236}">
                <a16:creationId xmlns:a16="http://schemas.microsoft.com/office/drawing/2014/main" id="{ED3AF301-4696-6833-85D3-8F7ACBCE50C3}"/>
              </a:ext>
            </a:extLst>
          </p:cNvPr>
          <p:cNvSpPr>
            <a:spLocks noGrp="1"/>
          </p:cNvSpPr>
          <p:nvPr>
            <p:ph type="body" sz="quarter" idx="10"/>
          </p:nvPr>
        </p:nvSpPr>
        <p:spPr>
          <a:xfrm>
            <a:off x="755650" y="1305523"/>
            <a:ext cx="7617600" cy="3793527"/>
          </a:xfrm>
        </p:spPr>
        <p:txBody>
          <a:bodyPr>
            <a:noAutofit/>
          </a:bodyPr>
          <a:lstStyle/>
          <a:p>
            <a:pPr marL="0" indent="0">
              <a:buNone/>
            </a:pPr>
            <a:r>
              <a:rPr lang="en-GB" sz="2100" dirty="0"/>
              <a:t>Submit a written assignment which explains and reflects upon a commissioning or purchasing project that you have undertaken. The rationale for the work must be clearly set out in the context of national policy, best practice, and draws on a critical analysis of the relevant current commissioning and purchasing arrangements in your local organisation or service. </a:t>
            </a:r>
          </a:p>
          <a:p>
            <a:pPr marL="0" indent="0">
              <a:buNone/>
            </a:pPr>
            <a:r>
              <a:rPr lang="en-GB" sz="2100" dirty="0"/>
              <a:t>Supporting information will be expected that gives evidence of the project activities. The project must have been accepted by your line manager as appropriate to the needs of your organisation, and have been undertaken during the course. </a:t>
            </a:r>
          </a:p>
          <a:p>
            <a:pPr marL="0" indent="0">
              <a:buNone/>
            </a:pPr>
            <a:r>
              <a:rPr lang="en-GB" sz="2100" dirty="0"/>
              <a:t>Minimum of 4,000 words and a maximum of 5,000 words. </a:t>
            </a:r>
          </a:p>
          <a:p>
            <a:pPr marL="0" indent="0">
              <a:buNone/>
            </a:pPr>
            <a:r>
              <a:rPr lang="en-GB" sz="2100" dirty="0"/>
              <a:t>Work will be assessed using the assignment template.</a:t>
            </a:r>
          </a:p>
          <a:p>
            <a:pPr marL="0" indent="0">
              <a:buNone/>
            </a:pPr>
            <a:endParaRPr lang="en-GB" sz="2100" dirty="0"/>
          </a:p>
        </p:txBody>
      </p:sp>
    </p:spTree>
    <p:extLst>
      <p:ext uri="{BB962C8B-B14F-4D97-AF65-F5344CB8AC3E}">
        <p14:creationId xmlns:p14="http://schemas.microsoft.com/office/powerpoint/2010/main" val="342848045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O_APP_VERSION" val="1.5.3.3511"/>
  <p:tag name="SLIDO_PRESENTATION_ID" val="00000000-0000-0000-0000-000000000000"/>
  <p:tag name="SLIDO_EVENT_UUID" val="ce37c7d9-f1c1-42ba-8ff0-59f69fbef0e6"/>
  <p:tag name="SLIDO_EVENT_SECTION_UUID" val="45d83468-6879-433d-9c9f-f914a128e617"/>
</p:tagLst>
</file>

<file path=ppt/theme/theme1.xml><?xml version="1.0" encoding="utf-8"?>
<a:theme xmlns:a="http://schemas.openxmlformats.org/drawingml/2006/main" name="Custom Design">
  <a:themeElements>
    <a:clrScheme name="Oxford Brookes colours">
      <a:dk1>
        <a:srgbClr val="535C64"/>
      </a:dk1>
      <a:lt1>
        <a:srgbClr val="FFFFFF"/>
      </a:lt1>
      <a:dk2>
        <a:srgbClr val="9EAB05"/>
      </a:dk2>
      <a:lt2>
        <a:srgbClr val="D10373"/>
      </a:lt2>
      <a:accent1>
        <a:srgbClr val="672050"/>
      </a:accent1>
      <a:accent2>
        <a:srgbClr val="C70540"/>
      </a:accent2>
      <a:accent3>
        <a:srgbClr val="E3BA12"/>
      </a:accent3>
      <a:accent4>
        <a:srgbClr val="0085A1"/>
      </a:accent4>
      <a:accent5>
        <a:srgbClr val="003896"/>
      </a:accent5>
      <a:accent6>
        <a:srgbClr val="006338"/>
      </a:accent6>
      <a:hlink>
        <a:srgbClr val="0000FF"/>
      </a:hlink>
      <a:folHlink>
        <a:srgbClr val="800080"/>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 - Ana Edit.pptx" id="{83DAB00C-A990-4E6A-A0FD-20DAB911079B}" vid="{E34247D0-7810-4A5B-97DE-DDEBACB995FA}"/>
    </a:ext>
  </a:extLst>
</a:theme>
</file>

<file path=ppt/theme/theme2.xml><?xml version="1.0" encoding="utf-8"?>
<a:theme xmlns:a="http://schemas.openxmlformats.org/drawingml/2006/main" name="1_Custom Design">
  <a:themeElements>
    <a:clrScheme name="Institute of Public Care">
      <a:dk1>
        <a:sysClr val="windowText" lastClr="000000"/>
      </a:dk1>
      <a:lt1>
        <a:sysClr val="window" lastClr="FFFFFF"/>
      </a:lt1>
      <a:dk2>
        <a:srgbClr val="424A52"/>
      </a:dk2>
      <a:lt2>
        <a:srgbClr val="E7E6E6"/>
      </a:lt2>
      <a:accent1>
        <a:srgbClr val="003896"/>
      </a:accent1>
      <a:accent2>
        <a:srgbClr val="F9C909"/>
      </a:accent2>
      <a:accent3>
        <a:srgbClr val="D10373"/>
      </a:accent3>
      <a:accent4>
        <a:srgbClr val="CFDFEE"/>
      </a:accent4>
      <a:accent5>
        <a:srgbClr val="DFE0E3"/>
      </a:accent5>
      <a:accent6>
        <a:srgbClr val="022D74"/>
      </a:accent6>
      <a:hlink>
        <a:srgbClr val="003896"/>
      </a:hlink>
      <a:folHlink>
        <a:srgbClr val="022D74"/>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3389</Words>
  <Application>Microsoft Office PowerPoint</Application>
  <PresentationFormat>On-screen Show (4:3)</PresentationFormat>
  <Paragraphs>356</Paragraphs>
  <Slides>39</Slides>
  <Notes>28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39</vt:i4>
      </vt:variant>
    </vt:vector>
  </HeadingPairs>
  <TitlesOfParts>
    <vt:vector size="48" baseType="lpstr">
      <vt:lpstr>Arial</vt:lpstr>
      <vt:lpstr>Arial Black</vt:lpstr>
      <vt:lpstr>Calibri</vt:lpstr>
      <vt:lpstr>Helvetica</vt:lpstr>
      <vt:lpstr>Lato</vt:lpstr>
      <vt:lpstr>Times New Roman</vt:lpstr>
      <vt:lpstr>Wingdings</vt:lpstr>
      <vt:lpstr>Custom Design</vt:lpstr>
      <vt:lpstr>1_Custom Design</vt:lpstr>
      <vt:lpstr>PowerPoint Presentation</vt:lpstr>
      <vt:lpstr>Today’s session</vt:lpstr>
      <vt:lpstr>Checking in</vt:lpstr>
      <vt:lpstr>The IPC Commissioning Cycle</vt:lpstr>
      <vt:lpstr>Assignment support process</vt:lpstr>
      <vt:lpstr>Assignment support process</vt:lpstr>
      <vt:lpstr>Key dates</vt:lpstr>
      <vt:lpstr>Assessment criteria</vt:lpstr>
      <vt:lpstr>Assignment task</vt:lpstr>
      <vt:lpstr>Project and assignment timescales</vt:lpstr>
      <vt:lpstr>Assessment criteria</vt:lpstr>
      <vt:lpstr>Grades and marking</vt:lpstr>
      <vt:lpstr>Planning and writing your assignment</vt:lpstr>
      <vt:lpstr>Oxford Brookes University Study Advice </vt:lpstr>
      <vt:lpstr>Oxford Brookes University Study Advice </vt:lpstr>
      <vt:lpstr>Research and Reading </vt:lpstr>
      <vt:lpstr>Researching / Reading Critically </vt:lpstr>
      <vt:lpstr>How to read / research ‘critically’</vt:lpstr>
      <vt:lpstr>How to read / research ‘critically’ </vt:lpstr>
      <vt:lpstr>Where to start? </vt:lpstr>
      <vt:lpstr>Don’t reinvent the wheel!</vt:lpstr>
      <vt:lpstr>Assignment Planning and Writing</vt:lpstr>
      <vt:lpstr> Centre for Academic Development</vt:lpstr>
      <vt:lpstr>Enhance your study success at the Centre for Academic Development </vt:lpstr>
      <vt:lpstr>Enhance your Academic English at the Centre for Academic Development Are you a Brookes student whose first language is not English? Do you need to develop specific academic English communication skills to perform better in your studies?    </vt:lpstr>
      <vt:lpstr>Enhance your Maths &amp; Stats at the  Centre for Academic Development </vt:lpstr>
      <vt:lpstr>Use of Artificial Intelligence</vt:lpstr>
      <vt:lpstr>AI is continuously evolving </vt:lpstr>
      <vt:lpstr>Appropiate, at risk practice or inappropriate use? </vt:lpstr>
      <vt:lpstr>Appropiate, at risk practice or inappropriate use? </vt:lpstr>
      <vt:lpstr>Advice from OBU</vt:lpstr>
      <vt:lpstr>Using AI (appropriately) for your assignment </vt:lpstr>
      <vt:lpstr>PowerPoint Presentation</vt:lpstr>
      <vt:lpstr>For further advice / guidance </vt:lpstr>
      <vt:lpstr>Your Commissioning Project</vt:lpstr>
      <vt:lpstr>Your project</vt:lpstr>
      <vt:lpstr>Next steps</vt:lpstr>
      <vt:lpstr>Key dates</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Assignment Support Day 2</dc:title>
  <dc:creator>Philip Provenzano</dc:creator>
  <cp:lastModifiedBy>Amy Harmsworth</cp:lastModifiedBy>
  <cp:revision>134</cp:revision>
  <cp:lastPrinted>2023-02-14T09:48:35Z</cp:lastPrinted>
  <dcterms:created xsi:type="dcterms:W3CDTF">2023-01-25T15:05:23Z</dcterms:created>
  <dcterms:modified xsi:type="dcterms:W3CDTF">2024-10-16T13:07:03Z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lidoAppVersion">
    <vt:lpwstr>1.5.3.3511</vt:lpwstr>
  </property>
</Properties>
</file>