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76" r:id="rId2"/>
  </p:sldMasterIdLst>
  <p:notesMasterIdLst>
    <p:notesMasterId r:id="rId35"/>
  </p:notesMasterIdLst>
  <p:handoutMasterIdLst>
    <p:handoutMasterId r:id="rId36"/>
  </p:handoutMasterIdLst>
  <p:sldIdLst>
    <p:sldId id="256" r:id="rId3"/>
    <p:sldId id="404" r:id="rId4"/>
    <p:sldId id="405" r:id="rId5"/>
    <p:sldId id="406" r:id="rId6"/>
    <p:sldId id="274" r:id="rId7"/>
    <p:sldId id="407" r:id="rId8"/>
    <p:sldId id="297" r:id="rId9"/>
    <p:sldId id="408" r:id="rId10"/>
    <p:sldId id="270" r:id="rId11"/>
    <p:sldId id="271" r:id="rId12"/>
    <p:sldId id="409" r:id="rId13"/>
    <p:sldId id="410" r:id="rId14"/>
    <p:sldId id="411" r:id="rId15"/>
    <p:sldId id="412" r:id="rId16"/>
    <p:sldId id="413" r:id="rId17"/>
    <p:sldId id="414" r:id="rId18"/>
    <p:sldId id="415" r:id="rId19"/>
    <p:sldId id="418" r:id="rId20"/>
    <p:sldId id="416" r:id="rId21"/>
    <p:sldId id="417" r:id="rId22"/>
    <p:sldId id="419" r:id="rId23"/>
    <p:sldId id="420" r:id="rId24"/>
    <p:sldId id="421" r:id="rId25"/>
    <p:sldId id="423" r:id="rId26"/>
    <p:sldId id="424" r:id="rId27"/>
    <p:sldId id="425" r:id="rId28"/>
    <p:sldId id="426" r:id="rId29"/>
    <p:sldId id="427" r:id="rId30"/>
    <p:sldId id="430" r:id="rId31"/>
    <p:sldId id="428" r:id="rId32"/>
    <p:sldId id="429" r:id="rId33"/>
    <p:sldId id="269" r:id="rId34"/>
  </p:sldIdLst>
  <p:sldSz cx="9144000" cy="6858000" type="screen4x3"/>
  <p:notesSz cx="6669088" cy="9926638"/>
  <p:custDataLst>
    <p:tags r:id="rId37"/>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0373"/>
    <a:srgbClr val="424A52"/>
    <a:srgbClr val="003896"/>
    <a:srgbClr val="DB7C12"/>
    <a:srgbClr val="CFDFEE"/>
    <a:srgbClr val="008C4F"/>
    <a:srgbClr val="31FFA6"/>
    <a:srgbClr val="00CA72"/>
    <a:srgbClr val="672050"/>
    <a:srgbClr val="0085A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688" autoAdjust="0"/>
  </p:normalViewPr>
  <p:slideViewPr>
    <p:cSldViewPr snapToGrid="0" snapToObjects="1">
      <p:cViewPr varScale="1">
        <p:scale>
          <a:sx n="59" d="100"/>
          <a:sy n="59" d="100"/>
        </p:scale>
        <p:origin x="148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p:scale>
          <a:sx n="80" d="100"/>
          <a:sy n="80" d="100"/>
        </p:scale>
        <p:origin x="2880" y="-62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3FBAEA-4F61-B48C-BE81-14FD9C855D35}"/>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7AF9F5DE-F132-BD0F-1D16-90B17C2A20E1}"/>
              </a:ext>
            </a:extLst>
          </p:cNvPr>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C7DA49C-D16C-4055-947D-D3CC209A9A30}" type="datetimeFigureOut">
              <a:rPr lang="en-GB" smtClean="0"/>
              <a:t>10/10/2024</a:t>
            </a:fld>
            <a:endParaRPr lang="en-GB"/>
          </a:p>
        </p:txBody>
      </p:sp>
      <p:sp>
        <p:nvSpPr>
          <p:cNvPr id="4" name="Footer Placeholder 3">
            <a:extLst>
              <a:ext uri="{FF2B5EF4-FFF2-40B4-BE49-F238E27FC236}">
                <a16:creationId xmlns:a16="http://schemas.microsoft.com/office/drawing/2014/main" id="{689A79D0-5C8E-D92C-0083-39EE4BB1F86B}"/>
              </a:ext>
            </a:extLst>
          </p:cNvPr>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87959973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6" userDrawn="1">
          <p15:clr>
            <a:srgbClr val="F26B43"/>
          </p15:clr>
        </p15:guide>
        <p15:guide id="2" pos="210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356550D9-ADB1-3343-A22C-B3DF373CF0A3}" type="datetimeFigureOut">
              <a:rPr lang="en-US" smtClean="0"/>
              <a:t>10/10/2024</a:t>
            </a:fld>
            <a:endParaRPr lang="en-US"/>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3384" y="4777194"/>
            <a:ext cx="6367475" cy="4789603"/>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5"/>
          </p:nvPr>
        </p:nvSpPr>
        <p:spPr>
          <a:xfrm>
            <a:off x="5879912" y="9666065"/>
            <a:ext cx="787633" cy="260574"/>
          </a:xfrm>
          <a:prstGeom prst="rect">
            <a:avLst/>
          </a:prstGeom>
        </p:spPr>
        <p:txBody>
          <a:bodyPr vert="horz" lIns="91440" tIns="45720" rIns="91440" bIns="45720" rtlCol="0" anchor="b"/>
          <a:lstStyle>
            <a:lvl1pPr algn="r">
              <a:defRPr sz="1200"/>
            </a:lvl1pPr>
          </a:lstStyle>
          <a:p>
            <a:fld id="{77F15030-F269-C645-865D-789DE9782CCF}" type="slidenum">
              <a:rPr lang="en-US" smtClean="0"/>
              <a:t>‹#›</a:t>
            </a:fld>
            <a:endParaRPr lang="en-US"/>
          </a:p>
        </p:txBody>
      </p:sp>
    </p:spTree>
    <p:extLst>
      <p:ext uri="{BB962C8B-B14F-4D97-AF65-F5344CB8AC3E}">
        <p14:creationId xmlns:p14="http://schemas.microsoft.com/office/powerpoint/2010/main" val="2055067906"/>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a:t>
            </a:fld>
            <a:endParaRPr lang="en-US"/>
          </a:p>
        </p:txBody>
      </p:sp>
    </p:spTree>
    <p:extLst>
      <p:ext uri="{BB962C8B-B14F-4D97-AF65-F5344CB8AC3E}">
        <p14:creationId xmlns:p14="http://schemas.microsoft.com/office/powerpoint/2010/main" val="274756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 the strict word limits for this assignment – with the assignment text needing to be between 4,000 and 5,000 words. Explain, as illustrated in this image, that the word count does not include the assignment title, the reference list or any appendices added (we will shortly advise what is the acceptable use of the appendices). </a:t>
            </a:r>
          </a:p>
          <a:p>
            <a:r>
              <a:rPr lang="en-US" dirty="0"/>
              <a:t>Be clear to students that there is no leeway with the word limit, and if you are either above or below the range, this will result in them not passing the assignment – which would be a real shame! The OBU word count policy is very clear that there is no leeway with word counts when a range is given, such as this.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15</a:t>
            </a:fld>
            <a:endParaRPr lang="en-US"/>
          </a:p>
        </p:txBody>
      </p:sp>
    </p:spTree>
    <p:extLst>
      <p:ext uri="{BB962C8B-B14F-4D97-AF65-F5344CB8AC3E}">
        <p14:creationId xmlns:p14="http://schemas.microsoft.com/office/powerpoint/2010/main" val="2981576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 students that the accreditation is asking them to demonstrate how they have tried to apply excellent commissioning and purchasing practice, informed by good practice evidence and theory. As such, it is a requirement of the accreditation, that the assignment project is something that is current and live. It cannot be something you have already completed. However, what this image is demonstrating is the numerous timescales that could be available in order to choose a current commissioning project – for example, the commissioning project could have started prior to the course starting, but is still ongoing (and therefore you can focus on the elements of your practice that you are about to undertake). Similarly, you could choose a project that will not necessarily be finished by the hand-in date – this is also absolutely fine, with the focus of your assignment focusing on the activities you complete in the time available to you. </a:t>
            </a:r>
          </a:p>
          <a:p>
            <a:endParaRPr lang="en-US" dirty="0"/>
          </a:p>
          <a:p>
            <a:r>
              <a:rPr lang="en-US" dirty="0"/>
              <a:t>What this ultimately means is you may not (and do not need to), describe a whole commissioning project all the way around the commissioning cycle. Its likely to you focus on a particular area of good commissioning practice within a project, thinking about how this work is informing a much bigger or wider commissioning process.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16</a:t>
            </a:fld>
            <a:endParaRPr lang="en-US"/>
          </a:p>
        </p:txBody>
      </p:sp>
    </p:spTree>
    <p:extLst>
      <p:ext uri="{BB962C8B-B14F-4D97-AF65-F5344CB8AC3E}">
        <p14:creationId xmlns:p14="http://schemas.microsoft.com/office/powerpoint/2010/main" val="14092562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assignment itself will be graded using these 6 criterions, which as you can see, having weighting associated with them which will inform your final grade.</a:t>
            </a:r>
          </a:p>
          <a:p>
            <a:r>
              <a:rPr lang="en-US" dirty="0"/>
              <a:t>On </a:t>
            </a:r>
            <a:r>
              <a:rPr lang="en-US" dirty="0" err="1"/>
              <a:t>moodle</a:t>
            </a:r>
            <a:r>
              <a:rPr lang="en-US" dirty="0"/>
              <a:t>, you will find a grading matrix which outlines what we expect to see for each of these criterions. In addition, the assignment template (also on </a:t>
            </a:r>
            <a:r>
              <a:rPr lang="en-US" dirty="0" err="1"/>
              <a:t>moodle</a:t>
            </a:r>
            <a:r>
              <a:rPr lang="en-US" dirty="0"/>
              <a:t>), offers additional guidance notes on what we expect for each of these. </a:t>
            </a:r>
          </a:p>
          <a:p>
            <a:endParaRPr lang="en-US" dirty="0"/>
          </a:p>
          <a:p>
            <a:r>
              <a:rPr lang="en-US" dirty="0"/>
              <a:t>As we meet for our group sessions, we will ensure we cover each of these so you have the skills and support to meet the criterion.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17</a:t>
            </a:fld>
            <a:endParaRPr lang="en-US"/>
          </a:p>
        </p:txBody>
      </p:sp>
    </p:spTree>
    <p:extLst>
      <p:ext uri="{BB962C8B-B14F-4D97-AF65-F5344CB8AC3E}">
        <p14:creationId xmlns:p14="http://schemas.microsoft.com/office/powerpoint/2010/main" val="473784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possible grades you can achieve in this accreditation, and the aforementioned grading matrix advises you (and the markers!) what is required to achieve each of the grades.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18</a:t>
            </a:fld>
            <a:endParaRPr lang="en-US"/>
          </a:p>
        </p:txBody>
      </p:sp>
    </p:spTree>
    <p:extLst>
      <p:ext uri="{BB962C8B-B14F-4D97-AF65-F5344CB8AC3E}">
        <p14:creationId xmlns:p14="http://schemas.microsoft.com/office/powerpoint/2010/main" val="3912769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through the assignment hints and tips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19</a:t>
            </a:fld>
            <a:endParaRPr lang="en-US"/>
          </a:p>
        </p:txBody>
      </p:sp>
    </p:spTree>
    <p:extLst>
      <p:ext uri="{BB962C8B-B14F-4D97-AF65-F5344CB8AC3E}">
        <p14:creationId xmlns:p14="http://schemas.microsoft.com/office/powerpoint/2010/main" val="1687783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Arial"/>
              <a:buNone/>
            </a:pPr>
            <a:r>
              <a:rPr lang="en-GB" dirty="0"/>
              <a:t>Give 20 minutes to read and then using chat or in break outs - run through the slide questions</a:t>
            </a:r>
          </a:p>
          <a:p>
            <a:pPr marL="0" marR="0" lvl="0" indent="0" algn="l" rtl="0">
              <a:lnSpc>
                <a:spcPct val="100000"/>
              </a:lnSpc>
              <a:spcBef>
                <a:spcPts val="0"/>
              </a:spcBef>
              <a:spcAft>
                <a:spcPts val="0"/>
              </a:spcAft>
              <a:buClr>
                <a:schemeClr val="dk1"/>
              </a:buClr>
              <a:buSzPts val="1200"/>
              <a:buFont typeface="Arial"/>
              <a:buNone/>
            </a:pPr>
            <a:endParaRPr lang="en-GB" dirty="0"/>
          </a:p>
          <a:p>
            <a:pPr marL="0" marR="0" lvl="0" indent="0" algn="l" rtl="0">
              <a:lnSpc>
                <a:spcPct val="100000"/>
              </a:lnSpc>
              <a:spcBef>
                <a:spcPts val="0"/>
              </a:spcBef>
              <a:spcAft>
                <a:spcPts val="0"/>
              </a:spcAft>
              <a:buClr>
                <a:schemeClr val="dk1"/>
              </a:buClr>
              <a:buSzPts val="1200"/>
              <a:buFont typeface="Arial"/>
              <a:buNone/>
            </a:pPr>
            <a:r>
              <a:rPr lang="en-GB" dirty="0"/>
              <a:t>Students will have had the opportunity to read up to four example assignments. It might be useful on the discussion to point out the particular strengths of the respective assignments, as picked up by the markers:</a:t>
            </a:r>
          </a:p>
          <a:p>
            <a:pPr marL="0" marR="0" lvl="0" indent="0" algn="l" rtl="0">
              <a:lnSpc>
                <a:spcPct val="100000"/>
              </a:lnSpc>
              <a:spcBef>
                <a:spcPts val="0"/>
              </a:spcBef>
              <a:spcAft>
                <a:spcPts val="0"/>
              </a:spcAft>
              <a:buClr>
                <a:schemeClr val="dk1"/>
              </a:buClr>
              <a:buSzPts val="1200"/>
              <a:buFont typeface="Arial"/>
              <a:buNone/>
            </a:pPr>
            <a:endParaRPr lang="en-GB" dirty="0"/>
          </a:p>
          <a:p>
            <a:r>
              <a:rPr lang="en-GB" b="1" dirty="0"/>
              <a:t>Shire - </a:t>
            </a:r>
            <a:r>
              <a:rPr lang="en-GB" dirty="0"/>
              <a:t>Particularly good for personal reflection (d) </a:t>
            </a:r>
          </a:p>
          <a:p>
            <a:r>
              <a:rPr lang="en-GB" b="1" dirty="0" err="1"/>
              <a:t>Camelotshire</a:t>
            </a:r>
            <a:r>
              <a:rPr lang="en-GB" b="1" dirty="0"/>
              <a:t> - </a:t>
            </a:r>
            <a:r>
              <a:rPr lang="en-GB" dirty="0"/>
              <a:t>Clear structure addressing each criterion which helps bring assignment to life and feel doable, good links to equality and diversity and good personal reflection (d) </a:t>
            </a:r>
          </a:p>
          <a:p>
            <a:r>
              <a:rPr lang="en-GB" b="1" dirty="0"/>
              <a:t>Rivendell - </a:t>
            </a:r>
            <a:r>
              <a:rPr lang="en-GB" dirty="0"/>
              <a:t>Good example for (b) and linking commissioning practice with theory and good practice (and associated reference list) </a:t>
            </a:r>
          </a:p>
          <a:p>
            <a:r>
              <a:rPr lang="en-GB" b="1" dirty="0"/>
              <a:t>Hillwood – </a:t>
            </a:r>
            <a:r>
              <a:rPr lang="en-GB" b="0" dirty="0"/>
              <a:t>an example of a marked assignment for students to review. </a:t>
            </a:r>
            <a:endParaRPr lang="en-GB" b="1" dirty="0"/>
          </a:p>
          <a:p>
            <a:br>
              <a:rPr lang="en-GB" dirty="0"/>
            </a:br>
            <a:endParaRPr lang="en-GB" dirty="0"/>
          </a:p>
          <a:p>
            <a:pPr marL="0" marR="0" lvl="0" indent="0" algn="l" rtl="0">
              <a:lnSpc>
                <a:spcPct val="100000"/>
              </a:lnSpc>
              <a:spcBef>
                <a:spcPts val="0"/>
              </a:spcBef>
              <a:spcAft>
                <a:spcPts val="0"/>
              </a:spcAft>
              <a:buClr>
                <a:schemeClr val="dk1"/>
              </a:buClr>
              <a:buSzPts val="1200"/>
              <a:buFont typeface="Arial"/>
              <a:buNone/>
            </a:pPr>
            <a:endParaRPr lang="en-GB" dirty="0"/>
          </a:p>
          <a:p>
            <a:pPr marL="0" lvl="0" indent="0" algn="l" rtl="0">
              <a:lnSpc>
                <a:spcPct val="100000"/>
              </a:lnSpc>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21</a:t>
            </a:fld>
            <a:endParaRPr lang="en-US"/>
          </a:p>
        </p:txBody>
      </p:sp>
    </p:spTree>
    <p:extLst>
      <p:ext uri="{BB962C8B-B14F-4D97-AF65-F5344CB8AC3E}">
        <p14:creationId xmlns:p14="http://schemas.microsoft.com/office/powerpoint/2010/main" val="2389256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dirty="0"/>
              <a:t>Advise that all students will be required to complete the Project Outline ahead of their first 1:1 tutorial with their AA. This outline offers, what we hope are, helpful prompting questions to support you to scope out your assignment focus, thinking about each of the assignment criterions. </a:t>
            </a:r>
          </a:p>
          <a:p>
            <a:pPr marL="0" lvl="0" indent="0" algn="l" rtl="0">
              <a:lnSpc>
                <a:spcPct val="100000"/>
              </a:lnSpc>
              <a:spcBef>
                <a:spcPts val="0"/>
              </a:spcBef>
              <a:spcAft>
                <a:spcPts val="0"/>
              </a:spcAft>
              <a:buClr>
                <a:schemeClr val="dk1"/>
              </a:buClr>
              <a:buSzPts val="1200"/>
              <a:buNone/>
            </a:pPr>
            <a:endParaRPr lang="en-GB" dirty="0"/>
          </a:p>
          <a:p>
            <a:pPr marL="0" lvl="0" indent="0" algn="l" rtl="0">
              <a:lnSpc>
                <a:spcPct val="100000"/>
              </a:lnSpc>
              <a:spcBef>
                <a:spcPts val="0"/>
              </a:spcBef>
              <a:spcAft>
                <a:spcPts val="0"/>
              </a:spcAft>
              <a:buClr>
                <a:schemeClr val="dk1"/>
              </a:buClr>
              <a:buSzPts val="1200"/>
              <a:buNone/>
            </a:pPr>
            <a:r>
              <a:rPr lang="en-GB" dirty="0"/>
              <a:t>Advise students this is available on </a:t>
            </a:r>
            <a:r>
              <a:rPr lang="en-GB" dirty="0" err="1"/>
              <a:t>moodle</a:t>
            </a:r>
            <a:r>
              <a:rPr lang="en-GB" dirty="0"/>
              <a:t>, and we will shortly show them where they can download this, and where they need to upload it for their tutorial</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24</a:t>
            </a:fld>
            <a:endParaRPr lang="en-US"/>
          </a:p>
        </p:txBody>
      </p:sp>
    </p:spTree>
    <p:extLst>
      <p:ext uri="{BB962C8B-B14F-4D97-AF65-F5344CB8AC3E}">
        <p14:creationId xmlns:p14="http://schemas.microsoft.com/office/powerpoint/2010/main" val="3137736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Do visual presentation of </a:t>
            </a:r>
            <a:r>
              <a:rPr lang="en-US" dirty="0" err="1"/>
              <a:t>moodle</a:t>
            </a:r>
            <a:r>
              <a:rPr lang="en-US" dirty="0"/>
              <a:t> to show where everything is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Use student view via the following: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i="0" dirty="0">
                <a:solidFill>
                  <a:srgbClr val="222222"/>
                </a:solidFill>
                <a:effectLst/>
                <a:latin typeface="Arial" panose="020B0604020202020204" pitchFamily="34" charset="0"/>
              </a:rPr>
              <a:t>Click into the course of interest e.g.,  PG Associate Study: Certificate of Credit [Institute of Public Care, Bath], UG Associate Study: Certificate of Credit [Institute of Public Care]</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i="0" dirty="0">
                <a:solidFill>
                  <a:srgbClr val="222222"/>
                </a:solidFill>
                <a:effectLst/>
                <a:latin typeface="Arial" panose="020B0604020202020204" pitchFamily="34" charset="0"/>
              </a:rPr>
              <a:t>Click on your initials at the top right hand side and select 'Switch role to...' and then select student. </a:t>
            </a:r>
          </a:p>
          <a:p>
            <a:pPr marL="228600" indent="-228600">
              <a:buFont typeface="+mj-lt"/>
              <a:buAutoNum type="arabicPeriod"/>
            </a:pPr>
            <a:r>
              <a:rPr lang="en-US" dirty="0"/>
              <a:t>You can change back by clicking on the initials again and selecting 'Return to my normal role'.</a:t>
            </a:r>
          </a:p>
          <a:p>
            <a:br>
              <a:rPr lang="en-US" dirty="0"/>
            </a:br>
            <a:endParaRPr lang="en-US" b="0" i="0" dirty="0">
              <a:solidFill>
                <a:srgbClr val="222222"/>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27</a:t>
            </a:fld>
            <a:endParaRPr lang="en-US"/>
          </a:p>
        </p:txBody>
      </p:sp>
    </p:spTree>
    <p:extLst>
      <p:ext uri="{BB962C8B-B14F-4D97-AF65-F5344CB8AC3E}">
        <p14:creationId xmlns:p14="http://schemas.microsoft.com/office/powerpoint/2010/main" val="4214875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dirty="0"/>
              <a:t>Remind students that they need to upload their project outline by the date agreed with their AA ahead of their 1</a:t>
            </a:r>
            <a:r>
              <a:rPr lang="en-GB" baseline="30000" dirty="0"/>
              <a:t>st</a:t>
            </a:r>
            <a:r>
              <a:rPr lang="en-GB" dirty="0"/>
              <a:t> 1:1 tutorial </a:t>
            </a:r>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29</a:t>
            </a:fld>
            <a:endParaRPr lang="en-US"/>
          </a:p>
        </p:txBody>
      </p:sp>
    </p:spTree>
    <p:extLst>
      <p:ext uri="{BB962C8B-B14F-4D97-AF65-F5344CB8AC3E}">
        <p14:creationId xmlns:p14="http://schemas.microsoft.com/office/powerpoint/2010/main" val="18070151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sz="1200" dirty="0"/>
              <a:t>Pre-session preparation required: research some commissioning good practice that relates to your project, and be prepared to present a summary in our discussion groups</a:t>
            </a:r>
            <a:endParaRPr lang="en-GB" dirty="0"/>
          </a:p>
          <a:p>
            <a:pPr marL="0" lvl="0" indent="0" algn="l" rtl="0">
              <a:lnSpc>
                <a:spcPct val="100000"/>
              </a:lnSpc>
              <a:spcBef>
                <a:spcPts val="0"/>
              </a:spcBef>
              <a:spcAft>
                <a:spcPts val="0"/>
              </a:spcAft>
              <a:buClr>
                <a:schemeClr val="dk1"/>
              </a:buClr>
              <a:buSzPts val="1200"/>
              <a:buNone/>
            </a:pPr>
            <a:r>
              <a:rPr lang="en-GB" sz="1200" dirty="0"/>
              <a:t>Tutor group based with some project management input and much stronger steer about the need to emphasise the commissioning dimension of projects. </a:t>
            </a:r>
            <a:endParaRPr lang="en-GB" dirty="0"/>
          </a:p>
          <a:p>
            <a:pPr marL="0" lvl="0" indent="0" algn="l" rtl="0">
              <a:lnSpc>
                <a:spcPct val="100000"/>
              </a:lnSpc>
              <a:spcBef>
                <a:spcPts val="0"/>
              </a:spcBef>
              <a:spcAft>
                <a:spcPts val="0"/>
              </a:spcAft>
              <a:buClr>
                <a:schemeClr val="dk1"/>
              </a:buClr>
              <a:buSzPts val="1200"/>
              <a:buNone/>
            </a:pPr>
            <a:r>
              <a:rPr lang="en-GB" sz="1200" dirty="0"/>
              <a:t>Action learning set type approach, giving students the opportunity to outline how project is progressing and any issues with which they would appreciate peer support.</a:t>
            </a:r>
            <a:endParaRPr lang="en-GB" dirty="0"/>
          </a:p>
          <a:p>
            <a:pPr marL="0" lvl="0" indent="0" algn="l" rtl="0">
              <a:lnSpc>
                <a:spcPct val="100000"/>
              </a:lnSpc>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30</a:t>
            </a:fld>
            <a:endParaRPr lang="en-US"/>
          </a:p>
        </p:txBody>
      </p:sp>
    </p:spTree>
    <p:extLst>
      <p:ext uri="{BB962C8B-B14F-4D97-AF65-F5344CB8AC3E}">
        <p14:creationId xmlns:p14="http://schemas.microsoft.com/office/powerpoint/2010/main" val="1679210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do this if needed – you may all know each other already!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a:t>
            </a:fld>
            <a:endParaRPr lang="en-US"/>
          </a:p>
        </p:txBody>
      </p:sp>
    </p:spTree>
    <p:extLst>
      <p:ext uri="{BB962C8B-B14F-4D97-AF65-F5344CB8AC3E}">
        <p14:creationId xmlns:p14="http://schemas.microsoft.com/office/powerpoint/2010/main" val="2288955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sz="1200" dirty="0"/>
              <a:t>Pre-session preparation required: research some commissioning good practice that relates to your project, and be prepared to present a summary in our discussion groups</a:t>
            </a:r>
            <a:endParaRPr lang="en-GB" dirty="0"/>
          </a:p>
          <a:p>
            <a:pPr marL="0" lvl="0" indent="0" algn="l" rtl="0">
              <a:lnSpc>
                <a:spcPct val="100000"/>
              </a:lnSpc>
              <a:spcBef>
                <a:spcPts val="0"/>
              </a:spcBef>
              <a:spcAft>
                <a:spcPts val="0"/>
              </a:spcAft>
              <a:buClr>
                <a:schemeClr val="dk1"/>
              </a:buClr>
              <a:buSzPts val="1200"/>
              <a:buNone/>
            </a:pPr>
            <a:r>
              <a:rPr lang="en-GB" sz="1200" dirty="0"/>
              <a:t>Tutor group based with some project management input and much stronger steer about the need to emphasise the commissioning dimension of projects. </a:t>
            </a:r>
            <a:endParaRPr lang="en-GB" dirty="0"/>
          </a:p>
          <a:p>
            <a:pPr marL="0" lvl="0" indent="0" algn="l" rtl="0">
              <a:lnSpc>
                <a:spcPct val="100000"/>
              </a:lnSpc>
              <a:spcBef>
                <a:spcPts val="0"/>
              </a:spcBef>
              <a:spcAft>
                <a:spcPts val="0"/>
              </a:spcAft>
              <a:buClr>
                <a:schemeClr val="dk1"/>
              </a:buClr>
              <a:buSzPts val="1200"/>
              <a:buNone/>
            </a:pPr>
            <a:r>
              <a:rPr lang="en-GB" sz="1200" dirty="0"/>
              <a:t>Action learning set type approach, giving students the opportunity to outline how project is progressing and any issues with which they would appreciate peer support.</a:t>
            </a:r>
            <a:endParaRPr lang="en-GB" dirty="0"/>
          </a:p>
          <a:p>
            <a:pPr marL="0" lvl="0" indent="0" algn="l" rtl="0">
              <a:lnSpc>
                <a:spcPct val="100000"/>
              </a:lnSpc>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31</a:t>
            </a:fld>
            <a:endParaRPr lang="en-US"/>
          </a:p>
        </p:txBody>
      </p:sp>
    </p:spTree>
    <p:extLst>
      <p:ext uri="{BB962C8B-B14F-4D97-AF65-F5344CB8AC3E}">
        <p14:creationId xmlns:p14="http://schemas.microsoft.com/office/powerpoint/2010/main" val="32203291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32</a:t>
            </a:fld>
            <a:endParaRPr lang="en-US"/>
          </a:p>
        </p:txBody>
      </p:sp>
    </p:spTree>
    <p:extLst>
      <p:ext uri="{BB962C8B-B14F-4D97-AF65-F5344CB8AC3E}">
        <p14:creationId xmlns:p14="http://schemas.microsoft.com/office/powerpoint/2010/main" val="313539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cover if this is the first time you are meeting this group online – e.g., following in person teaching sessions. Or use as a reminder if you think its needed.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5</a:t>
            </a:fld>
            <a:endParaRPr lang="en-US"/>
          </a:p>
        </p:txBody>
      </p:sp>
    </p:spTree>
    <p:extLst>
      <p:ext uri="{BB962C8B-B14F-4D97-AF65-F5344CB8AC3E}">
        <p14:creationId xmlns:p14="http://schemas.microsoft.com/office/powerpoint/2010/main" val="106850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this question of everyone if possible.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6</a:t>
            </a:fld>
            <a:endParaRPr lang="en-US"/>
          </a:p>
        </p:txBody>
      </p:sp>
    </p:spTree>
    <p:extLst>
      <p:ext uri="{BB962C8B-B14F-4D97-AF65-F5344CB8AC3E}">
        <p14:creationId xmlns:p14="http://schemas.microsoft.com/office/powerpoint/2010/main" val="2652736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Reminder of the commissioning cycle </a:t>
            </a:r>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7F15030-F269-C645-865D-789DE9782CC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3116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Advise students that tutors are now taking on a new role- and will now be your Academic Advisors </a:t>
            </a:r>
          </a:p>
          <a:p>
            <a:endParaRPr lang="en-US" dirty="0"/>
          </a:p>
          <a:p>
            <a:r>
              <a:rPr lang="en-US" dirty="0"/>
              <a:t>There are many definitions of what an academic advisor is – here are just a couple. </a:t>
            </a:r>
          </a:p>
          <a:p>
            <a:r>
              <a:rPr lang="en-US" dirty="0"/>
              <a:t>Confirm at IPC and OBU, we believe it’s a mixture between the 2 of these – focusing on informing, suggesting and coaching in our AA roles for students, ensuring that the student has a clear understanding of the expectation of the assignment, and we work with them to encourage them to think about how they will achieve the qualification or grade they are seeking.  </a:t>
            </a:r>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9</a:t>
            </a:fld>
            <a:endParaRPr lang="en-US"/>
          </a:p>
        </p:txBody>
      </p:sp>
    </p:spTree>
    <p:extLst>
      <p:ext uri="{BB962C8B-B14F-4D97-AF65-F5344CB8AC3E}">
        <p14:creationId xmlns:p14="http://schemas.microsoft.com/office/powerpoint/2010/main" val="2992814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Signpost students to the AA policy should they wish for further information – here is the OBU definition of AA as outlined in this policy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10</a:t>
            </a:fld>
            <a:endParaRPr lang="en-US"/>
          </a:p>
        </p:txBody>
      </p:sp>
    </p:spTree>
    <p:extLst>
      <p:ext uri="{BB962C8B-B14F-4D97-AF65-F5344CB8AC3E}">
        <p14:creationId xmlns:p14="http://schemas.microsoft.com/office/powerpoint/2010/main" val="3062654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None/>
            </a:pPr>
            <a:r>
              <a:rPr lang="en-GB" dirty="0"/>
              <a:t>We’ll be guiding you through the support process. This is the general timeline that we follow for supporting you to complete the accreditation. </a:t>
            </a:r>
          </a:p>
          <a:p>
            <a:pPr marL="0" lvl="0" indent="0" algn="l" rtl="0">
              <a:lnSpc>
                <a:spcPct val="100000"/>
              </a:lnSpc>
              <a:spcBef>
                <a:spcPts val="360"/>
              </a:spcBef>
              <a:spcAft>
                <a:spcPts val="0"/>
              </a:spcAft>
              <a:buClr>
                <a:schemeClr val="dk1"/>
              </a:buClr>
              <a:buSzPts val="1200"/>
              <a:buNone/>
            </a:pPr>
            <a:r>
              <a:rPr lang="en-GB" dirty="0"/>
              <a:t>Dates to be added for project plans and submission deadline</a:t>
            </a:r>
          </a:p>
          <a:p>
            <a:pPr marL="0" lvl="0" indent="0" algn="l" rtl="0">
              <a:lnSpc>
                <a:spcPct val="100000"/>
              </a:lnSpc>
              <a:spcBef>
                <a:spcPts val="0"/>
              </a:spcBef>
              <a:spcAft>
                <a:spcPts val="0"/>
              </a:spcAft>
              <a:buClr>
                <a:schemeClr val="dk1"/>
              </a:buClr>
              <a:buSzPts val="1200"/>
              <a:buNone/>
            </a:pP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11</a:t>
            </a:fld>
            <a:endParaRPr lang="en-US"/>
          </a:p>
        </p:txBody>
      </p:sp>
    </p:spTree>
    <p:extLst>
      <p:ext uri="{BB962C8B-B14F-4D97-AF65-F5344CB8AC3E}">
        <p14:creationId xmlns:p14="http://schemas.microsoft.com/office/powerpoint/2010/main" val="1365702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assignment task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14</a:t>
            </a:fld>
            <a:endParaRPr lang="en-US"/>
          </a:p>
        </p:txBody>
      </p:sp>
    </p:spTree>
    <p:extLst>
      <p:ext uri="{BB962C8B-B14F-4D97-AF65-F5344CB8AC3E}">
        <p14:creationId xmlns:p14="http://schemas.microsoft.com/office/powerpoint/2010/main" val="978832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75A1F2D-08EC-E505-A62C-67131DEA8396}"/>
              </a:ext>
            </a:extLst>
          </p:cNvPr>
          <p:cNvSpPr>
            <a:spLocks noGrp="1"/>
          </p:cNvSpPr>
          <p:nvPr>
            <p:ph type="body" sz="quarter" idx="10" hasCustomPrompt="1"/>
          </p:nvPr>
        </p:nvSpPr>
        <p:spPr>
          <a:xfrm>
            <a:off x="755650" y="2587955"/>
            <a:ext cx="7632700" cy="715963"/>
          </a:xfrm>
          <a:prstGeom prst="rect">
            <a:avLst/>
          </a:prstGeom>
        </p:spPr>
        <p:txBody>
          <a:bodyPr/>
          <a:lstStyle>
            <a:lvl1pPr marL="0" indent="0" algn="ctr">
              <a:buNone/>
              <a:defRPr sz="4000" b="1">
                <a:solidFill>
                  <a:schemeClr val="bg1"/>
                </a:solidFill>
                <a:latin typeface="+mn-lt"/>
                <a:ea typeface="Lato" panose="020F0502020204030203" pitchFamily="34" charset="0"/>
                <a:cs typeface="Lato" panose="020F0502020204030203" pitchFamily="34" charset="0"/>
              </a:defRPr>
            </a:lvl1pPr>
            <a:lvl2pPr marL="457200" indent="0" algn="ctr">
              <a:buNone/>
              <a:defRPr b="1">
                <a:solidFill>
                  <a:schemeClr val="accent3"/>
                </a:solidFill>
                <a:latin typeface="Lato" panose="020F0502020204030203" pitchFamily="34" charset="0"/>
                <a:ea typeface="Lato" panose="020F0502020204030203" pitchFamily="34" charset="0"/>
                <a:cs typeface="Lato" panose="020F0502020204030203" pitchFamily="34" charset="0"/>
              </a:defRPr>
            </a:lvl2pPr>
            <a:lvl3pPr marL="914400" indent="0">
              <a:buNone/>
              <a:defRPr/>
            </a:lvl3pPr>
            <a:lvl4pPr marL="1371600" indent="0">
              <a:buNone/>
              <a:defRPr/>
            </a:lvl4pPr>
            <a:lvl5pPr marL="1828800" indent="0">
              <a:buNone/>
              <a:defRPr/>
            </a:lvl5pPr>
          </a:lstStyle>
          <a:p>
            <a:pPr lvl="0"/>
            <a:r>
              <a:rPr lang="en-GB" dirty="0"/>
              <a:t>Insert Presentation Title Here</a:t>
            </a:r>
          </a:p>
        </p:txBody>
      </p:sp>
      <p:sp>
        <p:nvSpPr>
          <p:cNvPr id="18" name="Text Placeholder 17">
            <a:extLst>
              <a:ext uri="{FF2B5EF4-FFF2-40B4-BE49-F238E27FC236}">
                <a16:creationId xmlns:a16="http://schemas.microsoft.com/office/drawing/2014/main" id="{1A500149-D338-65FD-649E-B40F0651B636}"/>
              </a:ext>
            </a:extLst>
          </p:cNvPr>
          <p:cNvSpPr>
            <a:spLocks noGrp="1"/>
          </p:cNvSpPr>
          <p:nvPr>
            <p:ph type="body" sz="quarter" idx="11" hasCustomPrompt="1"/>
          </p:nvPr>
        </p:nvSpPr>
        <p:spPr>
          <a:xfrm>
            <a:off x="755650" y="3579813"/>
            <a:ext cx="7632700" cy="715962"/>
          </a:xfrm>
        </p:spPr>
        <p:txBody>
          <a:bodyPr/>
          <a:lstStyle>
            <a:lvl1pPr marL="0" indent="0" algn="ctr">
              <a:buNone/>
              <a:defRPr>
                <a:latin typeface="+mn-lt"/>
              </a:defRPr>
            </a:lvl1pPr>
            <a:lvl2pPr marL="457200" indent="0">
              <a:buNone/>
              <a:defRPr/>
            </a:lvl2pPr>
          </a:lstStyle>
          <a:p>
            <a:pPr lvl="0"/>
            <a:r>
              <a:rPr lang="en-GB" dirty="0"/>
              <a:t>Insert Optional Subtitle Here</a:t>
            </a:r>
          </a:p>
        </p:txBody>
      </p:sp>
    </p:spTree>
    <p:extLst>
      <p:ext uri="{BB962C8B-B14F-4D97-AF65-F5344CB8AC3E}">
        <p14:creationId xmlns:p14="http://schemas.microsoft.com/office/powerpoint/2010/main" val="224567301"/>
      </p:ext>
    </p:extLst>
  </p:cSld>
  <p:clrMapOvr>
    <a:masterClrMapping/>
  </p:clrMapOvr>
  <p:extLst>
    <p:ext uri="{DCECCB84-F9BA-43D5-87BE-67443E8EF086}">
      <p15:sldGuideLst xmlns:p15="http://schemas.microsoft.com/office/powerpoint/2012/main">
        <p15:guide id="2" pos="4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7" name="Text Placeholder 32">
            <a:extLst>
              <a:ext uri="{FF2B5EF4-FFF2-40B4-BE49-F238E27FC236}">
                <a16:creationId xmlns:a16="http://schemas.microsoft.com/office/drawing/2014/main" id="{43C641B3-2A7E-1623-9509-F3370DF71DF0}"/>
              </a:ext>
            </a:extLst>
          </p:cNvPr>
          <p:cNvSpPr>
            <a:spLocks noGrp="1"/>
          </p:cNvSpPr>
          <p:nvPr>
            <p:ph type="body" sz="quarter" idx="11" hasCustomPrompt="1"/>
          </p:nvPr>
        </p:nvSpPr>
        <p:spPr>
          <a:xfrm>
            <a:off x="6095997"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3</a:t>
            </a:r>
          </a:p>
        </p:txBody>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3432100"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3946869059"/>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Points Boxe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a:solidFill>
            <a:schemeClr val="accent3"/>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6" name="Text Placeholder 32">
            <a:extLst>
              <a:ext uri="{FF2B5EF4-FFF2-40B4-BE49-F238E27FC236}">
                <a16:creationId xmlns:a16="http://schemas.microsoft.com/office/drawing/2014/main" id="{DC3B1A74-5CAC-444F-D517-0909793F426C}"/>
              </a:ext>
            </a:extLst>
          </p:cNvPr>
          <p:cNvSpPr>
            <a:spLocks noGrp="1"/>
          </p:cNvSpPr>
          <p:nvPr>
            <p:ph type="body" sz="quarter" idx="17" hasCustomPrompt="1"/>
          </p:nvPr>
        </p:nvSpPr>
        <p:spPr>
          <a:xfrm>
            <a:off x="3427560" y="4477109"/>
            <a:ext cx="2288879" cy="860066"/>
          </a:xfrm>
          <a:prstGeom prst="rect">
            <a:avLst/>
          </a:prstGeom>
          <a:solidFill>
            <a:schemeClr val="tx2"/>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8" name="Text Placeholder 32">
            <a:extLst>
              <a:ext uri="{FF2B5EF4-FFF2-40B4-BE49-F238E27FC236}">
                <a16:creationId xmlns:a16="http://schemas.microsoft.com/office/drawing/2014/main" id="{FEE211D2-9881-9EA3-CEBE-07E145AFE147}"/>
              </a:ext>
            </a:extLst>
          </p:cNvPr>
          <p:cNvSpPr>
            <a:spLocks noGrp="1"/>
          </p:cNvSpPr>
          <p:nvPr>
            <p:ph type="body" sz="quarter" idx="18" hasCustomPrompt="1"/>
          </p:nvPr>
        </p:nvSpPr>
        <p:spPr>
          <a:xfrm>
            <a:off x="6087965" y="4477109"/>
            <a:ext cx="2300385" cy="860066"/>
          </a:xfrm>
          <a:prstGeom prst="rect">
            <a:avLst/>
          </a:prstGeom>
          <a:solidFill>
            <a:schemeClr val="accent1"/>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Tree>
    <p:extLst>
      <p:ext uri="{BB962C8B-B14F-4D97-AF65-F5344CB8AC3E}">
        <p14:creationId xmlns:p14="http://schemas.microsoft.com/office/powerpoint/2010/main" val="86945859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5" y="1547632"/>
            <a:ext cx="3666821"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4719714" y="1547632"/>
            <a:ext cx="3666821"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3666820"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4719714" y="4477109"/>
            <a:ext cx="3666821"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240372254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76176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72532633"/>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76176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5427627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Textboxes">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3" name="Text Placeholder 32">
            <a:extLst>
              <a:ext uri="{FF2B5EF4-FFF2-40B4-BE49-F238E27FC236}">
                <a16:creationId xmlns:a16="http://schemas.microsoft.com/office/drawing/2014/main" id="{66E72B30-A215-9D37-61B1-79038B27FAE3}"/>
              </a:ext>
            </a:extLst>
          </p:cNvPr>
          <p:cNvSpPr>
            <a:spLocks noGrp="1"/>
          </p:cNvSpPr>
          <p:nvPr>
            <p:ph type="body" sz="quarter" idx="11"/>
          </p:nvPr>
        </p:nvSpPr>
        <p:spPr>
          <a:xfrm>
            <a:off x="4718647"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3220723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ft Text, Right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5520906" y="1543647"/>
            <a:ext cx="2867444" cy="3793527"/>
          </a:xfrm>
          <a:prstGeom prst="rect">
            <a:avLst/>
          </a:prstGeom>
        </p:spPr>
        <p:txBody>
          <a:bodyPr/>
          <a:lstStyle/>
          <a:p>
            <a:endParaRPr lang="en-GB" dirty="0"/>
          </a:p>
        </p:txBody>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764276" y="1543648"/>
            <a:ext cx="4446078" cy="3793527"/>
          </a:xfrm>
          <a:prstGeom prst="rect">
            <a:avLst/>
          </a:prstGeom>
        </p:spPr>
        <p:txBody>
          <a:bodyPr/>
          <a:lstStyle>
            <a:lvl1pPr>
              <a:spcBef>
                <a:spcPts val="600"/>
              </a:spcBef>
              <a:spcAft>
                <a:spcPts val="600"/>
              </a:spcAft>
              <a:buClr>
                <a:schemeClr val="accent3"/>
              </a:buClr>
              <a:defRPr/>
            </a:lvl1pPr>
            <a:lvl2pPr marL="468000">
              <a:spcBef>
                <a:spcPts val="500"/>
              </a:spcBef>
              <a:buClr>
                <a:schemeClr val="accent3"/>
              </a:buClr>
              <a:defRPr sz="2000"/>
            </a:lvl2pPr>
            <a:lvl3pPr marL="900000">
              <a:spcBef>
                <a:spcPts val="600"/>
              </a:spcBef>
              <a:buClr>
                <a:schemeClr val="accent3"/>
              </a:buClr>
              <a:defRPr sz="2000"/>
            </a:lvl3pPr>
            <a:lvl4pPr marL="1332000">
              <a:spcBef>
                <a:spcPts val="600"/>
              </a:spcBef>
              <a:buClr>
                <a:schemeClr val="accent3"/>
              </a:buClr>
              <a:defRPr sz="1800"/>
            </a:lvl4pPr>
            <a:lvl5pPr marL="1836000">
              <a:spcBef>
                <a:spcPts val="600"/>
              </a:spcBef>
              <a:buClr>
                <a:schemeClr val="accent3"/>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68897147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ft Image, Right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286744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3938797" y="1543648"/>
            <a:ext cx="4446079"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97886420"/>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762060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Tree>
    <p:extLst>
      <p:ext uri="{BB962C8B-B14F-4D97-AF65-F5344CB8AC3E}">
        <p14:creationId xmlns:p14="http://schemas.microsoft.com/office/powerpoint/2010/main" val="52120827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ft Chart, Righ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4287329" y="1543648"/>
            <a:ext cx="4097548"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3238380" cy="3794125"/>
          </a:xfrm>
          <a:prstGeom prst="rect">
            <a:avLst/>
          </a:prstGeom>
        </p:spPr>
        <p:txBody>
          <a:bodyPr/>
          <a:lstStyle/>
          <a:p>
            <a:endParaRPr lang="en-GB"/>
          </a:p>
        </p:txBody>
      </p:sp>
    </p:spTree>
    <p:extLst>
      <p:ext uri="{BB962C8B-B14F-4D97-AF65-F5344CB8AC3E}">
        <p14:creationId xmlns:p14="http://schemas.microsoft.com/office/powerpoint/2010/main" val="123034231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7624074" cy="3794125"/>
          </a:xfrm>
          <a:prstGeom prst="rect">
            <a:avLst/>
          </a:prstGeom>
        </p:spPr>
        <p:txBody>
          <a:bodyPr/>
          <a:lstStyle/>
          <a:p>
            <a:endParaRPr lang="en-GB"/>
          </a:p>
        </p:txBody>
      </p:sp>
    </p:spTree>
    <p:extLst>
      <p:ext uri="{BB962C8B-B14F-4D97-AF65-F5344CB8AC3E}">
        <p14:creationId xmlns:p14="http://schemas.microsoft.com/office/powerpoint/2010/main" val="3975036434"/>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4368AAB-CD1E-D34F-BE8B-C1720311EE3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000" b="0" i="0">
                <a:solidFill>
                  <a:schemeClr val="bg1"/>
                </a:solidFill>
                <a:latin typeface="Arial" panose="020B0604020202020204" pitchFamily="34" charset="0"/>
                <a:cs typeface="Arial" panose="020B0604020202020204" pitchFamily="34" charset="0"/>
              </a:defRPr>
            </a:lvl1pPr>
          </a:lstStyle>
          <a:p>
            <a:fld id="{84528537-0F33-F344-B78A-23910186FB7B}" type="slidenum">
              <a:rPr lang="en-US" smtClean="0"/>
              <a:pPr/>
              <a:t>‹#›</a:t>
            </a:fld>
            <a:endParaRPr lang="en-US" dirty="0"/>
          </a:p>
        </p:txBody>
      </p:sp>
      <p:sp>
        <p:nvSpPr>
          <p:cNvPr id="14" name="Title Placeholder 13">
            <a:extLst>
              <a:ext uri="{FF2B5EF4-FFF2-40B4-BE49-F238E27FC236}">
                <a16:creationId xmlns:a16="http://schemas.microsoft.com/office/drawing/2014/main" id="{6545E144-D8CB-0030-EBBC-4C26AC7C154A}"/>
              </a:ext>
            </a:extLst>
          </p:cNvPr>
          <p:cNvSpPr>
            <a:spLocks noGrp="1"/>
          </p:cNvSpPr>
          <p:nvPr>
            <p:ph type="title"/>
          </p:nvPr>
        </p:nvSpPr>
        <p:spPr>
          <a:xfrm>
            <a:off x="755650" y="476250"/>
            <a:ext cx="7632700" cy="1214438"/>
          </a:xfrm>
          <a:prstGeom prst="rect">
            <a:avLst/>
          </a:prstGeom>
        </p:spPr>
        <p:txBody>
          <a:bodyPr vert="horz" lIns="91440" tIns="45720" rIns="91440" bIns="45720" rtlCol="0" anchor="ctr">
            <a:normAutofit/>
          </a:bodyPr>
          <a:lstStyle/>
          <a:p>
            <a:pPr marL="0" lvl="0" indent="0" algn="ctr" defTabSz="914400" rtl="0" eaLnBrk="1" latinLnBrk="0" hangingPunct="1">
              <a:lnSpc>
                <a:spcPct val="90000"/>
              </a:lnSpc>
              <a:spcBef>
                <a:spcPts val="1000"/>
              </a:spcBef>
              <a:buFont typeface="Arial" panose="020B0604020202020204" pitchFamily="34" charset="0"/>
              <a:buNone/>
            </a:pPr>
            <a:r>
              <a:rPr lang="en-GB" dirty="0"/>
              <a:t>Click to edit Master title style</a:t>
            </a:r>
          </a:p>
        </p:txBody>
      </p:sp>
      <p:sp>
        <p:nvSpPr>
          <p:cNvPr id="15" name="Text Placeholder 14">
            <a:extLst>
              <a:ext uri="{FF2B5EF4-FFF2-40B4-BE49-F238E27FC236}">
                <a16:creationId xmlns:a16="http://schemas.microsoft.com/office/drawing/2014/main" id="{BB83B70A-EAD4-E2AF-D7E9-D17F8FE92DD5}"/>
              </a:ext>
            </a:extLst>
          </p:cNvPr>
          <p:cNvSpPr>
            <a:spLocks noGrp="1"/>
          </p:cNvSpPr>
          <p:nvPr>
            <p:ph type="body" idx="1"/>
          </p:nvPr>
        </p:nvSpPr>
        <p:spPr>
          <a:xfrm>
            <a:off x="755650" y="1825625"/>
            <a:ext cx="7632700" cy="351155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62953175"/>
      </p:ext>
    </p:extLst>
  </p:cSld>
  <p:clrMap bg1="lt1" tx1="dk1" bg2="lt2" tx2="dk2" accent1="accent1" accent2="accent2" accent3="accent3" accent4="accent4" accent5="accent5" accent6="accent6" hlink="hlink" folHlink="folHlink"/>
  <p:sldLayoutIdLst>
    <p:sldLayoutId id="2147483677" r:id="rId1"/>
    <p:sldLayoutId id="2147483687" r:id="rId2"/>
  </p:sldLayoutIdLst>
  <p:hf hdr="0" dt="0"/>
  <p:txStyles>
    <p:titleStyle>
      <a:lvl1pPr algn="l" defTabSz="914400" rtl="0" eaLnBrk="1" latinLnBrk="0" hangingPunct="1">
        <a:lnSpc>
          <a:spcPct val="90000"/>
        </a:lnSpc>
        <a:spcBef>
          <a:spcPct val="0"/>
        </a:spcBef>
        <a:buNone/>
        <a:defRPr lang="en-GB" sz="4000" b="1" kern="1200" dirty="0">
          <a:solidFill>
            <a:schemeClr val="bg1"/>
          </a:solidFill>
          <a:latin typeface="Arial" panose="020B0604020202020204" pitchFamily="34" charset="0"/>
          <a:ea typeface="Lato" panose="020F0502020204030203" pitchFamily="34"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accent3"/>
          </a:solidFill>
          <a:latin typeface="+mn-lt"/>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76" userDrawn="1">
          <p15:clr>
            <a:srgbClr val="F26B43"/>
          </p15:clr>
        </p15:guide>
        <p15:guide id="3" pos="5284" userDrawn="1">
          <p15:clr>
            <a:srgbClr val="F26B43"/>
          </p15:clr>
        </p15:guide>
        <p15:guide id="4" orient="horz" pos="3362" userDrawn="1">
          <p15:clr>
            <a:srgbClr val="F26B43"/>
          </p15:clr>
        </p15:guide>
        <p15:guide id="5" orient="horz" pos="3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7EFEDD-3208-8FEA-40E8-25F7184A8C8A}"/>
              </a:ext>
            </a:extLst>
          </p:cNvPr>
          <p:cNvSpPr>
            <a:spLocks noGrp="1"/>
          </p:cNvSpPr>
          <p:nvPr>
            <p:ph type="title"/>
          </p:nvPr>
        </p:nvSpPr>
        <p:spPr>
          <a:xfrm>
            <a:off x="755650" y="478875"/>
            <a:ext cx="7632700" cy="590931"/>
          </a:xfrm>
          <a:prstGeom prst="rect">
            <a:avLst/>
          </a:prstGeom>
          <a:noFill/>
        </p:spPr>
        <p:txBody>
          <a:bodyPr wrap="square" rtlCol="0">
            <a:spAutoFit/>
          </a:bodyPr>
          <a:lstStyle/>
          <a:p>
            <a:pPr marL="0" lvl="0" defTabSz="457200"/>
            <a:r>
              <a:rPr lang="en-GB" dirty="0"/>
              <a:t>Click to edit Master title style</a:t>
            </a:r>
          </a:p>
        </p:txBody>
      </p:sp>
      <p:sp>
        <p:nvSpPr>
          <p:cNvPr id="3" name="Text Placeholder 2">
            <a:extLst>
              <a:ext uri="{FF2B5EF4-FFF2-40B4-BE49-F238E27FC236}">
                <a16:creationId xmlns:a16="http://schemas.microsoft.com/office/drawing/2014/main" id="{5E58C76B-97A1-8B0F-3F0C-A4451B5BBA2C}"/>
              </a:ext>
            </a:extLst>
          </p:cNvPr>
          <p:cNvSpPr>
            <a:spLocks noGrp="1"/>
          </p:cNvSpPr>
          <p:nvPr>
            <p:ph type="body" idx="1"/>
          </p:nvPr>
        </p:nvSpPr>
        <p:spPr>
          <a:xfrm>
            <a:off x="764276" y="1540766"/>
            <a:ext cx="7624074" cy="379640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773596738"/>
      </p:ext>
    </p:extLst>
  </p:cSld>
  <p:clrMap bg1="lt1" tx1="dk1" bg2="lt2" tx2="dk2" accent1="accent1" accent2="accent2" accent3="accent3" accent4="accent4" accent5="accent5" accent6="accent6" hlink="hlink" folHlink="folHlink"/>
  <p:sldLayoutIdLst>
    <p:sldLayoutId id="2147483671" r:id="rId1"/>
    <p:sldLayoutId id="2147483683" r:id="rId2"/>
    <p:sldLayoutId id="2147483678" r:id="rId3"/>
    <p:sldLayoutId id="2147483679" r:id="rId4"/>
    <p:sldLayoutId id="2147483685" r:id="rId5"/>
    <p:sldLayoutId id="2147483680" r:id="rId6"/>
    <p:sldLayoutId id="2147483684" r:id="rId7"/>
    <p:sldLayoutId id="2147483681" r:id="rId8"/>
    <p:sldLayoutId id="2147483686" r:id="rId9"/>
    <p:sldLayoutId id="2147483682" r:id="rId10"/>
  </p:sldLayoutIdLst>
  <p:txStyles>
    <p:titleStyle>
      <a:lvl1pPr algn="l" defTabSz="914400" rtl="0" eaLnBrk="1" latinLnBrk="0" hangingPunct="1">
        <a:lnSpc>
          <a:spcPct val="90000"/>
        </a:lnSpc>
        <a:spcBef>
          <a:spcPct val="0"/>
        </a:spcBef>
        <a:buNone/>
        <a:defRPr lang="en-GB" sz="3600" b="1" kern="1200" dirty="0">
          <a:solidFill>
            <a:schemeClr val="accent1"/>
          </a:solidFill>
          <a:latin typeface="Arial" panose="020B0604020202020204" pitchFamily="34" charset="0"/>
          <a:ea typeface="Lato" charset="0"/>
          <a:cs typeface="Arial" panose="020B0604020202020204" pitchFamily="34" charset="0"/>
        </a:defRPr>
      </a:lvl1pPr>
    </p:titleStyle>
    <p:bodyStyle>
      <a:lvl1pPr marL="342900" indent="-342900" algn="l" defTabSz="914400" rtl="0" eaLnBrk="1" latinLnBrk="0" hangingPunct="1">
        <a:lnSpc>
          <a:spcPct val="110000"/>
        </a:lnSpc>
        <a:spcBef>
          <a:spcPts val="1000"/>
        </a:spcBef>
        <a:buClr>
          <a:schemeClr val="accent3"/>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spcAft>
          <a:spcPts val="500"/>
        </a:spcAft>
        <a:buClr>
          <a:schemeClr val="accent3"/>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accent3"/>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2" userDrawn="1">
          <p15:clr>
            <a:srgbClr val="F26B43"/>
          </p15:clr>
        </p15:guide>
        <p15:guide id="2" pos="5284" userDrawn="1">
          <p15:clr>
            <a:srgbClr val="F26B43"/>
          </p15:clr>
        </p15:guide>
        <p15:guide id="3" pos="476"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brookes.ac.uk/getmedia/2055caf4-932f-4448-842f-aee3f2c43f92/Academic-Advising-Policy.pdf"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hyperlink" Target="http://www.pngall.com/email-png/download/29996" TargetMode="External"/><Relationship Id="rId3" Type="http://schemas.openxmlformats.org/officeDocument/2006/relationships/hyperlink" Target="https://twitter.com/IPC_Brookes" TargetMode="External"/><Relationship Id="rId7" Type="http://schemas.openxmlformats.org/officeDocument/2006/relationships/image" Target="../media/image20.png"/><Relationship Id="rId12"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hyperlink" Target="https://www.pngall.com/website-png/download/37689" TargetMode="External"/><Relationship Id="rId11" Type="http://schemas.openxmlformats.org/officeDocument/2006/relationships/image" Target="../media/image22.png"/><Relationship Id="rId5" Type="http://schemas.openxmlformats.org/officeDocument/2006/relationships/image" Target="../media/image19.png"/><Relationship Id="rId10" Type="http://schemas.openxmlformats.org/officeDocument/2006/relationships/hyperlink" Target="https://commons.wikimedia.org/wiki/File:Phone_font_awesome.svg" TargetMode="External"/><Relationship Id="rId4" Type="http://schemas.openxmlformats.org/officeDocument/2006/relationships/hyperlink" Target="https://www.linkedin.com/company/institute-of-public-care-brookes/mycompany/" TargetMode="External"/><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jp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1711B6-13ED-1D20-082C-D76D3C6F9335}"/>
              </a:ext>
            </a:extLst>
          </p:cNvPr>
          <p:cNvSpPr>
            <a:spLocks noGrp="1"/>
          </p:cNvSpPr>
          <p:nvPr>
            <p:ph type="body" sz="quarter" idx="10"/>
          </p:nvPr>
        </p:nvSpPr>
        <p:spPr/>
        <p:txBody>
          <a:bodyPr>
            <a:noAutofit/>
          </a:bodyPr>
          <a:lstStyle/>
          <a:p>
            <a:r>
              <a:rPr lang="en-GB" dirty="0"/>
              <a:t>Certificate of Credit in Commissioning and Purchasing for Public Care</a:t>
            </a:r>
          </a:p>
        </p:txBody>
      </p:sp>
      <p:sp>
        <p:nvSpPr>
          <p:cNvPr id="3" name="Text Placeholder 2">
            <a:extLst>
              <a:ext uri="{FF2B5EF4-FFF2-40B4-BE49-F238E27FC236}">
                <a16:creationId xmlns:a16="http://schemas.microsoft.com/office/drawing/2014/main" id="{5A036A3C-E088-6AA1-67DD-D92D2D802ED3}"/>
              </a:ext>
            </a:extLst>
          </p:cNvPr>
          <p:cNvSpPr>
            <a:spLocks noGrp="1"/>
          </p:cNvSpPr>
          <p:nvPr>
            <p:ph type="body" sz="quarter" idx="11"/>
          </p:nvPr>
        </p:nvSpPr>
        <p:spPr>
          <a:xfrm>
            <a:off x="755650" y="4783924"/>
            <a:ext cx="7632700" cy="715962"/>
          </a:xfrm>
        </p:spPr>
        <p:txBody>
          <a:bodyPr>
            <a:noAutofit/>
          </a:bodyPr>
          <a:lstStyle/>
          <a:p>
            <a:r>
              <a:rPr lang="en-GB" dirty="0"/>
              <a:t>Assignment Support:</a:t>
            </a:r>
          </a:p>
          <a:p>
            <a:r>
              <a:rPr lang="en-GB" dirty="0"/>
              <a:t>Session 1</a:t>
            </a:r>
          </a:p>
        </p:txBody>
      </p:sp>
    </p:spTree>
    <p:extLst>
      <p:ext uri="{BB962C8B-B14F-4D97-AF65-F5344CB8AC3E}">
        <p14:creationId xmlns:p14="http://schemas.microsoft.com/office/powerpoint/2010/main" val="510617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AAD24A-0A2F-902E-30B2-F150E3BA5A1B}"/>
              </a:ext>
            </a:extLst>
          </p:cNvPr>
          <p:cNvSpPr>
            <a:spLocks noGrp="1"/>
          </p:cNvSpPr>
          <p:nvPr>
            <p:ph type="title"/>
          </p:nvPr>
        </p:nvSpPr>
        <p:spPr/>
        <p:txBody>
          <a:bodyPr/>
          <a:lstStyle/>
          <a:p>
            <a:endParaRPr lang="en-GB"/>
          </a:p>
        </p:txBody>
      </p:sp>
      <p:sp>
        <p:nvSpPr>
          <p:cNvPr id="7" name="Text Placeholder 6">
            <a:extLst>
              <a:ext uri="{FF2B5EF4-FFF2-40B4-BE49-F238E27FC236}">
                <a16:creationId xmlns:a16="http://schemas.microsoft.com/office/drawing/2014/main" id="{F5EE08EC-4ECD-C964-E66E-370DB996F78C}"/>
              </a:ext>
            </a:extLst>
          </p:cNvPr>
          <p:cNvSpPr>
            <a:spLocks noGrp="1"/>
          </p:cNvSpPr>
          <p:nvPr>
            <p:ph type="body" sz="quarter" idx="10"/>
          </p:nvPr>
        </p:nvSpPr>
        <p:spPr>
          <a:xfrm>
            <a:off x="755650" y="2585598"/>
            <a:ext cx="7617600" cy="3793527"/>
          </a:xfrm>
        </p:spPr>
        <p:txBody>
          <a:bodyPr/>
          <a:lstStyle/>
          <a:p>
            <a:r>
              <a:rPr lang="en-US" dirty="0">
                <a:hlinkClick r:id="rId3"/>
              </a:rPr>
              <a:t>This policy </a:t>
            </a:r>
            <a:r>
              <a:rPr lang="en-US" dirty="0"/>
              <a:t>establishes a clear governance structure, reporting protocols and lines and accountability</a:t>
            </a:r>
          </a:p>
          <a:p>
            <a:r>
              <a:rPr lang="en-US" dirty="0"/>
              <a:t>The purpose of Academic Advising at OBU is to enable all students to take </a:t>
            </a:r>
            <a:r>
              <a:rPr lang="en-US" b="1" dirty="0"/>
              <a:t>responsibility for their academic progress, grow self awareness of their academic abilities </a:t>
            </a:r>
            <a:r>
              <a:rPr lang="en-US" dirty="0"/>
              <a:t>and where necessary aid students in identifying appropiate academic, professional and personal development </a:t>
            </a:r>
            <a:r>
              <a:rPr lang="en-US" b="1" dirty="0"/>
              <a:t>opportunities and support </a:t>
            </a:r>
          </a:p>
          <a:p>
            <a:endParaRPr lang="en-GB" dirty="0"/>
          </a:p>
        </p:txBody>
      </p:sp>
      <p:pic>
        <p:nvPicPr>
          <p:cNvPr id="5" name="Picture 4">
            <a:extLst>
              <a:ext uri="{FF2B5EF4-FFF2-40B4-BE49-F238E27FC236}">
                <a16:creationId xmlns:a16="http://schemas.microsoft.com/office/drawing/2014/main" id="{FD8FB09F-65C0-A954-0E71-4C229433F91E}"/>
              </a:ext>
            </a:extLst>
          </p:cNvPr>
          <p:cNvPicPr>
            <a:picLocks noChangeAspect="1"/>
          </p:cNvPicPr>
          <p:nvPr/>
        </p:nvPicPr>
        <p:blipFill>
          <a:blip r:embed="rId4"/>
          <a:srcRect t="9759"/>
          <a:stretch/>
        </p:blipFill>
        <p:spPr>
          <a:xfrm>
            <a:off x="755650" y="114300"/>
            <a:ext cx="7623552" cy="2290066"/>
          </a:xfrm>
          <a:prstGeom prst="rect">
            <a:avLst/>
          </a:prstGeom>
        </p:spPr>
      </p:pic>
    </p:spTree>
    <p:extLst>
      <p:ext uri="{BB962C8B-B14F-4D97-AF65-F5344CB8AC3E}">
        <p14:creationId xmlns:p14="http://schemas.microsoft.com/office/powerpoint/2010/main" val="3915100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1B290C-BE74-3038-0EF2-AC0F12F55D5E}"/>
              </a:ext>
            </a:extLst>
          </p:cNvPr>
          <p:cNvSpPr>
            <a:spLocks noGrp="1"/>
          </p:cNvSpPr>
          <p:nvPr>
            <p:ph type="title"/>
          </p:nvPr>
        </p:nvSpPr>
        <p:spPr/>
        <p:txBody>
          <a:bodyPr/>
          <a:lstStyle/>
          <a:p>
            <a:r>
              <a:rPr lang="en-GB" dirty="0"/>
              <a:t>Assignment support process</a:t>
            </a:r>
          </a:p>
        </p:txBody>
      </p:sp>
      <p:grpSp>
        <p:nvGrpSpPr>
          <p:cNvPr id="4" name="Google Shape;163;p9">
            <a:extLst>
              <a:ext uri="{FF2B5EF4-FFF2-40B4-BE49-F238E27FC236}">
                <a16:creationId xmlns:a16="http://schemas.microsoft.com/office/drawing/2014/main" id="{A34B92E8-2950-CAB4-02A1-B092745B1DD1}"/>
              </a:ext>
            </a:extLst>
          </p:cNvPr>
          <p:cNvGrpSpPr/>
          <p:nvPr/>
        </p:nvGrpSpPr>
        <p:grpSpPr>
          <a:xfrm>
            <a:off x="54000" y="2317484"/>
            <a:ext cx="9036000" cy="1872208"/>
            <a:chOff x="70775" y="2780928"/>
            <a:chExt cx="9109737" cy="1872208"/>
          </a:xfrm>
        </p:grpSpPr>
        <p:sp>
          <p:nvSpPr>
            <p:cNvPr id="5" name="Google Shape;164;p9">
              <a:extLst>
                <a:ext uri="{FF2B5EF4-FFF2-40B4-BE49-F238E27FC236}">
                  <a16:creationId xmlns:a16="http://schemas.microsoft.com/office/drawing/2014/main" id="{D71FBE09-9D88-DF52-7CA6-4438884192B0}"/>
                </a:ext>
              </a:extLst>
            </p:cNvPr>
            <p:cNvSpPr/>
            <p:nvPr/>
          </p:nvSpPr>
          <p:spPr>
            <a:xfrm>
              <a:off x="538101"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7CFCF">
                <a:alpha val="89019"/>
              </a:srgbClr>
            </a:solidFill>
            <a:ln w="25400" cap="flat" cmpd="sng">
              <a:solidFill>
                <a:srgbClr val="E7CF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2 weeks after final teaching day</a:t>
              </a:r>
              <a:endParaRPr sz="1800" b="0" i="0" u="none" strike="noStrike" cap="none">
                <a:solidFill>
                  <a:schemeClr val="dk1"/>
                </a:solidFill>
                <a:latin typeface="Arial"/>
                <a:ea typeface="Arial"/>
                <a:cs typeface="Arial"/>
                <a:sym typeface="Arial"/>
              </a:endParaRPr>
            </a:p>
          </p:txBody>
        </p:sp>
        <p:sp>
          <p:nvSpPr>
            <p:cNvPr id="6" name="Google Shape;165;p9">
              <a:extLst>
                <a:ext uri="{FF2B5EF4-FFF2-40B4-BE49-F238E27FC236}">
                  <a16:creationId xmlns:a16="http://schemas.microsoft.com/office/drawing/2014/main" id="{EDBD7A64-DB99-D275-0646-5704709CBC27}"/>
                </a:ext>
              </a:extLst>
            </p:cNvPr>
            <p:cNvSpPr/>
            <p:nvPr/>
          </p:nvSpPr>
          <p:spPr>
            <a:xfrm>
              <a:off x="70775"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F504D"/>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1</a:t>
              </a:r>
              <a:endParaRPr sz="1800" b="0" i="0" u="none" strike="noStrike" cap="none">
                <a:solidFill>
                  <a:schemeClr val="dk1"/>
                </a:solidFill>
                <a:latin typeface="Arial"/>
                <a:ea typeface="Arial"/>
                <a:cs typeface="Arial"/>
                <a:sym typeface="Arial"/>
              </a:endParaRPr>
            </a:p>
          </p:txBody>
        </p:sp>
        <p:sp>
          <p:nvSpPr>
            <p:cNvPr id="7" name="Google Shape;166;p9">
              <a:extLst>
                <a:ext uri="{FF2B5EF4-FFF2-40B4-BE49-F238E27FC236}">
                  <a16:creationId xmlns:a16="http://schemas.microsoft.com/office/drawing/2014/main" id="{E7EDA1EB-1E97-EF6F-8DC5-A3D14BD26FF7}"/>
                </a:ext>
              </a:extLst>
            </p:cNvPr>
            <p:cNvSpPr/>
            <p:nvPr/>
          </p:nvSpPr>
          <p:spPr>
            <a:xfrm>
              <a:off x="24103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6CE">
                <a:alpha val="89019"/>
              </a:srgbClr>
            </a:solidFill>
            <a:ln w="25400" cap="flat" cmpd="sng">
              <a:solidFill>
                <a:srgbClr val="E5D6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3 weeks after Session 1</a:t>
              </a:r>
              <a:endParaRPr sz="1800" b="0" i="0" u="none" strike="noStrike" cap="none">
                <a:solidFill>
                  <a:schemeClr val="dk1"/>
                </a:solidFill>
                <a:latin typeface="Arial"/>
                <a:ea typeface="Arial"/>
                <a:cs typeface="Arial"/>
                <a:sym typeface="Arial"/>
              </a:endParaRPr>
            </a:p>
          </p:txBody>
        </p:sp>
        <p:sp>
          <p:nvSpPr>
            <p:cNvPr id="8" name="Google Shape;167;p9">
              <a:extLst>
                <a:ext uri="{FF2B5EF4-FFF2-40B4-BE49-F238E27FC236}">
                  <a16:creationId xmlns:a16="http://schemas.microsoft.com/office/drawing/2014/main" id="{2C069F41-7E4B-FB67-C6C1-9E34B4EE4EB4}"/>
                </a:ext>
              </a:extLst>
            </p:cNvPr>
            <p:cNvSpPr/>
            <p:nvPr/>
          </p:nvSpPr>
          <p:spPr>
            <a:xfrm>
              <a:off x="1942983"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D754F"/>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1</a:t>
              </a:r>
              <a:endParaRPr sz="1800" b="0" i="0" u="none" strike="noStrike" cap="none">
                <a:solidFill>
                  <a:schemeClr val="dk1"/>
                </a:solidFill>
                <a:latin typeface="Arial"/>
                <a:ea typeface="Arial"/>
                <a:cs typeface="Arial"/>
                <a:sym typeface="Arial"/>
              </a:endParaRPr>
            </a:p>
          </p:txBody>
        </p:sp>
        <p:sp>
          <p:nvSpPr>
            <p:cNvPr id="9" name="Google Shape;168;p9">
              <a:extLst>
                <a:ext uri="{FF2B5EF4-FFF2-40B4-BE49-F238E27FC236}">
                  <a16:creationId xmlns:a16="http://schemas.microsoft.com/office/drawing/2014/main" id="{8239F6A8-AFE1-1BCF-311B-C59E3AC231DE}"/>
                </a:ext>
              </a:extLst>
            </p:cNvPr>
            <p:cNvSpPr/>
            <p:nvPr/>
          </p:nvSpPr>
          <p:spPr>
            <a:xfrm>
              <a:off x="42105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5DECE">
                <a:alpha val="89019"/>
              </a:srgbClr>
            </a:solidFill>
            <a:ln w="25400" cap="flat" cmpd="sng">
              <a:solidFill>
                <a:srgbClr val="E5DECE">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a:solidFill>
                    <a:schemeClr val="dk1"/>
                  </a:solidFill>
                  <a:latin typeface="Arial"/>
                  <a:ea typeface="Arial"/>
                  <a:cs typeface="Arial"/>
                  <a:sym typeface="Arial"/>
                </a:rPr>
                <a:t>Midway between Session 1 and submission deadline</a:t>
              </a:r>
              <a:endParaRPr sz="1800" b="0" i="0" u="none" strike="noStrike" cap="none">
                <a:solidFill>
                  <a:schemeClr val="dk1"/>
                </a:solidFill>
                <a:latin typeface="Arial"/>
                <a:ea typeface="Arial"/>
                <a:cs typeface="Arial"/>
                <a:sym typeface="Arial"/>
              </a:endParaRPr>
            </a:p>
          </p:txBody>
        </p:sp>
        <p:sp>
          <p:nvSpPr>
            <p:cNvPr id="10" name="Google Shape;169;p9">
              <a:extLst>
                <a:ext uri="{FF2B5EF4-FFF2-40B4-BE49-F238E27FC236}">
                  <a16:creationId xmlns:a16="http://schemas.microsoft.com/office/drawing/2014/main" id="{770C2317-02ED-ADDA-F885-B909194CD349}"/>
                </a:ext>
              </a:extLst>
            </p:cNvPr>
            <p:cNvSpPr/>
            <p:nvPr/>
          </p:nvSpPr>
          <p:spPr>
            <a:xfrm>
              <a:off x="37799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B9952"/>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2</a:t>
              </a:r>
              <a:endParaRPr sz="1800" b="0" i="0" u="none" strike="noStrike" cap="none">
                <a:solidFill>
                  <a:schemeClr val="dk1"/>
                </a:solidFill>
                <a:latin typeface="Arial"/>
                <a:ea typeface="Arial"/>
                <a:cs typeface="Arial"/>
                <a:sym typeface="Arial"/>
              </a:endParaRPr>
            </a:p>
          </p:txBody>
        </p:sp>
        <p:sp>
          <p:nvSpPr>
            <p:cNvPr id="11" name="Google Shape;170;p9">
              <a:extLst>
                <a:ext uri="{FF2B5EF4-FFF2-40B4-BE49-F238E27FC236}">
                  <a16:creationId xmlns:a16="http://schemas.microsoft.com/office/drawing/2014/main" id="{7CBA8D58-34EC-D59C-8B2D-3A4488B93DFB}"/>
                </a:ext>
              </a:extLst>
            </p:cNvPr>
            <p:cNvSpPr/>
            <p:nvPr/>
          </p:nvSpPr>
          <p:spPr>
            <a:xfrm>
              <a:off x="60107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E3E4CF">
                <a:alpha val="89019"/>
              </a:srgbClr>
            </a:solidFill>
            <a:ln w="25400" cap="flat" cmpd="sng">
              <a:solidFill>
                <a:srgbClr val="E3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8 weeks before submission deadline</a:t>
              </a:r>
              <a:endParaRPr sz="1800" b="0" i="0" u="none" strike="noStrike" cap="none" dirty="0">
                <a:solidFill>
                  <a:schemeClr val="dk1"/>
                </a:solidFill>
                <a:latin typeface="Arial"/>
                <a:ea typeface="Arial"/>
                <a:cs typeface="Arial"/>
                <a:sym typeface="Arial"/>
              </a:endParaRPr>
            </a:p>
          </p:txBody>
        </p:sp>
        <p:sp>
          <p:nvSpPr>
            <p:cNvPr id="12" name="Google Shape;171;p9">
              <a:extLst>
                <a:ext uri="{FF2B5EF4-FFF2-40B4-BE49-F238E27FC236}">
                  <a16:creationId xmlns:a16="http://schemas.microsoft.com/office/drawing/2014/main" id="{29A1D1FF-1071-E0DB-9117-84FC9EA02405}"/>
                </a:ext>
              </a:extLst>
            </p:cNvPr>
            <p:cNvSpPr/>
            <p:nvPr/>
          </p:nvSpPr>
          <p:spPr>
            <a:xfrm>
              <a:off x="5580113" y="3181580"/>
              <a:ext cx="720080"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BABA55"/>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Session 3</a:t>
              </a:r>
              <a:endParaRPr sz="1800" b="0" i="0" u="none" strike="noStrike" cap="none">
                <a:solidFill>
                  <a:schemeClr val="dk1"/>
                </a:solidFill>
                <a:latin typeface="Arial"/>
                <a:ea typeface="Arial"/>
                <a:cs typeface="Arial"/>
                <a:sym typeface="Arial"/>
              </a:endParaRPr>
            </a:p>
          </p:txBody>
        </p:sp>
        <p:sp>
          <p:nvSpPr>
            <p:cNvPr id="13" name="Google Shape;172;p9">
              <a:extLst>
                <a:ext uri="{FF2B5EF4-FFF2-40B4-BE49-F238E27FC236}">
                  <a16:creationId xmlns:a16="http://schemas.microsoft.com/office/drawing/2014/main" id="{25DFD730-6A3A-A6E2-7154-7A8118CA0136}"/>
                </a:ext>
              </a:extLst>
            </p:cNvPr>
            <p:cNvSpPr/>
            <p:nvPr/>
          </p:nvSpPr>
          <p:spPr>
            <a:xfrm>
              <a:off x="7810909" y="2780928"/>
              <a:ext cx="1369603" cy="1872208"/>
            </a:xfrm>
            <a:custGeom>
              <a:avLst/>
              <a:gdLst/>
              <a:ahLst/>
              <a:cxnLst/>
              <a:rect l="l" t="t" r="r" b="b"/>
              <a:pathLst>
                <a:path w="1029504" h="899916" extrusionOk="0">
                  <a:moveTo>
                    <a:pt x="0" y="134987"/>
                  </a:moveTo>
                  <a:lnTo>
                    <a:pt x="579546" y="134987"/>
                  </a:lnTo>
                  <a:lnTo>
                    <a:pt x="579546" y="0"/>
                  </a:lnTo>
                  <a:lnTo>
                    <a:pt x="1029504" y="449958"/>
                  </a:lnTo>
                  <a:lnTo>
                    <a:pt x="579546" y="899916"/>
                  </a:lnTo>
                  <a:lnTo>
                    <a:pt x="579546" y="764929"/>
                  </a:lnTo>
                  <a:lnTo>
                    <a:pt x="0" y="764929"/>
                  </a:lnTo>
                  <a:lnTo>
                    <a:pt x="0" y="134987"/>
                  </a:lnTo>
                  <a:close/>
                </a:path>
              </a:pathLst>
            </a:custGeom>
            <a:solidFill>
              <a:srgbClr val="DCE4CF">
                <a:alpha val="89019"/>
              </a:srgbClr>
            </a:solidFill>
            <a:ln w="25400" cap="flat" cmpd="sng">
              <a:solidFill>
                <a:srgbClr val="DCE4CF">
                  <a:alpha val="89019"/>
                </a:srgbClr>
              </a:solidFill>
              <a:prstDash val="solid"/>
              <a:round/>
              <a:headEnd type="none" w="sm" len="sm"/>
              <a:tailEnd type="none" w="sm" len="sm"/>
            </a:ln>
          </p:spPr>
          <p:txBody>
            <a:bodyPr spcFirstLastPara="1" wrap="square" lIns="275150" tIns="139425" rIns="279125" bIns="139425"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200" b="0" i="0" u="none" strike="noStrike" cap="none" dirty="0">
                  <a:solidFill>
                    <a:schemeClr val="dk1"/>
                  </a:solidFill>
                  <a:latin typeface="Arial"/>
                  <a:ea typeface="Arial"/>
                  <a:cs typeface="Arial"/>
                  <a:sym typeface="Arial"/>
                </a:rPr>
                <a:t>4 weeks before submission deadline</a:t>
              </a:r>
              <a:endParaRPr sz="1800" b="0" i="0" u="none" strike="noStrike" cap="none" dirty="0">
                <a:solidFill>
                  <a:schemeClr val="dk1"/>
                </a:solidFill>
                <a:latin typeface="Arial"/>
                <a:ea typeface="Arial"/>
                <a:cs typeface="Arial"/>
                <a:sym typeface="Arial"/>
              </a:endParaRPr>
            </a:p>
          </p:txBody>
        </p:sp>
        <p:sp>
          <p:nvSpPr>
            <p:cNvPr id="14" name="Google Shape;173;p9">
              <a:extLst>
                <a:ext uri="{FF2B5EF4-FFF2-40B4-BE49-F238E27FC236}">
                  <a16:creationId xmlns:a16="http://schemas.microsoft.com/office/drawing/2014/main" id="{CAEBF8B8-1889-E586-DA83-2B1EA2A9E287}"/>
                </a:ext>
              </a:extLst>
            </p:cNvPr>
            <p:cNvSpPr/>
            <p:nvPr/>
          </p:nvSpPr>
          <p:spPr>
            <a:xfrm>
              <a:off x="7415591" y="3181580"/>
              <a:ext cx="684801" cy="1070903"/>
            </a:xfrm>
            <a:custGeom>
              <a:avLst/>
              <a:gdLst/>
              <a:ahLst/>
              <a:cxnLst/>
              <a:rect l="l" t="t" r="r" b="b"/>
              <a:pathLst>
                <a:path w="514752" h="514752" extrusionOk="0">
                  <a:moveTo>
                    <a:pt x="0" y="257376"/>
                  </a:moveTo>
                  <a:cubicBezTo>
                    <a:pt x="0" y="115231"/>
                    <a:pt x="115231" y="0"/>
                    <a:pt x="257376" y="0"/>
                  </a:cubicBezTo>
                  <a:cubicBezTo>
                    <a:pt x="399521" y="0"/>
                    <a:pt x="514752" y="115231"/>
                    <a:pt x="514752" y="257376"/>
                  </a:cubicBezTo>
                  <a:cubicBezTo>
                    <a:pt x="514752" y="399521"/>
                    <a:pt x="399521" y="514752"/>
                    <a:pt x="257376" y="514752"/>
                  </a:cubicBezTo>
                  <a:cubicBezTo>
                    <a:pt x="115231" y="514752"/>
                    <a:pt x="0" y="399521"/>
                    <a:pt x="0" y="257376"/>
                  </a:cubicBezTo>
                  <a:close/>
                </a:path>
              </a:pathLst>
            </a:custGeom>
            <a:solidFill>
              <a:srgbClr val="99B958"/>
            </a:solidFill>
            <a:ln w="25400" cap="flat" cmpd="sng">
              <a:solidFill>
                <a:schemeClr val="lt1"/>
              </a:solidFill>
              <a:prstDash val="solid"/>
              <a:round/>
              <a:headEnd type="none" w="sm" len="sm"/>
              <a:tailEnd type="none" w="sm" len="sm"/>
            </a:ln>
          </p:spPr>
          <p:txBody>
            <a:bodyPr spcFirstLastPara="1" wrap="square" lIns="80450" tIns="80450" rIns="80450" bIns="80450" anchor="ctr" anchorCtr="0">
              <a:noAutofit/>
            </a:bodyPr>
            <a:lstStyle/>
            <a:p>
              <a:pPr marL="0" marR="0" lvl="0" indent="0" algn="ctr" rtl="0">
                <a:lnSpc>
                  <a:spcPct val="90000"/>
                </a:lnSpc>
                <a:spcBef>
                  <a:spcPts val="0"/>
                </a:spcBef>
                <a:spcAft>
                  <a:spcPts val="0"/>
                </a:spcAft>
                <a:buClr>
                  <a:schemeClr val="lt1"/>
                </a:buClr>
                <a:buSzPts val="1200"/>
                <a:buFont typeface="Arial"/>
                <a:buNone/>
              </a:pPr>
              <a:r>
                <a:rPr lang="en-GB" sz="1200" b="0" i="0" u="none" strike="noStrike" cap="none">
                  <a:solidFill>
                    <a:schemeClr val="lt1"/>
                  </a:solidFill>
                  <a:latin typeface="Arial"/>
                  <a:ea typeface="Arial"/>
                  <a:cs typeface="Arial"/>
                  <a:sym typeface="Arial"/>
                </a:rPr>
                <a:t>Tutorial 2</a:t>
              </a:r>
              <a:endParaRPr sz="1800" b="0" i="0" u="none" strike="noStrike" cap="none">
                <a:solidFill>
                  <a:schemeClr val="dk1"/>
                </a:solidFill>
                <a:latin typeface="Arial"/>
                <a:ea typeface="Arial"/>
                <a:cs typeface="Arial"/>
                <a:sym typeface="Arial"/>
              </a:endParaRPr>
            </a:p>
          </p:txBody>
        </p:sp>
      </p:grpSp>
    </p:spTree>
    <p:extLst>
      <p:ext uri="{BB962C8B-B14F-4D97-AF65-F5344CB8AC3E}">
        <p14:creationId xmlns:p14="http://schemas.microsoft.com/office/powerpoint/2010/main" val="646226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470E5-D061-7CB2-680B-4B29839F280E}"/>
              </a:ext>
            </a:extLst>
          </p:cNvPr>
          <p:cNvSpPr>
            <a:spLocks noGrp="1"/>
          </p:cNvSpPr>
          <p:nvPr>
            <p:ph type="title"/>
          </p:nvPr>
        </p:nvSpPr>
        <p:spPr/>
        <p:txBody>
          <a:bodyPr/>
          <a:lstStyle/>
          <a:p>
            <a:r>
              <a:rPr lang="en-GB" dirty="0"/>
              <a:t>Key dates</a:t>
            </a:r>
          </a:p>
        </p:txBody>
      </p:sp>
      <p:sp>
        <p:nvSpPr>
          <p:cNvPr id="3" name="Text Placeholder 2">
            <a:extLst>
              <a:ext uri="{FF2B5EF4-FFF2-40B4-BE49-F238E27FC236}">
                <a16:creationId xmlns:a16="http://schemas.microsoft.com/office/drawing/2014/main" id="{74908333-3909-34F4-721D-AE43C74DF6E0}"/>
              </a:ext>
            </a:extLst>
          </p:cNvPr>
          <p:cNvSpPr>
            <a:spLocks noGrp="1"/>
          </p:cNvSpPr>
          <p:nvPr>
            <p:ph type="body" sz="quarter" idx="10"/>
          </p:nvPr>
        </p:nvSpPr>
        <p:spPr/>
        <p:txBody>
          <a:bodyPr>
            <a:normAutofit lnSpcReduction="10000"/>
          </a:bodyPr>
          <a:lstStyle/>
          <a:p>
            <a:r>
              <a:rPr lang="en-GB" dirty="0"/>
              <a:t>Assignment support</a:t>
            </a:r>
          </a:p>
          <a:p>
            <a:r>
              <a:rPr lang="en-GB" dirty="0"/>
              <a:t>Session 1:</a:t>
            </a:r>
          </a:p>
          <a:p>
            <a:r>
              <a:rPr lang="en-GB" dirty="0"/>
              <a:t>Tutorial 1:</a:t>
            </a:r>
          </a:p>
          <a:p>
            <a:r>
              <a:rPr lang="en-GB" dirty="0"/>
              <a:t>Session 2:</a:t>
            </a:r>
          </a:p>
          <a:p>
            <a:r>
              <a:rPr lang="en-GB" dirty="0"/>
              <a:t>Session 3:</a:t>
            </a:r>
          </a:p>
          <a:p>
            <a:r>
              <a:rPr lang="en-GB" dirty="0"/>
              <a:t>Tutorial 2:</a:t>
            </a:r>
          </a:p>
          <a:p>
            <a:endParaRPr lang="en-GB" dirty="0"/>
          </a:p>
          <a:p>
            <a:r>
              <a:rPr lang="en-GB" dirty="0"/>
              <a:t>Submission deadline:</a:t>
            </a:r>
          </a:p>
          <a:p>
            <a:endParaRPr lang="en-GB" dirty="0"/>
          </a:p>
        </p:txBody>
      </p:sp>
    </p:spTree>
    <p:extLst>
      <p:ext uri="{BB962C8B-B14F-4D97-AF65-F5344CB8AC3E}">
        <p14:creationId xmlns:p14="http://schemas.microsoft.com/office/powerpoint/2010/main" val="2997433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1109EC9-C8FA-530D-FA4C-E1D43ED30D82}"/>
              </a:ext>
            </a:extLst>
          </p:cNvPr>
          <p:cNvSpPr>
            <a:spLocks noGrp="1"/>
          </p:cNvSpPr>
          <p:nvPr>
            <p:ph type="body" sz="quarter" idx="10"/>
          </p:nvPr>
        </p:nvSpPr>
        <p:spPr/>
        <p:txBody>
          <a:bodyPr/>
          <a:lstStyle/>
          <a:p>
            <a:r>
              <a:rPr lang="en-GB" dirty="0"/>
              <a:t>Assessment criteria</a:t>
            </a:r>
          </a:p>
        </p:txBody>
      </p:sp>
      <p:sp>
        <p:nvSpPr>
          <p:cNvPr id="4" name="Text Placeholder 3">
            <a:extLst>
              <a:ext uri="{FF2B5EF4-FFF2-40B4-BE49-F238E27FC236}">
                <a16:creationId xmlns:a16="http://schemas.microsoft.com/office/drawing/2014/main" id="{28FA454F-5F8C-201C-1AB5-C1C526CC0936}"/>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2262514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5FA7F-1ED6-C0C6-44A7-69E887F7AF2E}"/>
              </a:ext>
            </a:extLst>
          </p:cNvPr>
          <p:cNvSpPr>
            <a:spLocks noGrp="1"/>
          </p:cNvSpPr>
          <p:nvPr>
            <p:ph type="title"/>
          </p:nvPr>
        </p:nvSpPr>
        <p:spPr/>
        <p:txBody>
          <a:bodyPr/>
          <a:lstStyle/>
          <a:p>
            <a:r>
              <a:rPr lang="en-GB" dirty="0"/>
              <a:t>Assignment task</a:t>
            </a:r>
          </a:p>
        </p:txBody>
      </p:sp>
      <p:sp>
        <p:nvSpPr>
          <p:cNvPr id="3" name="Text Placeholder 2">
            <a:extLst>
              <a:ext uri="{FF2B5EF4-FFF2-40B4-BE49-F238E27FC236}">
                <a16:creationId xmlns:a16="http://schemas.microsoft.com/office/drawing/2014/main" id="{ED3AF301-4696-6833-85D3-8F7ACBCE50C3}"/>
              </a:ext>
            </a:extLst>
          </p:cNvPr>
          <p:cNvSpPr>
            <a:spLocks noGrp="1"/>
          </p:cNvSpPr>
          <p:nvPr>
            <p:ph type="body" sz="quarter" idx="10"/>
          </p:nvPr>
        </p:nvSpPr>
        <p:spPr>
          <a:xfrm>
            <a:off x="755650" y="1305523"/>
            <a:ext cx="7617600" cy="3793527"/>
          </a:xfrm>
        </p:spPr>
        <p:txBody>
          <a:bodyPr>
            <a:noAutofit/>
          </a:bodyPr>
          <a:lstStyle/>
          <a:p>
            <a:pPr marL="0" indent="0">
              <a:buNone/>
            </a:pPr>
            <a:r>
              <a:rPr lang="en-GB" sz="2100" dirty="0"/>
              <a:t>Submit a written assignment which explains and reflects upon a commissioning or purchasing project that you have undertaken. The rationale for the work must be clearly set out in the context of national policy, best practice, and draws on a critical analysis of the relevant current commissioning and purchasing arrangements in your local organisation or service. </a:t>
            </a:r>
          </a:p>
          <a:p>
            <a:pPr marL="0" indent="0">
              <a:buNone/>
            </a:pPr>
            <a:r>
              <a:rPr lang="en-GB" sz="2100" dirty="0"/>
              <a:t>Supporting information will be expected that gives evidence of the project activities. The project must have been accepted by your line manager as appropriate to the needs of your organisation, and have been undertaken during the course. </a:t>
            </a:r>
          </a:p>
          <a:p>
            <a:pPr marL="0" indent="0">
              <a:buNone/>
            </a:pPr>
            <a:r>
              <a:rPr lang="en-GB" sz="2100" dirty="0"/>
              <a:t>Minimum of 4,000 words and a maximum of 5,000 words. </a:t>
            </a:r>
          </a:p>
          <a:p>
            <a:pPr marL="0" indent="0">
              <a:buNone/>
            </a:pPr>
            <a:r>
              <a:rPr lang="en-GB" sz="2100" dirty="0"/>
              <a:t>Work will be assessed using the assignment template.</a:t>
            </a:r>
          </a:p>
          <a:p>
            <a:pPr marL="0" indent="0">
              <a:buNone/>
            </a:pPr>
            <a:endParaRPr lang="en-GB" sz="2100" dirty="0"/>
          </a:p>
        </p:txBody>
      </p:sp>
    </p:spTree>
    <p:extLst>
      <p:ext uri="{BB962C8B-B14F-4D97-AF65-F5344CB8AC3E}">
        <p14:creationId xmlns:p14="http://schemas.microsoft.com/office/powerpoint/2010/main" val="3428480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DF528-861C-BB17-19E2-7D9685FE8ED1}"/>
              </a:ext>
            </a:extLst>
          </p:cNvPr>
          <p:cNvSpPr>
            <a:spLocks noGrp="1"/>
          </p:cNvSpPr>
          <p:nvPr>
            <p:ph type="title"/>
          </p:nvPr>
        </p:nvSpPr>
        <p:spPr/>
        <p:txBody>
          <a:bodyPr/>
          <a:lstStyle/>
          <a:p>
            <a:r>
              <a:rPr lang="en-GB" dirty="0"/>
              <a:t>Word limits</a:t>
            </a:r>
          </a:p>
        </p:txBody>
      </p:sp>
      <p:sp>
        <p:nvSpPr>
          <p:cNvPr id="4" name="Google Shape;200;p13">
            <a:extLst>
              <a:ext uri="{FF2B5EF4-FFF2-40B4-BE49-F238E27FC236}">
                <a16:creationId xmlns:a16="http://schemas.microsoft.com/office/drawing/2014/main" id="{0E6D8F0C-3BC7-C55D-13F7-C1F17EF46B55}"/>
              </a:ext>
            </a:extLst>
          </p:cNvPr>
          <p:cNvSpPr txBox="1"/>
          <p:nvPr/>
        </p:nvSpPr>
        <p:spPr>
          <a:xfrm>
            <a:off x="1610973" y="1543648"/>
            <a:ext cx="6768752" cy="4525963"/>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Assignment title</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Reference list</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r>
              <a:rPr lang="en-GB" sz="2200" b="0" i="0" u="none" strike="noStrike" cap="none" dirty="0">
                <a:solidFill>
                  <a:schemeClr val="dk1"/>
                </a:solidFill>
                <a:latin typeface="Arial"/>
                <a:ea typeface="Arial"/>
                <a:cs typeface="Arial"/>
                <a:sym typeface="Arial"/>
              </a:rPr>
              <a:t>Appendices</a:t>
            </a:r>
            <a:endParaRPr sz="2200" b="0" i="0" u="none" strike="noStrike" cap="none" dirty="0">
              <a:solidFill>
                <a:srgbClr val="000000"/>
              </a:solidFill>
              <a:latin typeface="Arial"/>
              <a:ea typeface="Arial"/>
              <a:cs typeface="Arial"/>
              <a:sym typeface="Arial"/>
            </a:endParaRPr>
          </a:p>
          <a:p>
            <a:pPr marL="0" marR="0" lvl="0" indent="0" algn="l" rtl="0">
              <a:lnSpc>
                <a:spcPct val="90000"/>
              </a:lnSpc>
              <a:spcBef>
                <a:spcPts val="1000"/>
              </a:spcBef>
              <a:spcAft>
                <a:spcPts val="0"/>
              </a:spcAft>
              <a:buClr>
                <a:schemeClr val="dk1"/>
              </a:buClr>
              <a:buSzPts val="2000"/>
              <a:buFont typeface="Arial"/>
              <a:buNone/>
            </a:pPr>
            <a:endParaRPr sz="2200" b="0" i="0" u="none" strike="noStrike" cap="none" dirty="0">
              <a:solidFill>
                <a:schemeClr val="dk1"/>
              </a:solidFill>
              <a:latin typeface="Arial"/>
              <a:ea typeface="Arial"/>
              <a:cs typeface="Arial"/>
              <a:sym typeface="Arial"/>
            </a:endParaRPr>
          </a:p>
        </p:txBody>
      </p:sp>
      <p:sp>
        <p:nvSpPr>
          <p:cNvPr id="5" name="Google Shape;201;p13">
            <a:extLst>
              <a:ext uri="{FF2B5EF4-FFF2-40B4-BE49-F238E27FC236}">
                <a16:creationId xmlns:a16="http://schemas.microsoft.com/office/drawing/2014/main" id="{F3607E85-1442-4138-8E84-3E008F7CCCC6}"/>
              </a:ext>
            </a:extLst>
          </p:cNvPr>
          <p:cNvSpPr txBox="1"/>
          <p:nvPr/>
        </p:nvSpPr>
        <p:spPr>
          <a:xfrm>
            <a:off x="355274" y="3024074"/>
            <a:ext cx="1008112" cy="76940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Safe limit</a:t>
            </a:r>
            <a:endParaRPr sz="2200" b="0" i="0" u="none" strike="noStrike" cap="none" dirty="0">
              <a:latin typeface="Arial"/>
              <a:ea typeface="Arial"/>
              <a:cs typeface="Arial"/>
              <a:sym typeface="Arial"/>
            </a:endParaRPr>
          </a:p>
        </p:txBody>
      </p:sp>
      <p:sp>
        <p:nvSpPr>
          <p:cNvPr id="6" name="Google Shape;202;p13">
            <a:extLst>
              <a:ext uri="{FF2B5EF4-FFF2-40B4-BE49-F238E27FC236}">
                <a16:creationId xmlns:a16="http://schemas.microsoft.com/office/drawing/2014/main" id="{C073DEA0-FB6A-79C8-7C86-38DCFCEBDD87}"/>
              </a:ext>
            </a:extLst>
          </p:cNvPr>
          <p:cNvSpPr txBox="1"/>
          <p:nvPr/>
        </p:nvSpPr>
        <p:spPr>
          <a:xfrm>
            <a:off x="1705333" y="3177962"/>
            <a:ext cx="3024336"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Assignment text</a:t>
            </a:r>
            <a:endParaRPr sz="2200" b="0" i="0" u="none" strike="noStrike" cap="none" dirty="0">
              <a:latin typeface="Arial"/>
              <a:ea typeface="Arial"/>
              <a:cs typeface="Arial"/>
              <a:sym typeface="Arial"/>
            </a:endParaRPr>
          </a:p>
        </p:txBody>
      </p:sp>
      <p:cxnSp>
        <p:nvCxnSpPr>
          <p:cNvPr id="7" name="Google Shape;203;p13">
            <a:extLst>
              <a:ext uri="{FF2B5EF4-FFF2-40B4-BE49-F238E27FC236}">
                <a16:creationId xmlns:a16="http://schemas.microsoft.com/office/drawing/2014/main" id="{ECFC316A-0CAD-0964-C8ED-56012980DE7E}"/>
              </a:ext>
            </a:extLst>
          </p:cNvPr>
          <p:cNvCxnSpPr/>
          <p:nvPr/>
        </p:nvCxnSpPr>
        <p:spPr>
          <a:xfrm>
            <a:off x="1619608" y="2366842"/>
            <a:ext cx="6768752" cy="0"/>
          </a:xfrm>
          <a:prstGeom prst="straightConnector1">
            <a:avLst/>
          </a:prstGeom>
          <a:noFill/>
          <a:ln w="38100" cap="flat" cmpd="sng">
            <a:solidFill>
              <a:srgbClr val="003896"/>
            </a:solidFill>
            <a:prstDash val="solid"/>
            <a:miter lim="800000"/>
            <a:headEnd type="none" w="sm" len="sm"/>
            <a:tailEnd type="none" w="sm" len="sm"/>
          </a:ln>
        </p:spPr>
      </p:cxnSp>
      <p:cxnSp>
        <p:nvCxnSpPr>
          <p:cNvPr id="8" name="Google Shape;204;p13">
            <a:extLst>
              <a:ext uri="{FF2B5EF4-FFF2-40B4-BE49-F238E27FC236}">
                <a16:creationId xmlns:a16="http://schemas.microsoft.com/office/drawing/2014/main" id="{5E3E970A-2FBD-0F40-B155-2AA834BA98FE}"/>
              </a:ext>
            </a:extLst>
          </p:cNvPr>
          <p:cNvCxnSpPr/>
          <p:nvPr/>
        </p:nvCxnSpPr>
        <p:spPr>
          <a:xfrm>
            <a:off x="1610973" y="4424242"/>
            <a:ext cx="6768752" cy="0"/>
          </a:xfrm>
          <a:prstGeom prst="straightConnector1">
            <a:avLst/>
          </a:prstGeom>
          <a:noFill/>
          <a:ln w="38100" cap="flat" cmpd="sng">
            <a:solidFill>
              <a:srgbClr val="003896"/>
            </a:solidFill>
            <a:prstDash val="solid"/>
            <a:miter lim="800000"/>
            <a:headEnd type="none" w="sm" len="sm"/>
            <a:tailEnd type="none" w="sm" len="sm"/>
          </a:ln>
        </p:spPr>
      </p:cxnSp>
      <p:cxnSp>
        <p:nvCxnSpPr>
          <p:cNvPr id="9" name="Google Shape;205;p13">
            <a:extLst>
              <a:ext uri="{FF2B5EF4-FFF2-40B4-BE49-F238E27FC236}">
                <a16:creationId xmlns:a16="http://schemas.microsoft.com/office/drawing/2014/main" id="{440E2508-9806-D17F-9957-ECC021A507F2}"/>
              </a:ext>
            </a:extLst>
          </p:cNvPr>
          <p:cNvCxnSpPr/>
          <p:nvPr/>
        </p:nvCxnSpPr>
        <p:spPr>
          <a:xfrm>
            <a:off x="1619608" y="2544766"/>
            <a:ext cx="6768752" cy="0"/>
          </a:xfrm>
          <a:prstGeom prst="straightConnector1">
            <a:avLst/>
          </a:prstGeom>
          <a:noFill/>
          <a:ln w="19050" cap="flat" cmpd="sng">
            <a:solidFill>
              <a:srgbClr val="003896"/>
            </a:solidFill>
            <a:prstDash val="dash"/>
            <a:miter lim="800000"/>
            <a:headEnd type="none" w="sm" len="sm"/>
            <a:tailEnd type="none" w="sm" len="sm"/>
          </a:ln>
        </p:spPr>
      </p:cxnSp>
      <p:cxnSp>
        <p:nvCxnSpPr>
          <p:cNvPr id="10" name="Google Shape;206;p13">
            <a:extLst>
              <a:ext uri="{FF2B5EF4-FFF2-40B4-BE49-F238E27FC236}">
                <a16:creationId xmlns:a16="http://schemas.microsoft.com/office/drawing/2014/main" id="{7DC92684-EF9C-BC35-C8BF-89807E7E47B1}"/>
              </a:ext>
            </a:extLst>
          </p:cNvPr>
          <p:cNvCxnSpPr/>
          <p:nvPr/>
        </p:nvCxnSpPr>
        <p:spPr>
          <a:xfrm>
            <a:off x="1610973" y="4176849"/>
            <a:ext cx="6768752" cy="0"/>
          </a:xfrm>
          <a:prstGeom prst="straightConnector1">
            <a:avLst/>
          </a:prstGeom>
          <a:noFill/>
          <a:ln w="19050" cap="flat" cmpd="sng">
            <a:solidFill>
              <a:srgbClr val="003896"/>
            </a:solidFill>
            <a:prstDash val="dash"/>
            <a:miter lim="800000"/>
            <a:headEnd type="none" w="sm" len="sm"/>
            <a:tailEnd type="none" w="sm" len="sm"/>
          </a:ln>
        </p:spPr>
      </p:cxnSp>
      <p:sp>
        <p:nvSpPr>
          <p:cNvPr id="11" name="Google Shape;207;p13">
            <a:extLst>
              <a:ext uri="{FF2B5EF4-FFF2-40B4-BE49-F238E27FC236}">
                <a16:creationId xmlns:a16="http://schemas.microsoft.com/office/drawing/2014/main" id="{74601C44-DD0C-4F61-C6F4-F35B8C7D7BC5}"/>
              </a:ext>
            </a:extLst>
          </p:cNvPr>
          <p:cNvSpPr/>
          <p:nvPr/>
        </p:nvSpPr>
        <p:spPr>
          <a:xfrm>
            <a:off x="1231766" y="2544766"/>
            <a:ext cx="45719" cy="1632083"/>
          </a:xfrm>
          <a:prstGeom prst="leftBrace">
            <a:avLst>
              <a:gd name="adj1" fmla="val 8333"/>
              <a:gd name="adj2" fmla="val 50000"/>
            </a:avLst>
          </a:prstGeom>
          <a:noFill/>
          <a:ln w="25400" cap="flat" cmpd="sng">
            <a:solidFill>
              <a:srgbClr val="00389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2" name="Google Shape;208;p13">
            <a:extLst>
              <a:ext uri="{FF2B5EF4-FFF2-40B4-BE49-F238E27FC236}">
                <a16:creationId xmlns:a16="http://schemas.microsoft.com/office/drawing/2014/main" id="{E26584B6-5127-3771-5509-1DEFDE5EA03F}"/>
              </a:ext>
            </a:extLst>
          </p:cNvPr>
          <p:cNvSpPr txBox="1"/>
          <p:nvPr/>
        </p:nvSpPr>
        <p:spPr>
          <a:xfrm>
            <a:off x="4117576" y="4406295"/>
            <a:ext cx="886408"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200" b="0" i="0" u="none" strike="noStrike" cap="none" dirty="0">
                <a:solidFill>
                  <a:schemeClr val="dk1"/>
                </a:solidFill>
                <a:latin typeface="Arial"/>
                <a:ea typeface="Arial"/>
                <a:cs typeface="Arial"/>
                <a:sym typeface="Arial"/>
              </a:rPr>
              <a:t>4,000</a:t>
            </a:r>
            <a:endParaRPr sz="2200" b="0" i="0" u="none" strike="noStrike" cap="none" dirty="0">
              <a:solidFill>
                <a:srgbClr val="000000"/>
              </a:solidFill>
              <a:latin typeface="Arial"/>
              <a:ea typeface="Arial"/>
              <a:cs typeface="Arial"/>
              <a:sym typeface="Arial"/>
            </a:endParaRPr>
          </a:p>
        </p:txBody>
      </p:sp>
      <p:sp>
        <p:nvSpPr>
          <p:cNvPr id="13" name="Google Shape;209;p13">
            <a:extLst>
              <a:ext uri="{FF2B5EF4-FFF2-40B4-BE49-F238E27FC236}">
                <a16:creationId xmlns:a16="http://schemas.microsoft.com/office/drawing/2014/main" id="{4378A1FC-1FAA-37B1-D049-891188419CF2}"/>
              </a:ext>
            </a:extLst>
          </p:cNvPr>
          <p:cNvSpPr txBox="1"/>
          <p:nvPr/>
        </p:nvSpPr>
        <p:spPr>
          <a:xfrm>
            <a:off x="4154898" y="1958259"/>
            <a:ext cx="954028" cy="43084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200" b="0" i="0" u="none" strike="noStrike" cap="none" dirty="0">
                <a:solidFill>
                  <a:schemeClr val="dk1"/>
                </a:solidFill>
                <a:latin typeface="Arial"/>
                <a:ea typeface="Arial"/>
                <a:cs typeface="Arial"/>
                <a:sym typeface="Arial"/>
              </a:rPr>
              <a:t>5,000</a:t>
            </a:r>
            <a:endParaRPr sz="22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2506521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6887A-188A-CC5F-62AE-69CD25FC4A03}"/>
              </a:ext>
            </a:extLst>
          </p:cNvPr>
          <p:cNvSpPr>
            <a:spLocks noGrp="1"/>
          </p:cNvSpPr>
          <p:nvPr>
            <p:ph type="title"/>
          </p:nvPr>
        </p:nvSpPr>
        <p:spPr>
          <a:xfrm>
            <a:off x="755650" y="478875"/>
            <a:ext cx="7632700" cy="1089529"/>
          </a:xfrm>
        </p:spPr>
        <p:txBody>
          <a:bodyPr/>
          <a:lstStyle/>
          <a:p>
            <a:r>
              <a:rPr lang="en-GB" dirty="0"/>
              <a:t>Project and assignment timescales</a:t>
            </a:r>
          </a:p>
        </p:txBody>
      </p:sp>
      <p:cxnSp>
        <p:nvCxnSpPr>
          <p:cNvPr id="4" name="Google Shape;216;p14">
            <a:extLst>
              <a:ext uri="{FF2B5EF4-FFF2-40B4-BE49-F238E27FC236}">
                <a16:creationId xmlns:a16="http://schemas.microsoft.com/office/drawing/2014/main" id="{0F6327C9-77EB-2CC4-B506-BFA2F15124E3}"/>
              </a:ext>
            </a:extLst>
          </p:cNvPr>
          <p:cNvCxnSpPr/>
          <p:nvPr/>
        </p:nvCxnSpPr>
        <p:spPr>
          <a:xfrm>
            <a:off x="2561109" y="2630616"/>
            <a:ext cx="0" cy="2736304"/>
          </a:xfrm>
          <a:prstGeom prst="straightConnector1">
            <a:avLst/>
          </a:prstGeom>
          <a:noFill/>
          <a:ln w="38100" cap="flat" cmpd="sng">
            <a:solidFill>
              <a:srgbClr val="003896"/>
            </a:solidFill>
            <a:prstDash val="solid"/>
            <a:miter lim="800000"/>
            <a:headEnd type="none" w="sm" len="sm"/>
            <a:tailEnd type="none" w="sm" len="sm"/>
          </a:ln>
        </p:spPr>
      </p:cxnSp>
      <p:cxnSp>
        <p:nvCxnSpPr>
          <p:cNvPr id="5" name="Google Shape;217;p14">
            <a:extLst>
              <a:ext uri="{FF2B5EF4-FFF2-40B4-BE49-F238E27FC236}">
                <a16:creationId xmlns:a16="http://schemas.microsoft.com/office/drawing/2014/main" id="{1A63BE33-1C28-C2B1-0CD9-D001B26F87E4}"/>
              </a:ext>
            </a:extLst>
          </p:cNvPr>
          <p:cNvCxnSpPr/>
          <p:nvPr/>
        </p:nvCxnSpPr>
        <p:spPr>
          <a:xfrm>
            <a:off x="6169893" y="2630616"/>
            <a:ext cx="0" cy="2736304"/>
          </a:xfrm>
          <a:prstGeom prst="straightConnector1">
            <a:avLst/>
          </a:prstGeom>
          <a:noFill/>
          <a:ln w="38100" cap="flat" cmpd="sng">
            <a:solidFill>
              <a:srgbClr val="003896"/>
            </a:solidFill>
            <a:prstDash val="solid"/>
            <a:miter lim="800000"/>
            <a:headEnd type="none" w="sm" len="sm"/>
            <a:tailEnd type="none" w="sm" len="sm"/>
          </a:ln>
        </p:spPr>
      </p:cxnSp>
      <p:sp>
        <p:nvSpPr>
          <p:cNvPr id="6" name="Google Shape;218;p14">
            <a:extLst>
              <a:ext uri="{FF2B5EF4-FFF2-40B4-BE49-F238E27FC236}">
                <a16:creationId xmlns:a16="http://schemas.microsoft.com/office/drawing/2014/main" id="{485DCFEF-D374-34CE-07D5-09634E97DC22}"/>
              </a:ext>
            </a:extLst>
          </p:cNvPr>
          <p:cNvSpPr txBox="1"/>
          <p:nvPr/>
        </p:nvSpPr>
        <p:spPr>
          <a:xfrm>
            <a:off x="1985045" y="1863776"/>
            <a:ext cx="1152128"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Course start</a:t>
            </a:r>
            <a:endParaRPr sz="2200" b="0" i="0" u="none" strike="noStrike" cap="none" dirty="0">
              <a:latin typeface="Arial"/>
              <a:ea typeface="Arial"/>
              <a:cs typeface="Arial"/>
              <a:sym typeface="Arial"/>
            </a:endParaRPr>
          </a:p>
        </p:txBody>
      </p:sp>
      <p:sp>
        <p:nvSpPr>
          <p:cNvPr id="7" name="Google Shape;219;p14">
            <a:extLst>
              <a:ext uri="{FF2B5EF4-FFF2-40B4-BE49-F238E27FC236}">
                <a16:creationId xmlns:a16="http://schemas.microsoft.com/office/drawing/2014/main" id="{EFABA2ED-5AEA-EE45-D13D-2ACC143F3C68}"/>
              </a:ext>
            </a:extLst>
          </p:cNvPr>
          <p:cNvSpPr txBox="1"/>
          <p:nvPr/>
        </p:nvSpPr>
        <p:spPr>
          <a:xfrm>
            <a:off x="5495342" y="1885728"/>
            <a:ext cx="1349102" cy="76940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en-GB" sz="2200" b="0" i="0" u="none" strike="noStrike" cap="none" dirty="0">
                <a:latin typeface="Arial"/>
                <a:ea typeface="Arial"/>
                <a:cs typeface="Arial"/>
                <a:sym typeface="Arial"/>
              </a:rPr>
              <a:t>Hand-in date</a:t>
            </a:r>
            <a:endParaRPr sz="2200" b="0" i="0" u="none" strike="noStrike" cap="none" dirty="0">
              <a:latin typeface="Arial"/>
              <a:ea typeface="Arial"/>
              <a:cs typeface="Arial"/>
              <a:sym typeface="Arial"/>
            </a:endParaRPr>
          </a:p>
        </p:txBody>
      </p:sp>
      <p:cxnSp>
        <p:nvCxnSpPr>
          <p:cNvPr id="8" name="Google Shape;220;p14">
            <a:extLst>
              <a:ext uri="{FF2B5EF4-FFF2-40B4-BE49-F238E27FC236}">
                <a16:creationId xmlns:a16="http://schemas.microsoft.com/office/drawing/2014/main" id="{F64B798B-9AF4-B657-9C3A-CCEC114267FF}"/>
              </a:ext>
            </a:extLst>
          </p:cNvPr>
          <p:cNvCxnSpPr/>
          <p:nvPr/>
        </p:nvCxnSpPr>
        <p:spPr>
          <a:xfrm>
            <a:off x="1697013" y="2995582"/>
            <a:ext cx="3960440" cy="0"/>
          </a:xfrm>
          <a:prstGeom prst="straightConnector1">
            <a:avLst/>
          </a:prstGeom>
          <a:noFill/>
          <a:ln w="31750" cap="flat" cmpd="sng">
            <a:solidFill>
              <a:srgbClr val="003896"/>
            </a:solidFill>
            <a:prstDash val="dash"/>
            <a:miter lim="800000"/>
            <a:headEnd type="none" w="sm" len="sm"/>
            <a:tailEnd type="stealth" w="med" len="med"/>
          </a:ln>
        </p:spPr>
      </p:cxnSp>
      <p:cxnSp>
        <p:nvCxnSpPr>
          <p:cNvPr id="9" name="Google Shape;221;p14">
            <a:extLst>
              <a:ext uri="{FF2B5EF4-FFF2-40B4-BE49-F238E27FC236}">
                <a16:creationId xmlns:a16="http://schemas.microsoft.com/office/drawing/2014/main" id="{6669E378-9C1D-472A-9EBF-2812B9F09635}"/>
              </a:ext>
            </a:extLst>
          </p:cNvPr>
          <p:cNvCxnSpPr/>
          <p:nvPr/>
        </p:nvCxnSpPr>
        <p:spPr>
          <a:xfrm>
            <a:off x="1264965" y="3643654"/>
            <a:ext cx="6048672" cy="0"/>
          </a:xfrm>
          <a:prstGeom prst="straightConnector1">
            <a:avLst/>
          </a:prstGeom>
          <a:noFill/>
          <a:ln w="31750" cap="flat" cmpd="sng">
            <a:solidFill>
              <a:srgbClr val="003896"/>
            </a:solidFill>
            <a:prstDash val="dash"/>
            <a:miter lim="800000"/>
            <a:headEnd type="none" w="sm" len="sm"/>
            <a:tailEnd type="stealth" w="med" len="med"/>
          </a:ln>
        </p:spPr>
      </p:cxnSp>
      <p:cxnSp>
        <p:nvCxnSpPr>
          <p:cNvPr id="10" name="Google Shape;222;p14">
            <a:extLst>
              <a:ext uri="{FF2B5EF4-FFF2-40B4-BE49-F238E27FC236}">
                <a16:creationId xmlns:a16="http://schemas.microsoft.com/office/drawing/2014/main" id="{ED3007FB-01B9-C8DA-5E7F-28243D007E96}"/>
              </a:ext>
            </a:extLst>
          </p:cNvPr>
          <p:cNvCxnSpPr/>
          <p:nvPr/>
        </p:nvCxnSpPr>
        <p:spPr>
          <a:xfrm>
            <a:off x="2982491" y="4233435"/>
            <a:ext cx="3960440" cy="0"/>
          </a:xfrm>
          <a:prstGeom prst="straightConnector1">
            <a:avLst/>
          </a:prstGeom>
          <a:noFill/>
          <a:ln w="31750" cap="flat" cmpd="sng">
            <a:solidFill>
              <a:srgbClr val="003896"/>
            </a:solidFill>
            <a:prstDash val="dash"/>
            <a:miter lim="800000"/>
            <a:headEnd type="none" w="sm" len="sm"/>
            <a:tailEnd type="stealth" w="med" len="med"/>
          </a:ln>
        </p:spPr>
      </p:cxnSp>
      <p:cxnSp>
        <p:nvCxnSpPr>
          <p:cNvPr id="11" name="Google Shape;223;p14">
            <a:extLst>
              <a:ext uri="{FF2B5EF4-FFF2-40B4-BE49-F238E27FC236}">
                <a16:creationId xmlns:a16="http://schemas.microsoft.com/office/drawing/2014/main" id="{F02CE5E3-0491-25B0-9DFE-5E8D4CD58381}"/>
              </a:ext>
            </a:extLst>
          </p:cNvPr>
          <p:cNvCxnSpPr/>
          <p:nvPr/>
        </p:nvCxnSpPr>
        <p:spPr>
          <a:xfrm>
            <a:off x="2906291" y="4885699"/>
            <a:ext cx="3024336" cy="0"/>
          </a:xfrm>
          <a:prstGeom prst="straightConnector1">
            <a:avLst/>
          </a:prstGeom>
          <a:noFill/>
          <a:ln w="31750" cap="flat" cmpd="sng">
            <a:solidFill>
              <a:srgbClr val="003896"/>
            </a:solidFill>
            <a:prstDash val="dash"/>
            <a:miter lim="800000"/>
            <a:headEnd type="none" w="sm" len="sm"/>
            <a:tailEnd type="stealth" w="med" len="med"/>
          </a:ln>
        </p:spPr>
      </p:cxnSp>
    </p:spTree>
    <p:extLst>
      <p:ext uri="{BB962C8B-B14F-4D97-AF65-F5344CB8AC3E}">
        <p14:creationId xmlns:p14="http://schemas.microsoft.com/office/powerpoint/2010/main" val="2374633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B9C5A-361F-5229-BECF-F3B49929B50E}"/>
              </a:ext>
            </a:extLst>
          </p:cNvPr>
          <p:cNvSpPr>
            <a:spLocks noGrp="1"/>
          </p:cNvSpPr>
          <p:nvPr>
            <p:ph type="title"/>
          </p:nvPr>
        </p:nvSpPr>
        <p:spPr/>
        <p:txBody>
          <a:bodyPr/>
          <a:lstStyle/>
          <a:p>
            <a:r>
              <a:rPr lang="en-GB" dirty="0"/>
              <a:t>Assessment criteria</a:t>
            </a:r>
          </a:p>
        </p:txBody>
      </p:sp>
      <p:graphicFrame>
        <p:nvGraphicFramePr>
          <p:cNvPr id="4" name="Google Shape;229;p15">
            <a:extLst>
              <a:ext uri="{FF2B5EF4-FFF2-40B4-BE49-F238E27FC236}">
                <a16:creationId xmlns:a16="http://schemas.microsoft.com/office/drawing/2014/main" id="{7A28A4E8-6997-26F3-51EB-45C4A5125AA6}"/>
              </a:ext>
            </a:extLst>
          </p:cNvPr>
          <p:cNvGraphicFramePr/>
          <p:nvPr>
            <p:extLst>
              <p:ext uri="{D42A27DB-BD31-4B8C-83A1-F6EECF244321}">
                <p14:modId xmlns:p14="http://schemas.microsoft.com/office/powerpoint/2010/main" val="2698755383"/>
              </p:ext>
            </p:extLst>
          </p:nvPr>
        </p:nvGraphicFramePr>
        <p:xfrm>
          <a:off x="703263" y="1358839"/>
          <a:ext cx="7737474" cy="4118035"/>
        </p:xfrm>
        <a:graphic>
          <a:graphicData uri="http://schemas.openxmlformats.org/drawingml/2006/table">
            <a:tbl>
              <a:tblPr firstRow="1" bandRow="1">
                <a:tableStyleId>{E8B1032C-EA38-4F05-BA0D-38AFFFC7BED3}</a:tableStyleId>
              </a:tblPr>
              <a:tblGrid>
                <a:gridCol w="6989674">
                  <a:extLst>
                    <a:ext uri="{9D8B030D-6E8A-4147-A177-3AD203B41FA5}">
                      <a16:colId xmlns:a16="http://schemas.microsoft.com/office/drawing/2014/main" val="20000"/>
                    </a:ext>
                  </a:extLst>
                </a:gridCol>
                <a:gridCol w="747800">
                  <a:extLst>
                    <a:ext uri="{9D8B030D-6E8A-4147-A177-3AD203B41FA5}">
                      <a16:colId xmlns:a16="http://schemas.microsoft.com/office/drawing/2014/main" val="20001"/>
                    </a:ext>
                  </a:extLst>
                </a:gridCol>
              </a:tblGrid>
              <a:tr h="370850">
                <a:tc>
                  <a:txBody>
                    <a:bodyPr/>
                    <a:lstStyle/>
                    <a:p>
                      <a:pPr marL="342900" marR="0" lvl="0" indent="-342900" algn="l" rtl="0">
                        <a:lnSpc>
                          <a:spcPct val="115000"/>
                        </a:lnSpc>
                        <a:spcBef>
                          <a:spcPts val="0"/>
                        </a:spcBef>
                        <a:spcAft>
                          <a:spcPts val="0"/>
                        </a:spcAft>
                        <a:buClrTx/>
                        <a:buSzPts val="1800"/>
                        <a:buFont typeface="Arial Black"/>
                        <a:buAutoNum type="alphaLcParenR"/>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rationale for the development of the project, drawing on a critical understanding of commissioning and purchasing good practice and national guidance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20%</a:t>
                      </a:r>
                      <a:endParaRPr sz="1800" b="1"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0"/>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2"/>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appropriate commissioning or purchasing practice</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1"/>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3"/>
                      </a:pPr>
                      <a:r>
                        <a:rPr lang="en-GB" sz="1800" b="0" u="none" strike="noStrike" cap="none" dirty="0">
                          <a:solidFill>
                            <a:schemeClr val="tx1"/>
                          </a:solidFill>
                          <a:latin typeface="Arial" panose="020B0604020202020204" pitchFamily="34" charset="0"/>
                          <a:cs typeface="Arial" panose="020B0604020202020204" pitchFamily="34" charset="0"/>
                          <a:sym typeface="Arial"/>
                        </a:rPr>
                        <a:t>Critically evaluate the effectiveness of the activities undertaken and their impact on commissioning or purchasing practice within your service and/or organisation</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2"/>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4"/>
                      </a:pPr>
                      <a:r>
                        <a:rPr lang="en-GB" sz="1800" b="0" u="none" strike="noStrike" cap="none" dirty="0">
                          <a:solidFill>
                            <a:schemeClr val="tx1"/>
                          </a:solidFill>
                          <a:latin typeface="Arial" panose="020B0604020202020204" pitchFamily="34" charset="0"/>
                          <a:cs typeface="Arial" panose="020B0604020202020204" pitchFamily="34" charset="0"/>
                          <a:sym typeface="Arial"/>
                        </a:rPr>
                        <a:t>Provide a reflective commentary that demonstrates personal development and learning</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20%</a:t>
                      </a:r>
                      <a:endParaRPr sz="1800" u="none" strike="noStrike" cap="none">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3"/>
                  </a:ext>
                </a:extLst>
              </a:tr>
              <a:tr h="370850">
                <a:tc>
                  <a:txBody>
                    <a:bodyPr/>
                    <a:lstStyle/>
                    <a:p>
                      <a:pPr marL="342900" marR="0" lvl="0" indent="-342900" algn="l" rtl="0">
                        <a:lnSpc>
                          <a:spcPct val="115000"/>
                        </a:lnSpc>
                        <a:spcBef>
                          <a:spcPts val="0"/>
                        </a:spcBef>
                        <a:spcAft>
                          <a:spcPts val="0"/>
                        </a:spcAft>
                        <a:buClrTx/>
                        <a:buSzPts val="1800"/>
                        <a:buFont typeface="Arial Black"/>
                        <a:buAutoNum type="alphaLcParenR" startAt="5"/>
                      </a:pPr>
                      <a:r>
                        <a:rPr lang="en-GB" sz="1800" b="0" u="none" strike="noStrike" cap="none" dirty="0">
                          <a:solidFill>
                            <a:schemeClr val="tx1"/>
                          </a:solidFill>
                          <a:latin typeface="Arial" panose="020B0604020202020204" pitchFamily="34" charset="0"/>
                          <a:cs typeface="Arial" panose="020B0604020202020204" pitchFamily="34" charset="0"/>
                          <a:sym typeface="Arial"/>
                        </a:rPr>
                        <a:t>Present your work clearly</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424A52"/>
                        </a:buClr>
                        <a:buSzPts val="1800"/>
                        <a:buFont typeface="Arial"/>
                        <a:buNone/>
                      </a:pPr>
                      <a:r>
                        <a:rPr lang="en-GB" sz="1800" b="1" u="none" strike="noStrike" cap="none">
                          <a:solidFill>
                            <a:schemeClr val="tx1"/>
                          </a:solidFill>
                          <a:latin typeface="Arial" panose="020B0604020202020204" pitchFamily="34" charset="0"/>
                          <a:cs typeface="Arial" panose="020B0604020202020204" pitchFamily="34" charset="0"/>
                          <a:sym typeface="Arial"/>
                        </a:rPr>
                        <a:t>10%</a:t>
                      </a:r>
                      <a:endParaRPr sz="1800" b="1" u="none" strike="noStrike" cap="none">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extLst>
                  <a:ext uri="{0D108BD9-81ED-4DB2-BD59-A6C34878D82A}">
                    <a16:rowId xmlns:a16="http://schemas.microsoft.com/office/drawing/2014/main" val="10004"/>
                  </a:ext>
                </a:extLst>
              </a:tr>
              <a:tr h="370850">
                <a:tc>
                  <a:txBody>
                    <a:bodyPr/>
                    <a:lstStyle/>
                    <a:p>
                      <a:pPr marL="342900" marR="0" lvl="0" indent="-342900" algn="l" rtl="0">
                        <a:lnSpc>
                          <a:spcPct val="100000"/>
                        </a:lnSpc>
                        <a:spcBef>
                          <a:spcPts val="0"/>
                        </a:spcBef>
                        <a:spcAft>
                          <a:spcPts val="0"/>
                        </a:spcAft>
                        <a:buClrTx/>
                        <a:buSzPts val="1800"/>
                        <a:buFont typeface="Arial Black"/>
                        <a:buAutoNum type="alphaLcParenR" startAt="6"/>
                      </a:pPr>
                      <a:r>
                        <a:rPr lang="en-GB" sz="1800" b="0" u="none" strike="noStrike" cap="none" dirty="0">
                          <a:solidFill>
                            <a:schemeClr val="tx1"/>
                          </a:solidFill>
                          <a:latin typeface="Arial" panose="020B0604020202020204" pitchFamily="34" charset="0"/>
                          <a:cs typeface="Arial" panose="020B0604020202020204" pitchFamily="34" charset="0"/>
                          <a:sym typeface="Arial"/>
                        </a:rPr>
                        <a:t>Demonstrate good academic practice applicable to the work-based project</a:t>
                      </a:r>
                      <a:endParaRPr sz="1800" b="0" u="none" strike="noStrike" cap="none" dirty="0">
                        <a:solidFill>
                          <a:schemeClr val="tx1"/>
                        </a:solidFill>
                        <a:latin typeface="Arial" panose="020B0604020202020204" pitchFamily="34" charset="0"/>
                        <a:ea typeface="Arial"/>
                        <a:cs typeface="Arial" panose="020B0604020202020204" pitchFamily="34" charset="0"/>
                        <a:sym typeface="Arial"/>
                      </a:endParaRPr>
                    </a:p>
                  </a:txBody>
                  <a:tcPr marL="91450" marR="91450" marT="45725" marB="45725"/>
                </a:tc>
                <a:tc>
                  <a:txBody>
                    <a:bodyPr/>
                    <a:lstStyle/>
                    <a:p>
                      <a:pPr marL="0" marR="0" lvl="0" indent="0" algn="ctr" rtl="0">
                        <a:lnSpc>
                          <a:spcPct val="115000"/>
                        </a:lnSpc>
                        <a:spcBef>
                          <a:spcPts val="0"/>
                        </a:spcBef>
                        <a:spcAft>
                          <a:spcPts val="0"/>
                        </a:spcAft>
                        <a:buClr>
                          <a:srgbClr val="00408B"/>
                        </a:buClr>
                        <a:buSzPts val="1800"/>
                        <a:buFont typeface="Arial"/>
                        <a:buNone/>
                      </a:pPr>
                      <a:r>
                        <a:rPr lang="en-GB" sz="1800" b="1" u="none" strike="noStrike" cap="none" dirty="0">
                          <a:solidFill>
                            <a:schemeClr val="tx1"/>
                          </a:solidFill>
                          <a:latin typeface="Arial" panose="020B0604020202020204" pitchFamily="34" charset="0"/>
                          <a:cs typeface="Arial" panose="020B0604020202020204" pitchFamily="34" charset="0"/>
                          <a:sym typeface="Arial"/>
                        </a:rPr>
                        <a:t>10%</a:t>
                      </a:r>
                      <a:endParaRPr sz="1800" u="none" strike="noStrike" cap="none" dirty="0">
                        <a:solidFill>
                          <a:schemeClr val="tx1"/>
                        </a:solidFill>
                        <a:latin typeface="Arial" panose="020B0604020202020204" pitchFamily="34" charset="0"/>
                        <a:cs typeface="Arial" panose="020B0604020202020204" pitchFamily="34" charset="0"/>
                      </a:endParaRPr>
                    </a:p>
                  </a:txBody>
                  <a:tcPr marL="91450" marR="91450" marT="45725" marB="4572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92256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30D78-4C36-6F2D-98B1-E4A4821AEBB0}"/>
              </a:ext>
            </a:extLst>
          </p:cNvPr>
          <p:cNvSpPr>
            <a:spLocks noGrp="1"/>
          </p:cNvSpPr>
          <p:nvPr>
            <p:ph type="title"/>
          </p:nvPr>
        </p:nvSpPr>
        <p:spPr/>
        <p:txBody>
          <a:bodyPr/>
          <a:lstStyle/>
          <a:p>
            <a:r>
              <a:rPr lang="en-GB" dirty="0"/>
              <a:t>Grades and marking</a:t>
            </a:r>
          </a:p>
        </p:txBody>
      </p:sp>
      <p:sp>
        <p:nvSpPr>
          <p:cNvPr id="3" name="Text Placeholder 2">
            <a:extLst>
              <a:ext uri="{FF2B5EF4-FFF2-40B4-BE49-F238E27FC236}">
                <a16:creationId xmlns:a16="http://schemas.microsoft.com/office/drawing/2014/main" id="{C061522C-5859-3E98-259C-3B56FF828D7F}"/>
              </a:ext>
            </a:extLst>
          </p:cNvPr>
          <p:cNvSpPr>
            <a:spLocks noGrp="1"/>
          </p:cNvSpPr>
          <p:nvPr>
            <p:ph type="body" sz="quarter" idx="10"/>
          </p:nvPr>
        </p:nvSpPr>
        <p:spPr>
          <a:xfrm>
            <a:off x="764275" y="1543648"/>
            <a:ext cx="7474850" cy="3793527"/>
          </a:xfrm>
        </p:spPr>
        <p:txBody>
          <a:bodyPr>
            <a:noAutofit/>
          </a:bodyPr>
          <a:lstStyle/>
          <a:p>
            <a:pPr marL="0" indent="0">
              <a:buNone/>
            </a:pPr>
            <a:r>
              <a:rPr lang="en-GB" dirty="0"/>
              <a:t>The assessment will be graded:</a:t>
            </a:r>
          </a:p>
          <a:p>
            <a:r>
              <a:rPr lang="en-GB" dirty="0"/>
              <a:t>Fail  0-49%</a:t>
            </a:r>
          </a:p>
          <a:p>
            <a:r>
              <a:rPr lang="en-GB" dirty="0"/>
              <a:t>Pass 50-59%</a:t>
            </a:r>
          </a:p>
          <a:p>
            <a:r>
              <a:rPr lang="en-GB" dirty="0"/>
              <a:t>Merit 60-69%</a:t>
            </a:r>
          </a:p>
          <a:p>
            <a:r>
              <a:rPr lang="en-GB" dirty="0"/>
              <a:t>Distinction 70% or above</a:t>
            </a:r>
          </a:p>
          <a:p>
            <a:endParaRPr lang="en-GB" dirty="0"/>
          </a:p>
          <a:p>
            <a:pPr marL="0" indent="0">
              <a:buNone/>
            </a:pPr>
            <a:r>
              <a:rPr lang="en-GB" dirty="0"/>
              <a:t>You can resubmit an assignment once more if you do not pass on the first attempt – maximum grade for resubmission 50%</a:t>
            </a:r>
          </a:p>
          <a:p>
            <a:endParaRPr lang="en-GB" dirty="0"/>
          </a:p>
        </p:txBody>
      </p:sp>
    </p:spTree>
    <p:extLst>
      <p:ext uri="{BB962C8B-B14F-4D97-AF65-F5344CB8AC3E}">
        <p14:creationId xmlns:p14="http://schemas.microsoft.com/office/powerpoint/2010/main" val="18116683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272C3-F5B3-D334-E122-123448DC656C}"/>
              </a:ext>
            </a:extLst>
          </p:cNvPr>
          <p:cNvSpPr>
            <a:spLocks noGrp="1"/>
          </p:cNvSpPr>
          <p:nvPr>
            <p:ph type="title"/>
          </p:nvPr>
        </p:nvSpPr>
        <p:spPr/>
        <p:txBody>
          <a:bodyPr/>
          <a:lstStyle/>
          <a:p>
            <a:r>
              <a:rPr lang="en-GB" dirty="0"/>
              <a:t>Assignment hints and tips</a:t>
            </a:r>
          </a:p>
        </p:txBody>
      </p:sp>
      <p:sp>
        <p:nvSpPr>
          <p:cNvPr id="3" name="Text Placeholder 2">
            <a:extLst>
              <a:ext uri="{FF2B5EF4-FFF2-40B4-BE49-F238E27FC236}">
                <a16:creationId xmlns:a16="http://schemas.microsoft.com/office/drawing/2014/main" id="{03858C13-49EA-35FE-84A9-A3469A4E4727}"/>
              </a:ext>
            </a:extLst>
          </p:cNvPr>
          <p:cNvSpPr>
            <a:spLocks noGrp="1"/>
          </p:cNvSpPr>
          <p:nvPr>
            <p:ph type="body" sz="quarter" idx="10"/>
          </p:nvPr>
        </p:nvSpPr>
        <p:spPr>
          <a:xfrm>
            <a:off x="764275" y="1543648"/>
            <a:ext cx="7951100" cy="3793527"/>
          </a:xfrm>
        </p:spPr>
        <p:txBody>
          <a:bodyPr>
            <a:noAutofit/>
          </a:bodyPr>
          <a:lstStyle/>
          <a:p>
            <a:r>
              <a:rPr lang="en-GB" dirty="0"/>
              <a:t>Look at the guidance for students in the assignment template &amp; the grading matrix </a:t>
            </a:r>
          </a:p>
          <a:p>
            <a:r>
              <a:rPr lang="en-GB" dirty="0"/>
              <a:t>Pick a project that is a work priority, that you will have to complete within a similar timescale</a:t>
            </a:r>
          </a:p>
          <a:p>
            <a:r>
              <a:rPr lang="en-GB" dirty="0"/>
              <a:t>Avoid projects that are outside your sphere of influence</a:t>
            </a:r>
          </a:p>
          <a:p>
            <a:r>
              <a:rPr lang="en-GB" dirty="0"/>
              <a:t>Projects should enable you to demonstrate implementation of commissioning or purchasing best practice</a:t>
            </a:r>
          </a:p>
          <a:p>
            <a:r>
              <a:rPr lang="en-GB" dirty="0"/>
              <a:t>Projects can be joint, but the assignment must be wholly your own work</a:t>
            </a:r>
          </a:p>
          <a:p>
            <a:r>
              <a:rPr lang="en-GB" dirty="0"/>
              <a:t>Think carefully about how you will structure your assignment when you write it up</a:t>
            </a:r>
          </a:p>
          <a:p>
            <a:endParaRPr lang="en-GB" dirty="0"/>
          </a:p>
        </p:txBody>
      </p:sp>
    </p:spTree>
    <p:extLst>
      <p:ext uri="{BB962C8B-B14F-4D97-AF65-F5344CB8AC3E}">
        <p14:creationId xmlns:p14="http://schemas.microsoft.com/office/powerpoint/2010/main" val="1830742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A004E7E-F8D1-B7A6-7581-2BD99E283B04}"/>
              </a:ext>
            </a:extLst>
          </p:cNvPr>
          <p:cNvPicPr>
            <a:picLocks noChangeAspect="1"/>
          </p:cNvPicPr>
          <p:nvPr/>
        </p:nvPicPr>
        <p:blipFill>
          <a:blip r:embed="rId2"/>
          <a:stretch>
            <a:fillRect/>
          </a:stretch>
        </p:blipFill>
        <p:spPr>
          <a:xfrm>
            <a:off x="1023031" y="1497943"/>
            <a:ext cx="7097937" cy="3862113"/>
          </a:xfrm>
          <a:prstGeom prst="rect">
            <a:avLst/>
          </a:prstGeom>
        </p:spPr>
      </p:pic>
    </p:spTree>
    <p:extLst>
      <p:ext uri="{BB962C8B-B14F-4D97-AF65-F5344CB8AC3E}">
        <p14:creationId xmlns:p14="http://schemas.microsoft.com/office/powerpoint/2010/main" val="3451812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272C3-F5B3-D334-E122-123448DC656C}"/>
              </a:ext>
            </a:extLst>
          </p:cNvPr>
          <p:cNvSpPr>
            <a:spLocks noGrp="1"/>
          </p:cNvSpPr>
          <p:nvPr>
            <p:ph type="title"/>
          </p:nvPr>
        </p:nvSpPr>
        <p:spPr>
          <a:xfrm>
            <a:off x="755650" y="478875"/>
            <a:ext cx="7632700" cy="1034129"/>
          </a:xfrm>
        </p:spPr>
        <p:txBody>
          <a:bodyPr/>
          <a:lstStyle/>
          <a:p>
            <a:r>
              <a:rPr lang="en-GB" sz="3400" dirty="0"/>
              <a:t>Assignment hints and tips continued</a:t>
            </a:r>
          </a:p>
        </p:txBody>
      </p:sp>
      <p:sp>
        <p:nvSpPr>
          <p:cNvPr id="3" name="Text Placeholder 2">
            <a:extLst>
              <a:ext uri="{FF2B5EF4-FFF2-40B4-BE49-F238E27FC236}">
                <a16:creationId xmlns:a16="http://schemas.microsoft.com/office/drawing/2014/main" id="{03858C13-49EA-35FE-84A9-A3469A4E4727}"/>
              </a:ext>
            </a:extLst>
          </p:cNvPr>
          <p:cNvSpPr>
            <a:spLocks noGrp="1"/>
          </p:cNvSpPr>
          <p:nvPr>
            <p:ph type="body" sz="quarter" idx="10"/>
          </p:nvPr>
        </p:nvSpPr>
        <p:spPr>
          <a:xfrm>
            <a:off x="764275" y="1543648"/>
            <a:ext cx="7512950" cy="3793527"/>
          </a:xfrm>
        </p:spPr>
        <p:txBody>
          <a:bodyPr>
            <a:noAutofit/>
          </a:bodyPr>
          <a:lstStyle/>
          <a:p>
            <a:r>
              <a:rPr lang="en-GB" dirty="0"/>
              <a:t>Ensure that you clarify your role in the project</a:t>
            </a:r>
          </a:p>
          <a:p>
            <a:r>
              <a:rPr lang="en-GB" dirty="0"/>
              <a:t>Be specific and detailed about what you did and how you went about it – write in the first person</a:t>
            </a:r>
          </a:p>
          <a:p>
            <a:r>
              <a:rPr lang="en-GB" dirty="0"/>
              <a:t>Reflect on both your and the organisation’s learning from the project</a:t>
            </a:r>
          </a:p>
          <a:p>
            <a:r>
              <a:rPr lang="en-GB" dirty="0"/>
              <a:t>Keep a ‘learning log’ to help jog your memory when writing the evaluation</a:t>
            </a:r>
          </a:p>
          <a:p>
            <a:r>
              <a:rPr lang="en-GB" dirty="0"/>
              <a:t>Look at the course participants notes and reading list for further information – wider reading is expected</a:t>
            </a:r>
          </a:p>
          <a:p>
            <a:r>
              <a:rPr lang="en-GB" dirty="0"/>
              <a:t>Reference your sources, particularly the national agenda, carefully and consistently</a:t>
            </a:r>
          </a:p>
          <a:p>
            <a:endParaRPr lang="en-GB" dirty="0"/>
          </a:p>
        </p:txBody>
      </p:sp>
    </p:spTree>
    <p:extLst>
      <p:ext uri="{BB962C8B-B14F-4D97-AF65-F5344CB8AC3E}">
        <p14:creationId xmlns:p14="http://schemas.microsoft.com/office/powerpoint/2010/main" val="2022530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7AFCE-2F04-C43D-272F-A174C47F5425}"/>
              </a:ext>
            </a:extLst>
          </p:cNvPr>
          <p:cNvSpPr>
            <a:spLocks noGrp="1"/>
          </p:cNvSpPr>
          <p:nvPr>
            <p:ph type="title"/>
          </p:nvPr>
        </p:nvSpPr>
        <p:spPr/>
        <p:txBody>
          <a:bodyPr/>
          <a:lstStyle/>
          <a:p>
            <a:r>
              <a:rPr lang="en-GB" dirty="0"/>
              <a:t>Example assignment/s</a:t>
            </a:r>
          </a:p>
        </p:txBody>
      </p:sp>
      <p:sp>
        <p:nvSpPr>
          <p:cNvPr id="3" name="Text Placeholder 2">
            <a:extLst>
              <a:ext uri="{FF2B5EF4-FFF2-40B4-BE49-F238E27FC236}">
                <a16:creationId xmlns:a16="http://schemas.microsoft.com/office/drawing/2014/main" id="{328535DD-3436-1F03-EF39-B31CDA7BD61F}"/>
              </a:ext>
            </a:extLst>
          </p:cNvPr>
          <p:cNvSpPr>
            <a:spLocks noGrp="1"/>
          </p:cNvSpPr>
          <p:nvPr>
            <p:ph type="body" sz="quarter" idx="10"/>
          </p:nvPr>
        </p:nvSpPr>
        <p:spPr/>
        <p:txBody>
          <a:bodyPr/>
          <a:lstStyle/>
          <a:p>
            <a:pPr marL="0" indent="0">
              <a:buNone/>
            </a:pPr>
            <a:r>
              <a:rPr lang="en-GB" dirty="0"/>
              <a:t>Read the example assignment/s:</a:t>
            </a:r>
          </a:p>
          <a:p>
            <a:endParaRPr lang="en-GB" dirty="0"/>
          </a:p>
          <a:p>
            <a:r>
              <a:rPr lang="en-GB" dirty="0"/>
              <a:t>What did you learn about how you might organise your work/thoughts leading to the writing up of the project work for the assignment?</a:t>
            </a:r>
          </a:p>
          <a:p>
            <a:endParaRPr lang="en-GB" dirty="0"/>
          </a:p>
        </p:txBody>
      </p:sp>
    </p:spTree>
    <p:extLst>
      <p:ext uri="{BB962C8B-B14F-4D97-AF65-F5344CB8AC3E}">
        <p14:creationId xmlns:p14="http://schemas.microsoft.com/office/powerpoint/2010/main" val="31410990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D8CE230-40F2-D7C2-A055-EC38AB128687}"/>
              </a:ext>
            </a:extLst>
          </p:cNvPr>
          <p:cNvSpPr>
            <a:spLocks noGrp="1"/>
          </p:cNvSpPr>
          <p:nvPr>
            <p:ph type="body" sz="quarter" idx="10"/>
          </p:nvPr>
        </p:nvSpPr>
        <p:spPr/>
        <p:txBody>
          <a:bodyPr/>
          <a:lstStyle/>
          <a:p>
            <a:r>
              <a:rPr lang="en-GB" dirty="0"/>
              <a:t>Your Commissioning Project</a:t>
            </a:r>
          </a:p>
        </p:txBody>
      </p:sp>
      <p:sp>
        <p:nvSpPr>
          <p:cNvPr id="4" name="Text Placeholder 3">
            <a:extLst>
              <a:ext uri="{FF2B5EF4-FFF2-40B4-BE49-F238E27FC236}">
                <a16:creationId xmlns:a16="http://schemas.microsoft.com/office/drawing/2014/main" id="{C18E94CE-63FC-9A0F-8C28-8344F2BF7347}"/>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4233702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4FE0E-D049-A118-07D1-03BC457061A1}"/>
              </a:ext>
            </a:extLst>
          </p:cNvPr>
          <p:cNvSpPr>
            <a:spLocks noGrp="1"/>
          </p:cNvSpPr>
          <p:nvPr>
            <p:ph type="title"/>
          </p:nvPr>
        </p:nvSpPr>
        <p:spPr/>
        <p:txBody>
          <a:bodyPr/>
          <a:lstStyle/>
          <a:p>
            <a:r>
              <a:rPr lang="en-GB" dirty="0"/>
              <a:t>Example projects</a:t>
            </a:r>
          </a:p>
        </p:txBody>
      </p:sp>
      <p:sp>
        <p:nvSpPr>
          <p:cNvPr id="3" name="Text Placeholder 2">
            <a:extLst>
              <a:ext uri="{FF2B5EF4-FFF2-40B4-BE49-F238E27FC236}">
                <a16:creationId xmlns:a16="http://schemas.microsoft.com/office/drawing/2014/main" id="{093FCE5C-43CC-215E-D4E8-A8AF15A51CC5}"/>
              </a:ext>
            </a:extLst>
          </p:cNvPr>
          <p:cNvSpPr>
            <a:spLocks noGrp="1"/>
          </p:cNvSpPr>
          <p:nvPr>
            <p:ph type="body" sz="quarter" idx="10"/>
          </p:nvPr>
        </p:nvSpPr>
        <p:spPr/>
        <p:txBody>
          <a:bodyPr>
            <a:noAutofit/>
          </a:bodyPr>
          <a:lstStyle/>
          <a:p>
            <a:r>
              <a:rPr lang="en-GB" dirty="0"/>
              <a:t>Development of a commissioning strategy</a:t>
            </a:r>
          </a:p>
          <a:p>
            <a:r>
              <a:rPr lang="en-GB" dirty="0"/>
              <a:t>A review of contract monitoring and development of a reviewing framework</a:t>
            </a:r>
          </a:p>
          <a:p>
            <a:r>
              <a:rPr lang="en-GB" dirty="0"/>
              <a:t>A risk assessment and option appraisal for a poorly performing service</a:t>
            </a:r>
          </a:p>
          <a:p>
            <a:r>
              <a:rPr lang="en-GB" dirty="0"/>
              <a:t>Development of a service specification</a:t>
            </a:r>
          </a:p>
          <a:p>
            <a:r>
              <a:rPr lang="en-GB" dirty="0"/>
              <a:t>An investigation into swifter tendering options and development of an approved provider list</a:t>
            </a:r>
          </a:p>
          <a:p>
            <a:r>
              <a:rPr lang="en-GB" dirty="0"/>
              <a:t>Remodelling a service to achieve better outcomes</a:t>
            </a:r>
          </a:p>
          <a:p>
            <a:r>
              <a:rPr lang="en-GB" dirty="0"/>
              <a:t>Joint commissioning of a community service</a:t>
            </a:r>
          </a:p>
          <a:p>
            <a:endParaRPr lang="en-GB" dirty="0"/>
          </a:p>
        </p:txBody>
      </p:sp>
    </p:spTree>
    <p:extLst>
      <p:ext uri="{BB962C8B-B14F-4D97-AF65-F5344CB8AC3E}">
        <p14:creationId xmlns:p14="http://schemas.microsoft.com/office/powerpoint/2010/main" val="2638801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FBF00-B761-8FAA-0A92-12794C0D0260}"/>
              </a:ext>
            </a:extLst>
          </p:cNvPr>
          <p:cNvSpPr>
            <a:spLocks noGrp="1"/>
          </p:cNvSpPr>
          <p:nvPr>
            <p:ph type="title"/>
          </p:nvPr>
        </p:nvSpPr>
        <p:spPr/>
        <p:txBody>
          <a:bodyPr/>
          <a:lstStyle/>
          <a:p>
            <a:r>
              <a:rPr lang="en-GB" dirty="0"/>
              <a:t>Completing your project outline</a:t>
            </a:r>
          </a:p>
        </p:txBody>
      </p:sp>
      <p:pic>
        <p:nvPicPr>
          <p:cNvPr id="4" name="Picture 3">
            <a:extLst>
              <a:ext uri="{FF2B5EF4-FFF2-40B4-BE49-F238E27FC236}">
                <a16:creationId xmlns:a16="http://schemas.microsoft.com/office/drawing/2014/main" id="{6ED1F047-AD11-61F5-EFE1-156969E0F96F}"/>
              </a:ext>
            </a:extLst>
          </p:cNvPr>
          <p:cNvPicPr>
            <a:picLocks noChangeAspect="1"/>
          </p:cNvPicPr>
          <p:nvPr/>
        </p:nvPicPr>
        <p:blipFill>
          <a:blip r:embed="rId3"/>
          <a:stretch>
            <a:fillRect/>
          </a:stretch>
        </p:blipFill>
        <p:spPr>
          <a:xfrm>
            <a:off x="1220082" y="1404123"/>
            <a:ext cx="6703835" cy="4509229"/>
          </a:xfrm>
          <a:prstGeom prst="rect">
            <a:avLst/>
          </a:prstGeom>
        </p:spPr>
      </p:pic>
    </p:spTree>
    <p:extLst>
      <p:ext uri="{BB962C8B-B14F-4D97-AF65-F5344CB8AC3E}">
        <p14:creationId xmlns:p14="http://schemas.microsoft.com/office/powerpoint/2010/main" val="30114171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93767-4BCD-73AF-7388-A3D30C486B56}"/>
              </a:ext>
            </a:extLst>
          </p:cNvPr>
          <p:cNvSpPr>
            <a:spLocks noGrp="1"/>
          </p:cNvSpPr>
          <p:nvPr>
            <p:ph type="title"/>
          </p:nvPr>
        </p:nvSpPr>
        <p:spPr/>
        <p:txBody>
          <a:bodyPr/>
          <a:lstStyle/>
          <a:p>
            <a:r>
              <a:rPr lang="en-GB" dirty="0"/>
              <a:t>Tutor groups</a:t>
            </a:r>
          </a:p>
        </p:txBody>
      </p:sp>
      <p:sp>
        <p:nvSpPr>
          <p:cNvPr id="3" name="Text Placeholder 2">
            <a:extLst>
              <a:ext uri="{FF2B5EF4-FFF2-40B4-BE49-F238E27FC236}">
                <a16:creationId xmlns:a16="http://schemas.microsoft.com/office/drawing/2014/main" id="{41CB6FB5-AC84-667C-821E-DFAFBE31B10F}"/>
              </a:ext>
            </a:extLst>
          </p:cNvPr>
          <p:cNvSpPr>
            <a:spLocks noGrp="1"/>
          </p:cNvSpPr>
          <p:nvPr>
            <p:ph type="body" sz="quarter" idx="10"/>
          </p:nvPr>
        </p:nvSpPr>
        <p:spPr/>
        <p:txBody>
          <a:bodyPr/>
          <a:lstStyle/>
          <a:p>
            <a:pPr marL="0" indent="0">
              <a:buNone/>
            </a:pPr>
            <a:r>
              <a:rPr lang="en-GB" dirty="0"/>
              <a:t>In tutor groups:</a:t>
            </a:r>
          </a:p>
          <a:p>
            <a:endParaRPr lang="en-GB" dirty="0"/>
          </a:p>
          <a:p>
            <a:r>
              <a:rPr lang="en-GB" dirty="0"/>
              <a:t>Start to think about the focus of your commissioning assignment project </a:t>
            </a:r>
          </a:p>
          <a:p>
            <a:endParaRPr lang="en-GB" dirty="0"/>
          </a:p>
          <a:p>
            <a:r>
              <a:rPr lang="en-GB" dirty="0"/>
              <a:t>Agree dates/times for tutorial 1</a:t>
            </a:r>
          </a:p>
          <a:p>
            <a:endParaRPr lang="en-GB" dirty="0"/>
          </a:p>
        </p:txBody>
      </p:sp>
    </p:spTree>
    <p:extLst>
      <p:ext uri="{BB962C8B-B14F-4D97-AF65-F5344CB8AC3E}">
        <p14:creationId xmlns:p14="http://schemas.microsoft.com/office/powerpoint/2010/main" val="1126482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E53AB2D-0FE0-66B9-BC2E-8BAE9E0E580E}"/>
              </a:ext>
            </a:extLst>
          </p:cNvPr>
          <p:cNvSpPr>
            <a:spLocks noGrp="1"/>
          </p:cNvSpPr>
          <p:nvPr>
            <p:ph type="body" sz="quarter" idx="10"/>
          </p:nvPr>
        </p:nvSpPr>
        <p:spPr/>
        <p:txBody>
          <a:bodyPr/>
          <a:lstStyle/>
          <a:p>
            <a:r>
              <a:rPr lang="en-GB" dirty="0"/>
              <a:t>Moodle walk through</a:t>
            </a:r>
          </a:p>
        </p:txBody>
      </p:sp>
      <p:sp>
        <p:nvSpPr>
          <p:cNvPr id="4" name="Text Placeholder 3">
            <a:extLst>
              <a:ext uri="{FF2B5EF4-FFF2-40B4-BE49-F238E27FC236}">
                <a16:creationId xmlns:a16="http://schemas.microsoft.com/office/drawing/2014/main" id="{B0D30E6A-2CE7-910B-8C3C-25B9A6E1A5C2}"/>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19978848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BF70E-3D7C-05B0-2815-4EA180C0CFA7}"/>
              </a:ext>
            </a:extLst>
          </p:cNvPr>
          <p:cNvSpPr>
            <a:spLocks noGrp="1"/>
          </p:cNvSpPr>
          <p:nvPr>
            <p:ph type="title"/>
          </p:nvPr>
        </p:nvSpPr>
        <p:spPr>
          <a:xfrm>
            <a:off x="755650" y="478875"/>
            <a:ext cx="7632700" cy="1089529"/>
          </a:xfrm>
        </p:spPr>
        <p:txBody>
          <a:bodyPr/>
          <a:lstStyle/>
          <a:p>
            <a:r>
              <a:rPr lang="en-GB" dirty="0"/>
              <a:t>Moodle – our Virtual Learning Environment</a:t>
            </a:r>
          </a:p>
        </p:txBody>
      </p:sp>
      <p:pic>
        <p:nvPicPr>
          <p:cNvPr id="4" name="Picture 3">
            <a:extLst>
              <a:ext uri="{FF2B5EF4-FFF2-40B4-BE49-F238E27FC236}">
                <a16:creationId xmlns:a16="http://schemas.microsoft.com/office/drawing/2014/main" id="{77663ADC-B291-A049-3510-DA6991E320F5}"/>
              </a:ext>
            </a:extLst>
          </p:cNvPr>
          <p:cNvPicPr>
            <a:picLocks noChangeAspect="1"/>
          </p:cNvPicPr>
          <p:nvPr/>
        </p:nvPicPr>
        <p:blipFill>
          <a:blip r:embed="rId3"/>
          <a:stretch>
            <a:fillRect/>
          </a:stretch>
        </p:blipFill>
        <p:spPr>
          <a:xfrm>
            <a:off x="282117" y="1925215"/>
            <a:ext cx="8579765" cy="3007569"/>
          </a:xfrm>
          <a:prstGeom prst="rect">
            <a:avLst/>
          </a:prstGeom>
        </p:spPr>
      </p:pic>
    </p:spTree>
    <p:extLst>
      <p:ext uri="{BB962C8B-B14F-4D97-AF65-F5344CB8AC3E}">
        <p14:creationId xmlns:p14="http://schemas.microsoft.com/office/powerpoint/2010/main" val="2591918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7CD9E6F-954F-8379-D671-8054CDDC9F59}"/>
              </a:ext>
            </a:extLst>
          </p:cNvPr>
          <p:cNvSpPr>
            <a:spLocks noGrp="1"/>
          </p:cNvSpPr>
          <p:nvPr>
            <p:ph type="body" sz="quarter" idx="10"/>
          </p:nvPr>
        </p:nvSpPr>
        <p:spPr/>
        <p:txBody>
          <a:bodyPr/>
          <a:lstStyle/>
          <a:p>
            <a:r>
              <a:rPr lang="en-GB" dirty="0"/>
              <a:t>Next steps</a:t>
            </a:r>
          </a:p>
        </p:txBody>
      </p:sp>
      <p:sp>
        <p:nvSpPr>
          <p:cNvPr id="4" name="Text Placeholder 3">
            <a:extLst>
              <a:ext uri="{FF2B5EF4-FFF2-40B4-BE49-F238E27FC236}">
                <a16:creationId xmlns:a16="http://schemas.microsoft.com/office/drawing/2014/main" id="{0F29AF8C-05E0-7C35-CB67-3AF1E039D77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0207468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FBF00-B761-8FAA-0A92-12794C0D0260}"/>
              </a:ext>
            </a:extLst>
          </p:cNvPr>
          <p:cNvSpPr>
            <a:spLocks noGrp="1"/>
          </p:cNvSpPr>
          <p:nvPr>
            <p:ph type="title"/>
          </p:nvPr>
        </p:nvSpPr>
        <p:spPr/>
        <p:txBody>
          <a:bodyPr/>
          <a:lstStyle/>
          <a:p>
            <a:r>
              <a:rPr lang="en-GB" dirty="0"/>
              <a:t>Completing your project outline</a:t>
            </a:r>
          </a:p>
        </p:txBody>
      </p:sp>
      <p:sp>
        <p:nvSpPr>
          <p:cNvPr id="3" name="Text Placeholder 2">
            <a:extLst>
              <a:ext uri="{FF2B5EF4-FFF2-40B4-BE49-F238E27FC236}">
                <a16:creationId xmlns:a16="http://schemas.microsoft.com/office/drawing/2014/main" id="{886514AD-8F56-CA7E-D899-FC47FAB4FC05}"/>
              </a:ext>
            </a:extLst>
          </p:cNvPr>
          <p:cNvSpPr>
            <a:spLocks noGrp="1"/>
          </p:cNvSpPr>
          <p:nvPr>
            <p:ph type="body" sz="quarter" idx="10"/>
          </p:nvPr>
        </p:nvSpPr>
        <p:spPr/>
        <p:txBody>
          <a:bodyPr/>
          <a:lstStyle/>
          <a:p>
            <a:endParaRPr lang="en-GB"/>
          </a:p>
        </p:txBody>
      </p:sp>
      <p:pic>
        <p:nvPicPr>
          <p:cNvPr id="4" name="Picture 3">
            <a:extLst>
              <a:ext uri="{FF2B5EF4-FFF2-40B4-BE49-F238E27FC236}">
                <a16:creationId xmlns:a16="http://schemas.microsoft.com/office/drawing/2014/main" id="{6ED1F047-AD11-61F5-EFE1-156969E0F96F}"/>
              </a:ext>
            </a:extLst>
          </p:cNvPr>
          <p:cNvPicPr>
            <a:picLocks noChangeAspect="1"/>
          </p:cNvPicPr>
          <p:nvPr/>
        </p:nvPicPr>
        <p:blipFill>
          <a:blip r:embed="rId3"/>
          <a:stretch>
            <a:fillRect/>
          </a:stretch>
        </p:blipFill>
        <p:spPr>
          <a:xfrm>
            <a:off x="1220082" y="1404123"/>
            <a:ext cx="6703835" cy="4509229"/>
          </a:xfrm>
          <a:prstGeom prst="rect">
            <a:avLst/>
          </a:prstGeom>
        </p:spPr>
      </p:pic>
    </p:spTree>
    <p:extLst>
      <p:ext uri="{BB962C8B-B14F-4D97-AF65-F5344CB8AC3E}">
        <p14:creationId xmlns:p14="http://schemas.microsoft.com/office/powerpoint/2010/main" val="19923452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7C25-92A4-A76D-D075-A940BC598644}"/>
              </a:ext>
            </a:extLst>
          </p:cNvPr>
          <p:cNvSpPr>
            <a:spLocks noGrp="1"/>
          </p:cNvSpPr>
          <p:nvPr>
            <p:ph type="title"/>
          </p:nvPr>
        </p:nvSpPr>
        <p:spPr/>
        <p:txBody>
          <a:bodyPr/>
          <a:lstStyle/>
          <a:p>
            <a:r>
              <a:rPr lang="en-GB" dirty="0"/>
              <a:t>Agenda</a:t>
            </a:r>
          </a:p>
        </p:txBody>
      </p:sp>
      <p:sp>
        <p:nvSpPr>
          <p:cNvPr id="4" name="Text Placeholder 3">
            <a:extLst>
              <a:ext uri="{FF2B5EF4-FFF2-40B4-BE49-F238E27FC236}">
                <a16:creationId xmlns:a16="http://schemas.microsoft.com/office/drawing/2014/main" id="{2F488EC7-E78D-8D48-C4E7-995E2CF01736}"/>
              </a:ext>
            </a:extLst>
          </p:cNvPr>
          <p:cNvSpPr>
            <a:spLocks noGrp="1"/>
          </p:cNvSpPr>
          <p:nvPr>
            <p:ph type="body" sz="quarter" idx="10"/>
          </p:nvPr>
        </p:nvSpPr>
        <p:spPr/>
        <p:txBody>
          <a:bodyPr>
            <a:noAutofit/>
          </a:bodyPr>
          <a:lstStyle/>
          <a:p>
            <a:r>
              <a:rPr lang="en-GB" dirty="0"/>
              <a:t>Introductions</a:t>
            </a:r>
          </a:p>
          <a:p>
            <a:r>
              <a:rPr lang="en-GB" dirty="0"/>
              <a:t>Assignment support process</a:t>
            </a:r>
          </a:p>
          <a:p>
            <a:r>
              <a:rPr lang="en-GB" dirty="0"/>
              <a:t>Assignment assessment criteria</a:t>
            </a:r>
          </a:p>
          <a:p>
            <a:r>
              <a:rPr lang="en-GB" dirty="0"/>
              <a:t>Your commissioning project</a:t>
            </a:r>
          </a:p>
          <a:p>
            <a:r>
              <a:rPr lang="en-GB" dirty="0"/>
              <a:t>Next steps</a:t>
            </a:r>
          </a:p>
          <a:p>
            <a:endParaRPr lang="en-GB" dirty="0"/>
          </a:p>
        </p:txBody>
      </p:sp>
      <p:pic>
        <p:nvPicPr>
          <p:cNvPr id="6" name="Picture 5">
            <a:extLst>
              <a:ext uri="{FF2B5EF4-FFF2-40B4-BE49-F238E27FC236}">
                <a16:creationId xmlns:a16="http://schemas.microsoft.com/office/drawing/2014/main" id="{39A476F9-133E-BEDE-F7FD-BCD215CBE8B5}"/>
              </a:ext>
            </a:extLst>
          </p:cNvPr>
          <p:cNvPicPr>
            <a:picLocks noChangeAspect="1"/>
          </p:cNvPicPr>
          <p:nvPr/>
        </p:nvPicPr>
        <p:blipFill>
          <a:blip r:embed="rId2"/>
          <a:stretch>
            <a:fillRect/>
          </a:stretch>
        </p:blipFill>
        <p:spPr>
          <a:xfrm>
            <a:off x="5495435" y="2180411"/>
            <a:ext cx="2892915" cy="2520000"/>
          </a:xfrm>
          <a:prstGeom prst="rect">
            <a:avLst/>
          </a:prstGeom>
        </p:spPr>
      </p:pic>
    </p:spTree>
    <p:extLst>
      <p:ext uri="{BB962C8B-B14F-4D97-AF65-F5344CB8AC3E}">
        <p14:creationId xmlns:p14="http://schemas.microsoft.com/office/powerpoint/2010/main" val="27303847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BB268-91E7-7C49-E86C-08F6A6F34115}"/>
              </a:ext>
            </a:extLst>
          </p:cNvPr>
          <p:cNvSpPr>
            <a:spLocks noGrp="1"/>
          </p:cNvSpPr>
          <p:nvPr>
            <p:ph type="title"/>
          </p:nvPr>
        </p:nvSpPr>
        <p:spPr/>
        <p:txBody>
          <a:bodyPr/>
          <a:lstStyle/>
          <a:p>
            <a:r>
              <a:rPr lang="en-GB" dirty="0"/>
              <a:t>Before we meet for ASD 2</a:t>
            </a:r>
          </a:p>
        </p:txBody>
      </p:sp>
      <p:sp>
        <p:nvSpPr>
          <p:cNvPr id="3" name="Text Placeholder 2">
            <a:extLst>
              <a:ext uri="{FF2B5EF4-FFF2-40B4-BE49-F238E27FC236}">
                <a16:creationId xmlns:a16="http://schemas.microsoft.com/office/drawing/2014/main" id="{A9D30801-5C3B-DFB2-A781-B320BE8C0D12}"/>
              </a:ext>
            </a:extLst>
          </p:cNvPr>
          <p:cNvSpPr>
            <a:spLocks noGrp="1"/>
          </p:cNvSpPr>
          <p:nvPr>
            <p:ph type="body" sz="quarter" idx="10"/>
          </p:nvPr>
        </p:nvSpPr>
        <p:spPr>
          <a:xfrm>
            <a:off x="764275" y="1543648"/>
            <a:ext cx="7617600" cy="3933227"/>
          </a:xfrm>
        </p:spPr>
        <p:txBody>
          <a:bodyPr>
            <a:normAutofit lnSpcReduction="10000"/>
          </a:bodyPr>
          <a:lstStyle/>
          <a:p>
            <a:r>
              <a:rPr lang="en-GB" b="1" dirty="0">
                <a:solidFill>
                  <a:srgbClr val="D10373"/>
                </a:solidFill>
              </a:rPr>
              <a:t>Pre-session preparation required: </a:t>
            </a:r>
            <a:r>
              <a:rPr lang="en-GB" dirty="0"/>
              <a:t>research some commissioning good practice that relates to your project, and be prepared to present a summary in our discussion groups.</a:t>
            </a:r>
          </a:p>
          <a:p>
            <a:r>
              <a:rPr lang="en-GB" dirty="0"/>
              <a:t>Tutor group based with some project management input and an exploration of the commissioning dimension of your projects. </a:t>
            </a:r>
          </a:p>
          <a:p>
            <a:r>
              <a:rPr lang="en-GB" dirty="0"/>
              <a:t>Action learning set type approach, giving you the opportunity to outline how your project is progressing and issues where you’d welcome peer support.</a:t>
            </a:r>
          </a:p>
          <a:p>
            <a:endParaRPr lang="en-GB" dirty="0"/>
          </a:p>
        </p:txBody>
      </p:sp>
    </p:spTree>
    <p:extLst>
      <p:ext uri="{BB962C8B-B14F-4D97-AF65-F5344CB8AC3E}">
        <p14:creationId xmlns:p14="http://schemas.microsoft.com/office/powerpoint/2010/main" val="3765155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470E5-D061-7CB2-680B-4B29839F280E}"/>
              </a:ext>
            </a:extLst>
          </p:cNvPr>
          <p:cNvSpPr>
            <a:spLocks noGrp="1"/>
          </p:cNvSpPr>
          <p:nvPr>
            <p:ph type="title"/>
          </p:nvPr>
        </p:nvSpPr>
        <p:spPr/>
        <p:txBody>
          <a:bodyPr/>
          <a:lstStyle/>
          <a:p>
            <a:r>
              <a:rPr lang="en-GB" dirty="0"/>
              <a:t>Key dates</a:t>
            </a:r>
          </a:p>
        </p:txBody>
      </p:sp>
      <p:sp>
        <p:nvSpPr>
          <p:cNvPr id="3" name="Text Placeholder 2">
            <a:extLst>
              <a:ext uri="{FF2B5EF4-FFF2-40B4-BE49-F238E27FC236}">
                <a16:creationId xmlns:a16="http://schemas.microsoft.com/office/drawing/2014/main" id="{74908333-3909-34F4-721D-AE43C74DF6E0}"/>
              </a:ext>
            </a:extLst>
          </p:cNvPr>
          <p:cNvSpPr>
            <a:spLocks noGrp="1"/>
          </p:cNvSpPr>
          <p:nvPr>
            <p:ph type="body" sz="quarter" idx="10"/>
          </p:nvPr>
        </p:nvSpPr>
        <p:spPr/>
        <p:txBody>
          <a:bodyPr>
            <a:normAutofit lnSpcReduction="10000"/>
          </a:bodyPr>
          <a:lstStyle/>
          <a:p>
            <a:r>
              <a:rPr lang="en-GB" dirty="0"/>
              <a:t>Assignment support</a:t>
            </a:r>
          </a:p>
          <a:p>
            <a:r>
              <a:rPr lang="en-GB" dirty="0"/>
              <a:t>Session 1:</a:t>
            </a:r>
          </a:p>
          <a:p>
            <a:r>
              <a:rPr lang="en-GB" dirty="0"/>
              <a:t>Tutorial 1:</a:t>
            </a:r>
          </a:p>
          <a:p>
            <a:r>
              <a:rPr lang="en-GB" dirty="0"/>
              <a:t>Session 2:</a:t>
            </a:r>
          </a:p>
          <a:p>
            <a:r>
              <a:rPr lang="en-GB" dirty="0"/>
              <a:t>Session 3:</a:t>
            </a:r>
          </a:p>
          <a:p>
            <a:r>
              <a:rPr lang="en-GB" dirty="0"/>
              <a:t>Tutorial 2:</a:t>
            </a:r>
          </a:p>
          <a:p>
            <a:endParaRPr lang="en-GB" dirty="0"/>
          </a:p>
          <a:p>
            <a:r>
              <a:rPr lang="en-GB" dirty="0"/>
              <a:t>Submission deadline:</a:t>
            </a:r>
          </a:p>
          <a:p>
            <a:endParaRPr lang="en-GB" dirty="0"/>
          </a:p>
        </p:txBody>
      </p:sp>
    </p:spTree>
    <p:extLst>
      <p:ext uri="{BB962C8B-B14F-4D97-AF65-F5344CB8AC3E}">
        <p14:creationId xmlns:p14="http://schemas.microsoft.com/office/powerpoint/2010/main" val="35201727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3EA3BF-18EC-051D-C7A7-2734E8ABF39E}"/>
              </a:ext>
            </a:extLst>
          </p:cNvPr>
          <p:cNvSpPr>
            <a:spLocks noGrp="1"/>
          </p:cNvSpPr>
          <p:nvPr>
            <p:ph type="title"/>
          </p:nvPr>
        </p:nvSpPr>
        <p:spPr/>
        <p:txBody>
          <a:bodyPr/>
          <a:lstStyle/>
          <a:p>
            <a:r>
              <a:rPr lang="en-US" dirty="0"/>
              <a:t>Contact us</a:t>
            </a:r>
            <a:endParaRPr lang="en-GB" dirty="0"/>
          </a:p>
        </p:txBody>
      </p:sp>
      <p:sp>
        <p:nvSpPr>
          <p:cNvPr id="10" name="Text Placeholder 9">
            <a:extLst>
              <a:ext uri="{FF2B5EF4-FFF2-40B4-BE49-F238E27FC236}">
                <a16:creationId xmlns:a16="http://schemas.microsoft.com/office/drawing/2014/main" id="{3910B5B2-4085-2CE6-203E-8A84F398C034}"/>
              </a:ext>
            </a:extLst>
          </p:cNvPr>
          <p:cNvSpPr>
            <a:spLocks noGrp="1"/>
          </p:cNvSpPr>
          <p:nvPr>
            <p:ph type="body" sz="quarter" idx="10"/>
          </p:nvPr>
        </p:nvSpPr>
        <p:spPr/>
        <p:txBody>
          <a:bodyPr>
            <a:normAutofit fontScale="92500" lnSpcReduction="10000"/>
          </a:bodyPr>
          <a:lstStyle/>
          <a:p>
            <a:pPr marL="0" indent="0">
              <a:buNone/>
            </a:pPr>
            <a:r>
              <a:rPr lang="en-GB" dirty="0"/>
              <a:t>	https://ipc.brookes.ac.uk</a:t>
            </a:r>
          </a:p>
          <a:p>
            <a:pPr marL="0" indent="0">
              <a:buNone/>
            </a:pPr>
            <a:endParaRPr lang="en-GB" sz="1600" dirty="0"/>
          </a:p>
          <a:p>
            <a:pPr marL="0" indent="0">
              <a:buNone/>
            </a:pPr>
            <a:r>
              <a:rPr lang="en-GB"/>
              <a:t>	ipc_courses@</a:t>
            </a:r>
            <a:r>
              <a:rPr lang="en-GB" dirty="0"/>
              <a:t>brookes.ac.uk  </a:t>
            </a:r>
          </a:p>
          <a:p>
            <a:pPr marL="0" indent="0">
              <a:buNone/>
            </a:pPr>
            <a:endParaRPr lang="en-GB" sz="1600" dirty="0"/>
          </a:p>
          <a:p>
            <a:pPr marL="0" indent="0">
              <a:buNone/>
            </a:pPr>
            <a:r>
              <a:rPr lang="en-GB" dirty="0"/>
              <a:t>	</a:t>
            </a:r>
            <a:r>
              <a:rPr lang="en-GB" dirty="0">
                <a:hlinkClick r:id="rId3"/>
              </a:rPr>
              <a:t>@ipc_brookes</a:t>
            </a:r>
            <a:endParaRPr lang="en-GB" dirty="0"/>
          </a:p>
          <a:p>
            <a:pPr marL="0" indent="0">
              <a:buNone/>
            </a:pPr>
            <a:endParaRPr lang="en-GB" sz="1600" dirty="0"/>
          </a:p>
          <a:p>
            <a:pPr marL="0" indent="0">
              <a:buNone/>
            </a:pPr>
            <a:r>
              <a:rPr lang="en-GB" dirty="0"/>
              <a:t>	01865 790312</a:t>
            </a:r>
          </a:p>
          <a:p>
            <a:pPr marL="0" indent="0">
              <a:buNone/>
            </a:pPr>
            <a:endParaRPr lang="en-GB" sz="1700" dirty="0"/>
          </a:p>
          <a:p>
            <a:pPr marL="0" indent="0">
              <a:buNone/>
            </a:pPr>
            <a:r>
              <a:rPr lang="en-GB" dirty="0"/>
              <a:t>	</a:t>
            </a:r>
            <a:r>
              <a:rPr lang="en-GB" dirty="0">
                <a:hlinkClick r:id="rId4"/>
              </a:rPr>
              <a:t>institute-of-public-care-</a:t>
            </a:r>
            <a:r>
              <a:rPr lang="en-GB" dirty="0" err="1">
                <a:hlinkClick r:id="rId4"/>
              </a:rPr>
              <a:t>brookes</a:t>
            </a:r>
            <a:endParaRPr lang="en-GB" dirty="0"/>
          </a:p>
          <a:p>
            <a:pPr marL="0" indent="0">
              <a:buNone/>
            </a:pPr>
            <a:endParaRPr lang="en-GB" dirty="0"/>
          </a:p>
        </p:txBody>
      </p:sp>
      <p:pic>
        <p:nvPicPr>
          <p:cNvPr id="11" name="Picture 10" descr="Website icon">
            <a:extLst>
              <a:ext uri="{FF2B5EF4-FFF2-40B4-BE49-F238E27FC236}">
                <a16:creationId xmlns:a16="http://schemas.microsoft.com/office/drawing/2014/main" id="{1A539B10-2D1F-CBC8-CD2D-E4F891CD653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1090841" y="1543648"/>
            <a:ext cx="437515" cy="437515"/>
          </a:xfrm>
          <a:prstGeom prst="rect">
            <a:avLst/>
          </a:prstGeom>
        </p:spPr>
      </p:pic>
      <p:pic>
        <p:nvPicPr>
          <p:cNvPr id="12" name="Picture 11" descr="Email icon">
            <a:extLst>
              <a:ext uri="{FF2B5EF4-FFF2-40B4-BE49-F238E27FC236}">
                <a16:creationId xmlns:a16="http://schemas.microsoft.com/office/drawing/2014/main" id="{28565BDC-3737-47C1-D8FB-27D1C021195B}"/>
              </a:ext>
            </a:extLst>
          </p:cNvPr>
          <p:cNvPicPr>
            <a:picLocks noChangeAspect="1"/>
          </p:cNvPicPr>
          <p:nvPr/>
        </p:nvPicPr>
        <p:blipFill>
          <a:blip r:embed="rId7">
            <a:extLst>
              <a:ext uri="{837473B0-CC2E-450A-ABE3-18F120FF3D39}">
                <a1611:picAttrSrcUrl xmlns:a1611="http://schemas.microsoft.com/office/drawing/2016/11/main" r:id="rId8"/>
              </a:ext>
            </a:extLst>
          </a:blip>
          <a:stretch>
            <a:fillRect/>
          </a:stretch>
        </p:blipFill>
        <p:spPr>
          <a:xfrm>
            <a:off x="992788" y="2221325"/>
            <a:ext cx="633619" cy="633619"/>
          </a:xfrm>
          <a:prstGeom prst="rect">
            <a:avLst/>
          </a:prstGeom>
        </p:spPr>
      </p:pic>
      <p:pic>
        <p:nvPicPr>
          <p:cNvPr id="13" name="Picture 12" descr="telephone icon">
            <a:extLst>
              <a:ext uri="{FF2B5EF4-FFF2-40B4-BE49-F238E27FC236}">
                <a16:creationId xmlns:a16="http://schemas.microsoft.com/office/drawing/2014/main" id="{71D26AD2-56BF-66AA-9CB7-41AFED98E377}"/>
              </a:ext>
            </a:extLst>
          </p:cNvPr>
          <p:cNvPicPr>
            <a:picLocks noChangeAspect="1"/>
          </p:cNvPicPr>
          <p:nvPr/>
        </p:nvPicPr>
        <p:blipFill>
          <a:blip r:embed="rId9">
            <a:extLst>
              <a:ext uri="{837473B0-CC2E-450A-ABE3-18F120FF3D39}">
                <a1611:picAttrSrcUrl xmlns:a1611="http://schemas.microsoft.com/office/drawing/2016/11/main" r:id="rId10"/>
              </a:ext>
            </a:extLst>
          </a:blip>
          <a:stretch>
            <a:fillRect/>
          </a:stretch>
        </p:blipFill>
        <p:spPr>
          <a:xfrm>
            <a:off x="1103630" y="3939421"/>
            <a:ext cx="411933" cy="411933"/>
          </a:xfrm>
          <a:prstGeom prst="rect">
            <a:avLst/>
          </a:prstGeom>
        </p:spPr>
      </p:pic>
      <p:pic>
        <p:nvPicPr>
          <p:cNvPr id="1026" name="Picture 2">
            <a:extLst>
              <a:ext uri="{FF2B5EF4-FFF2-40B4-BE49-F238E27FC236}">
                <a16:creationId xmlns:a16="http://schemas.microsoft.com/office/drawing/2014/main" id="{3A6EF971-83C0-BC07-C420-27CB5EDAD0D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57196" y="3166226"/>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F2A76E6-1003-F8F0-E4E7-964735EFF99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57196" y="4789269"/>
            <a:ext cx="3048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641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BDCB3-DAF9-BBD1-C809-1AD8F8D78EAE}"/>
              </a:ext>
            </a:extLst>
          </p:cNvPr>
          <p:cNvSpPr>
            <a:spLocks noGrp="1"/>
          </p:cNvSpPr>
          <p:nvPr>
            <p:ph type="title"/>
          </p:nvPr>
        </p:nvSpPr>
        <p:spPr/>
        <p:txBody>
          <a:bodyPr/>
          <a:lstStyle/>
          <a:p>
            <a:r>
              <a:rPr lang="en-GB" dirty="0"/>
              <a:t>Introductions</a:t>
            </a:r>
          </a:p>
        </p:txBody>
      </p:sp>
    </p:spTree>
    <p:extLst>
      <p:ext uri="{BB962C8B-B14F-4D97-AF65-F5344CB8AC3E}">
        <p14:creationId xmlns:p14="http://schemas.microsoft.com/office/powerpoint/2010/main" val="374968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AE297-69E3-6022-3315-A39099231EEF}"/>
              </a:ext>
            </a:extLst>
          </p:cNvPr>
          <p:cNvSpPr>
            <a:spLocks noGrp="1"/>
          </p:cNvSpPr>
          <p:nvPr>
            <p:ph type="title"/>
          </p:nvPr>
        </p:nvSpPr>
        <p:spPr>
          <a:xfrm>
            <a:off x="755650" y="478875"/>
            <a:ext cx="7632700" cy="1089529"/>
          </a:xfrm>
        </p:spPr>
        <p:txBody>
          <a:bodyPr/>
          <a:lstStyle/>
          <a:p>
            <a:r>
              <a:rPr lang="en-GB" dirty="0"/>
              <a:t>Working online – what we expect from you</a:t>
            </a:r>
          </a:p>
        </p:txBody>
      </p:sp>
      <p:pic>
        <p:nvPicPr>
          <p:cNvPr id="4" name="Google Shape;107;p7">
            <a:extLst>
              <a:ext uri="{FF2B5EF4-FFF2-40B4-BE49-F238E27FC236}">
                <a16:creationId xmlns:a16="http://schemas.microsoft.com/office/drawing/2014/main" id="{823831C1-8DF1-8685-5352-A36A06F98BC3}"/>
              </a:ext>
            </a:extLst>
          </p:cNvPr>
          <p:cNvPicPr preferRelativeResize="0"/>
          <p:nvPr/>
        </p:nvPicPr>
        <p:blipFill rotWithShape="1">
          <a:blip r:embed="rId3">
            <a:alphaModFix/>
          </a:blip>
          <a:srcRect/>
          <a:stretch/>
        </p:blipFill>
        <p:spPr>
          <a:xfrm>
            <a:off x="3847220" y="3229671"/>
            <a:ext cx="1396413" cy="1396413"/>
          </a:xfrm>
          <a:prstGeom prst="rect">
            <a:avLst/>
          </a:prstGeom>
          <a:noFill/>
          <a:ln>
            <a:noFill/>
          </a:ln>
        </p:spPr>
      </p:pic>
      <p:pic>
        <p:nvPicPr>
          <p:cNvPr id="5" name="Google Shape;108;p7">
            <a:extLst>
              <a:ext uri="{FF2B5EF4-FFF2-40B4-BE49-F238E27FC236}">
                <a16:creationId xmlns:a16="http://schemas.microsoft.com/office/drawing/2014/main" id="{535F26BA-ADB5-9F36-4E56-CE33F8B4A74F}"/>
              </a:ext>
            </a:extLst>
          </p:cNvPr>
          <p:cNvPicPr preferRelativeResize="0"/>
          <p:nvPr/>
        </p:nvPicPr>
        <p:blipFill rotWithShape="1">
          <a:blip r:embed="rId4">
            <a:alphaModFix/>
          </a:blip>
          <a:srcRect b="6480"/>
          <a:stretch/>
        </p:blipFill>
        <p:spPr>
          <a:xfrm>
            <a:off x="340119" y="1975652"/>
            <a:ext cx="900000" cy="687075"/>
          </a:xfrm>
          <a:prstGeom prst="rect">
            <a:avLst/>
          </a:prstGeom>
          <a:noFill/>
          <a:ln>
            <a:noFill/>
          </a:ln>
        </p:spPr>
      </p:pic>
      <p:pic>
        <p:nvPicPr>
          <p:cNvPr id="6" name="Google Shape;109;p7">
            <a:extLst>
              <a:ext uri="{FF2B5EF4-FFF2-40B4-BE49-F238E27FC236}">
                <a16:creationId xmlns:a16="http://schemas.microsoft.com/office/drawing/2014/main" id="{7FCD74BF-8D32-C060-194A-B5F665DC9335}"/>
              </a:ext>
            </a:extLst>
          </p:cNvPr>
          <p:cNvPicPr preferRelativeResize="0"/>
          <p:nvPr/>
        </p:nvPicPr>
        <p:blipFill rotWithShape="1">
          <a:blip r:embed="rId5">
            <a:alphaModFix/>
          </a:blip>
          <a:srcRect l="16557" r="16394"/>
          <a:stretch/>
        </p:blipFill>
        <p:spPr>
          <a:xfrm>
            <a:off x="377221" y="3217792"/>
            <a:ext cx="900000" cy="873956"/>
          </a:xfrm>
          <a:prstGeom prst="rect">
            <a:avLst/>
          </a:prstGeom>
          <a:noFill/>
          <a:ln>
            <a:noFill/>
          </a:ln>
        </p:spPr>
      </p:pic>
      <p:pic>
        <p:nvPicPr>
          <p:cNvPr id="7" name="Google Shape;110;p7">
            <a:extLst>
              <a:ext uri="{FF2B5EF4-FFF2-40B4-BE49-F238E27FC236}">
                <a16:creationId xmlns:a16="http://schemas.microsoft.com/office/drawing/2014/main" id="{0F7B21F2-7383-B5A7-E46D-A4FC4871236C}"/>
              </a:ext>
            </a:extLst>
          </p:cNvPr>
          <p:cNvPicPr preferRelativeResize="0"/>
          <p:nvPr/>
        </p:nvPicPr>
        <p:blipFill rotWithShape="1">
          <a:blip r:embed="rId6">
            <a:alphaModFix/>
          </a:blip>
          <a:srcRect/>
          <a:stretch/>
        </p:blipFill>
        <p:spPr>
          <a:xfrm>
            <a:off x="377221" y="4577355"/>
            <a:ext cx="1041252" cy="900000"/>
          </a:xfrm>
          <a:prstGeom prst="rect">
            <a:avLst/>
          </a:prstGeom>
          <a:noFill/>
          <a:ln>
            <a:noFill/>
          </a:ln>
        </p:spPr>
      </p:pic>
      <p:pic>
        <p:nvPicPr>
          <p:cNvPr id="8" name="Google Shape;112;p7" descr="HD Stop Hand Sign Emoji PNG | Citypng">
            <a:extLst>
              <a:ext uri="{FF2B5EF4-FFF2-40B4-BE49-F238E27FC236}">
                <a16:creationId xmlns:a16="http://schemas.microsoft.com/office/drawing/2014/main" id="{710D2AF8-D7E5-AD4E-A415-F8476D7B3BD7}"/>
              </a:ext>
            </a:extLst>
          </p:cNvPr>
          <p:cNvPicPr preferRelativeResize="0"/>
          <p:nvPr/>
        </p:nvPicPr>
        <p:blipFill rotWithShape="1">
          <a:blip r:embed="rId7">
            <a:alphaModFix/>
          </a:blip>
          <a:srcRect r="15458"/>
          <a:stretch/>
        </p:blipFill>
        <p:spPr>
          <a:xfrm>
            <a:off x="5529869" y="1779157"/>
            <a:ext cx="904909" cy="900000"/>
          </a:xfrm>
          <a:prstGeom prst="rect">
            <a:avLst/>
          </a:prstGeom>
          <a:noFill/>
          <a:ln>
            <a:noFill/>
          </a:ln>
        </p:spPr>
      </p:pic>
      <p:pic>
        <p:nvPicPr>
          <p:cNvPr id="9" name="Google Shape;113;p7" descr="Breakout Rooms: Effective or Inefficient? – The Knight Crier">
            <a:extLst>
              <a:ext uri="{FF2B5EF4-FFF2-40B4-BE49-F238E27FC236}">
                <a16:creationId xmlns:a16="http://schemas.microsoft.com/office/drawing/2014/main" id="{F9B8CDFC-FC9C-1F37-BE5A-0ACE9F777935}"/>
              </a:ext>
            </a:extLst>
          </p:cNvPr>
          <p:cNvPicPr preferRelativeResize="0"/>
          <p:nvPr/>
        </p:nvPicPr>
        <p:blipFill rotWithShape="1">
          <a:blip r:embed="rId8">
            <a:alphaModFix/>
          </a:blip>
          <a:srcRect/>
          <a:stretch/>
        </p:blipFill>
        <p:spPr>
          <a:xfrm>
            <a:off x="5666049" y="3261887"/>
            <a:ext cx="1090641" cy="900000"/>
          </a:xfrm>
          <a:prstGeom prst="rect">
            <a:avLst/>
          </a:prstGeom>
          <a:noFill/>
          <a:ln>
            <a:noFill/>
          </a:ln>
        </p:spPr>
      </p:pic>
      <p:pic>
        <p:nvPicPr>
          <p:cNvPr id="10" name="Google Shape;114;p7" descr="Premium Vector | Blue alarm clock time symbol vector illustration in  cartoon childish style isolated funny clipart">
            <a:extLst>
              <a:ext uri="{FF2B5EF4-FFF2-40B4-BE49-F238E27FC236}">
                <a16:creationId xmlns:a16="http://schemas.microsoft.com/office/drawing/2014/main" id="{7F750B58-0DAB-CA45-C370-71633CD64159}"/>
              </a:ext>
            </a:extLst>
          </p:cNvPr>
          <p:cNvPicPr preferRelativeResize="0"/>
          <p:nvPr/>
        </p:nvPicPr>
        <p:blipFill rotWithShape="1">
          <a:blip r:embed="rId9">
            <a:alphaModFix/>
          </a:blip>
          <a:srcRect l="14726" r="13500"/>
          <a:stretch/>
        </p:blipFill>
        <p:spPr>
          <a:xfrm>
            <a:off x="5834186" y="4427347"/>
            <a:ext cx="900000" cy="1116974"/>
          </a:xfrm>
          <a:prstGeom prst="rect">
            <a:avLst/>
          </a:prstGeom>
          <a:noFill/>
          <a:ln>
            <a:noFill/>
          </a:ln>
        </p:spPr>
      </p:pic>
      <p:pic>
        <p:nvPicPr>
          <p:cNvPr id="11" name="Google Shape;115;p7">
            <a:extLst>
              <a:ext uri="{FF2B5EF4-FFF2-40B4-BE49-F238E27FC236}">
                <a16:creationId xmlns:a16="http://schemas.microsoft.com/office/drawing/2014/main" id="{36485ED2-DF08-58B4-1E19-D759251890CB}"/>
              </a:ext>
            </a:extLst>
          </p:cNvPr>
          <p:cNvPicPr preferRelativeResize="0"/>
          <p:nvPr/>
        </p:nvPicPr>
        <p:blipFill rotWithShape="1">
          <a:blip r:embed="rId10">
            <a:alphaModFix/>
          </a:blip>
          <a:srcRect/>
          <a:stretch/>
        </p:blipFill>
        <p:spPr>
          <a:xfrm>
            <a:off x="4122000" y="4707595"/>
            <a:ext cx="900000" cy="900000"/>
          </a:xfrm>
          <a:prstGeom prst="rect">
            <a:avLst/>
          </a:prstGeom>
          <a:noFill/>
          <a:ln>
            <a:noFill/>
          </a:ln>
        </p:spPr>
      </p:pic>
      <p:sp>
        <p:nvSpPr>
          <p:cNvPr id="12" name="Google Shape;116;p7">
            <a:extLst>
              <a:ext uri="{FF2B5EF4-FFF2-40B4-BE49-F238E27FC236}">
                <a16:creationId xmlns:a16="http://schemas.microsoft.com/office/drawing/2014/main" id="{BB5D9B08-3FCC-1B07-FE19-8C6E86D79DB1}"/>
              </a:ext>
            </a:extLst>
          </p:cNvPr>
          <p:cNvSpPr txBox="1"/>
          <p:nvPr/>
        </p:nvSpPr>
        <p:spPr>
          <a:xfrm>
            <a:off x="1310912" y="1898763"/>
            <a:ext cx="1963919"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Give yourself the space to learn and engage with the course </a:t>
            </a:r>
            <a:endParaRPr sz="1600" b="0" i="0" u="none" strike="noStrike" cap="none" dirty="0">
              <a:solidFill>
                <a:srgbClr val="003896"/>
              </a:solidFill>
              <a:latin typeface="Arial"/>
              <a:ea typeface="Arial"/>
              <a:cs typeface="Arial"/>
              <a:sym typeface="Arial"/>
            </a:endParaRPr>
          </a:p>
        </p:txBody>
      </p:sp>
      <p:sp>
        <p:nvSpPr>
          <p:cNvPr id="13" name="Google Shape;117;p7">
            <a:extLst>
              <a:ext uri="{FF2B5EF4-FFF2-40B4-BE49-F238E27FC236}">
                <a16:creationId xmlns:a16="http://schemas.microsoft.com/office/drawing/2014/main" id="{6D44D382-4185-2EA7-C03E-BC9D8FF6D148}"/>
              </a:ext>
            </a:extLst>
          </p:cNvPr>
          <p:cNvSpPr txBox="1"/>
          <p:nvPr/>
        </p:nvSpPr>
        <p:spPr>
          <a:xfrm>
            <a:off x="1186899" y="3217779"/>
            <a:ext cx="2380512"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This is still a learning environment – be present, join in and contribute </a:t>
            </a:r>
            <a:endParaRPr sz="1600" b="0" i="0" u="none" strike="noStrike" cap="none" dirty="0">
              <a:solidFill>
                <a:srgbClr val="003896"/>
              </a:solidFill>
              <a:latin typeface="Arial"/>
              <a:ea typeface="Arial"/>
              <a:cs typeface="Arial"/>
              <a:sym typeface="Arial"/>
            </a:endParaRPr>
          </a:p>
        </p:txBody>
      </p:sp>
      <p:sp>
        <p:nvSpPr>
          <p:cNvPr id="14" name="Google Shape;118;p7">
            <a:extLst>
              <a:ext uri="{FF2B5EF4-FFF2-40B4-BE49-F238E27FC236}">
                <a16:creationId xmlns:a16="http://schemas.microsoft.com/office/drawing/2014/main" id="{E3830430-0638-9136-0DE8-DC17F61EBB96}"/>
              </a:ext>
            </a:extLst>
          </p:cNvPr>
          <p:cNvSpPr txBox="1"/>
          <p:nvPr/>
        </p:nvSpPr>
        <p:spPr>
          <a:xfrm>
            <a:off x="1346088" y="5021964"/>
            <a:ext cx="2069983" cy="5847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Keep your camera on where possible</a:t>
            </a:r>
            <a:endParaRPr sz="1600" b="0" i="0" u="none" strike="noStrike" cap="none" dirty="0">
              <a:solidFill>
                <a:srgbClr val="003896"/>
              </a:solidFill>
              <a:latin typeface="Arial"/>
              <a:ea typeface="Arial"/>
              <a:cs typeface="Arial"/>
              <a:sym typeface="Arial"/>
            </a:endParaRPr>
          </a:p>
        </p:txBody>
      </p:sp>
      <p:sp>
        <p:nvSpPr>
          <p:cNvPr id="15" name="Google Shape;119;p7">
            <a:extLst>
              <a:ext uri="{FF2B5EF4-FFF2-40B4-BE49-F238E27FC236}">
                <a16:creationId xmlns:a16="http://schemas.microsoft.com/office/drawing/2014/main" id="{4D84D675-5E4E-B950-0AAB-7D075F81319C}"/>
              </a:ext>
            </a:extLst>
          </p:cNvPr>
          <p:cNvSpPr txBox="1"/>
          <p:nvPr/>
        </p:nvSpPr>
        <p:spPr>
          <a:xfrm>
            <a:off x="3274831" y="5500196"/>
            <a:ext cx="2612186"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Mute your microphone when not contributing to reduce background noise </a:t>
            </a:r>
            <a:endParaRPr sz="1600" b="0" i="0" u="none" strike="noStrike" cap="none" dirty="0">
              <a:solidFill>
                <a:srgbClr val="003896"/>
              </a:solidFill>
              <a:latin typeface="Arial"/>
              <a:ea typeface="Arial"/>
              <a:cs typeface="Arial"/>
              <a:sym typeface="Arial"/>
            </a:endParaRPr>
          </a:p>
        </p:txBody>
      </p:sp>
      <p:sp>
        <p:nvSpPr>
          <p:cNvPr id="16" name="Google Shape;120;p7">
            <a:extLst>
              <a:ext uri="{FF2B5EF4-FFF2-40B4-BE49-F238E27FC236}">
                <a16:creationId xmlns:a16="http://schemas.microsoft.com/office/drawing/2014/main" id="{9F700E96-71FC-E9DB-E172-D4109DFBB16A}"/>
              </a:ext>
            </a:extLst>
          </p:cNvPr>
          <p:cNvSpPr txBox="1"/>
          <p:nvPr/>
        </p:nvSpPr>
        <p:spPr>
          <a:xfrm>
            <a:off x="3418887" y="2191528"/>
            <a:ext cx="228600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Respect and professional confidentiality </a:t>
            </a:r>
            <a:endParaRPr sz="1600" b="0" i="0" u="none" strike="noStrike" cap="none" dirty="0">
              <a:solidFill>
                <a:srgbClr val="003896"/>
              </a:solidFill>
              <a:latin typeface="Arial"/>
              <a:ea typeface="Arial"/>
              <a:cs typeface="Arial"/>
              <a:sym typeface="Arial"/>
            </a:endParaRPr>
          </a:p>
        </p:txBody>
      </p:sp>
      <p:sp>
        <p:nvSpPr>
          <p:cNvPr id="17" name="Google Shape;122;p7">
            <a:extLst>
              <a:ext uri="{FF2B5EF4-FFF2-40B4-BE49-F238E27FC236}">
                <a16:creationId xmlns:a16="http://schemas.microsoft.com/office/drawing/2014/main" id="{F362A872-4BEB-6453-A423-5AE32459B2D7}"/>
              </a:ext>
            </a:extLst>
          </p:cNvPr>
          <p:cNvSpPr txBox="1"/>
          <p:nvPr/>
        </p:nvSpPr>
        <p:spPr>
          <a:xfrm>
            <a:off x="6845369" y="3238653"/>
            <a:ext cx="220503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Be prepared to go into breakout rooms and self manage activities and contributions </a:t>
            </a:r>
            <a:endParaRPr sz="1600" b="0" i="0" u="none" strike="noStrike" cap="none" dirty="0">
              <a:solidFill>
                <a:srgbClr val="003896"/>
              </a:solidFill>
              <a:latin typeface="Arial"/>
              <a:ea typeface="Arial"/>
              <a:cs typeface="Arial"/>
              <a:sym typeface="Arial"/>
            </a:endParaRPr>
          </a:p>
        </p:txBody>
      </p:sp>
      <p:sp>
        <p:nvSpPr>
          <p:cNvPr id="18" name="Google Shape;123;p7">
            <a:extLst>
              <a:ext uri="{FF2B5EF4-FFF2-40B4-BE49-F238E27FC236}">
                <a16:creationId xmlns:a16="http://schemas.microsoft.com/office/drawing/2014/main" id="{E13357BB-987D-9C98-12DF-1E0A641E5F30}"/>
              </a:ext>
            </a:extLst>
          </p:cNvPr>
          <p:cNvSpPr txBox="1"/>
          <p:nvPr/>
        </p:nvSpPr>
        <p:spPr>
          <a:xfrm>
            <a:off x="6591979" y="4776639"/>
            <a:ext cx="1787746" cy="83095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Be on time for the sessions and from breaks </a:t>
            </a:r>
            <a:endParaRPr sz="1600" b="0" i="0" u="none" strike="noStrike" cap="none" dirty="0">
              <a:solidFill>
                <a:srgbClr val="003896"/>
              </a:solidFill>
              <a:latin typeface="Arial"/>
              <a:ea typeface="Arial"/>
              <a:cs typeface="Arial"/>
              <a:sym typeface="Arial"/>
            </a:endParaRPr>
          </a:p>
        </p:txBody>
      </p:sp>
      <p:pic>
        <p:nvPicPr>
          <p:cNvPr id="19" name="Google Shape;111;p7" descr="Sponsored image">
            <a:extLst>
              <a:ext uri="{FF2B5EF4-FFF2-40B4-BE49-F238E27FC236}">
                <a16:creationId xmlns:a16="http://schemas.microsoft.com/office/drawing/2014/main" id="{83001ED8-E406-B984-471A-841BDDC59418}"/>
              </a:ext>
            </a:extLst>
          </p:cNvPr>
          <p:cNvPicPr preferRelativeResize="0"/>
          <p:nvPr/>
        </p:nvPicPr>
        <p:blipFill rotWithShape="1">
          <a:blip r:embed="rId11">
            <a:alphaModFix/>
          </a:blip>
          <a:srcRect l="21724" t="21490" r="21070" b="22956"/>
          <a:stretch/>
        </p:blipFill>
        <p:spPr>
          <a:xfrm>
            <a:off x="4019604" y="1301850"/>
            <a:ext cx="1063297" cy="900000"/>
          </a:xfrm>
          <a:prstGeom prst="rect">
            <a:avLst/>
          </a:prstGeom>
          <a:noFill/>
          <a:ln>
            <a:noFill/>
          </a:ln>
        </p:spPr>
      </p:pic>
      <p:sp>
        <p:nvSpPr>
          <p:cNvPr id="21" name="TextBox 20">
            <a:extLst>
              <a:ext uri="{FF2B5EF4-FFF2-40B4-BE49-F238E27FC236}">
                <a16:creationId xmlns:a16="http://schemas.microsoft.com/office/drawing/2014/main" id="{0D4B4209-FD77-047A-684F-1DD9B6F219A4}"/>
              </a:ext>
            </a:extLst>
          </p:cNvPr>
          <p:cNvSpPr txBox="1"/>
          <p:nvPr/>
        </p:nvSpPr>
        <p:spPr>
          <a:xfrm>
            <a:off x="6511103" y="1819420"/>
            <a:ext cx="2205037" cy="1077218"/>
          </a:xfrm>
          <a:prstGeom prst="rect">
            <a:avLst/>
          </a:prstGeom>
          <a:noFill/>
        </p:spPr>
        <p:txBody>
          <a:bodyPr wrap="square">
            <a:spAutoFit/>
          </a:bodyPr>
          <a:lstStyle/>
          <a:p>
            <a:pPr marL="0" marR="0" lvl="0" indent="0" algn="ctr" rtl="0">
              <a:spcBef>
                <a:spcPts val="0"/>
              </a:spcBef>
              <a:spcAft>
                <a:spcPts val="0"/>
              </a:spcAft>
              <a:buNone/>
            </a:pPr>
            <a:r>
              <a:rPr lang="en-GB" sz="1600" b="0" i="0" u="none" strike="noStrike" cap="none" dirty="0">
                <a:solidFill>
                  <a:srgbClr val="003896"/>
                </a:solidFill>
                <a:latin typeface="Arial"/>
                <a:ea typeface="Arial"/>
                <a:cs typeface="Arial"/>
                <a:sym typeface="Arial"/>
              </a:rPr>
              <a:t>Raise your ‘virtual hand’ if you would like to contribute or ask a question </a:t>
            </a:r>
          </a:p>
        </p:txBody>
      </p:sp>
    </p:spTree>
    <p:extLst>
      <p:ext uri="{BB962C8B-B14F-4D97-AF65-F5344CB8AC3E}">
        <p14:creationId xmlns:p14="http://schemas.microsoft.com/office/powerpoint/2010/main" val="4051675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5F1F9-3C36-872E-97CE-33803AB8464B}"/>
              </a:ext>
            </a:extLst>
          </p:cNvPr>
          <p:cNvSpPr>
            <a:spLocks noGrp="1"/>
          </p:cNvSpPr>
          <p:nvPr>
            <p:ph type="title"/>
          </p:nvPr>
        </p:nvSpPr>
        <p:spPr/>
        <p:txBody>
          <a:bodyPr/>
          <a:lstStyle/>
          <a:p>
            <a:r>
              <a:rPr lang="en-GB" dirty="0"/>
              <a:t>Checking in…</a:t>
            </a:r>
          </a:p>
        </p:txBody>
      </p:sp>
      <p:sp>
        <p:nvSpPr>
          <p:cNvPr id="3" name="Text Placeholder 2">
            <a:extLst>
              <a:ext uri="{FF2B5EF4-FFF2-40B4-BE49-F238E27FC236}">
                <a16:creationId xmlns:a16="http://schemas.microsoft.com/office/drawing/2014/main" id="{23A23D4B-DCAA-9E17-FABD-C91E4328138A}"/>
              </a:ext>
            </a:extLst>
          </p:cNvPr>
          <p:cNvSpPr>
            <a:spLocks noGrp="1"/>
          </p:cNvSpPr>
          <p:nvPr>
            <p:ph type="body" sz="quarter" idx="10"/>
          </p:nvPr>
        </p:nvSpPr>
        <p:spPr/>
        <p:txBody>
          <a:bodyPr/>
          <a:lstStyle/>
          <a:p>
            <a:pPr marL="0" indent="0">
              <a:buNone/>
            </a:pPr>
            <a:endParaRPr lang="en-GB" dirty="0"/>
          </a:p>
          <a:p>
            <a:pPr marL="0" indent="0">
              <a:buNone/>
            </a:pPr>
            <a:endParaRPr lang="en-GB" dirty="0"/>
          </a:p>
          <a:p>
            <a:pPr marL="0" indent="0">
              <a:buNone/>
            </a:pPr>
            <a:r>
              <a:rPr lang="en-GB" dirty="0"/>
              <a:t>What does the assignment task mean to you?</a:t>
            </a:r>
          </a:p>
          <a:p>
            <a:pPr marL="0" indent="0">
              <a:buNone/>
            </a:pPr>
            <a:endParaRPr lang="en-GB" dirty="0"/>
          </a:p>
        </p:txBody>
      </p:sp>
      <p:sp>
        <p:nvSpPr>
          <p:cNvPr id="4" name="Text Placeholder 3">
            <a:extLst>
              <a:ext uri="{FF2B5EF4-FFF2-40B4-BE49-F238E27FC236}">
                <a16:creationId xmlns:a16="http://schemas.microsoft.com/office/drawing/2014/main" id="{19E933E3-5EE2-5939-8070-721060E4B70F}"/>
              </a:ext>
            </a:extLst>
          </p:cNvPr>
          <p:cNvSpPr>
            <a:spLocks noGrp="1"/>
          </p:cNvSpPr>
          <p:nvPr>
            <p:ph type="body" sz="quarter" idx="11"/>
          </p:nvPr>
        </p:nvSpPr>
        <p:spPr/>
        <p:txBody>
          <a:bodyPr/>
          <a:lstStyle/>
          <a:p>
            <a:pPr marL="0" indent="0">
              <a:buNone/>
            </a:pPr>
            <a:endParaRPr lang="en-GB" dirty="0"/>
          </a:p>
        </p:txBody>
      </p:sp>
      <p:pic>
        <p:nvPicPr>
          <p:cNvPr id="5" name="Google Shape;142;p6">
            <a:extLst>
              <a:ext uri="{FF2B5EF4-FFF2-40B4-BE49-F238E27FC236}">
                <a16:creationId xmlns:a16="http://schemas.microsoft.com/office/drawing/2014/main" id="{7BFA1E15-20E8-5132-D9F9-9B30E5ECD8ED}"/>
              </a:ext>
            </a:extLst>
          </p:cNvPr>
          <p:cNvPicPr preferRelativeResize="0"/>
          <p:nvPr/>
        </p:nvPicPr>
        <p:blipFill rotWithShape="1">
          <a:blip r:embed="rId3">
            <a:alphaModFix/>
          </a:blip>
          <a:srcRect l="23575" r="13963" b="-1"/>
          <a:stretch/>
        </p:blipFill>
        <p:spPr>
          <a:xfrm>
            <a:off x="4500350" y="1197175"/>
            <a:ext cx="3888000" cy="4140000"/>
          </a:xfrm>
          <a:prstGeom prst="rect">
            <a:avLst/>
          </a:prstGeom>
          <a:noFill/>
          <a:ln>
            <a:noFill/>
          </a:ln>
        </p:spPr>
      </p:pic>
    </p:spTree>
    <p:extLst>
      <p:ext uri="{BB962C8B-B14F-4D97-AF65-F5344CB8AC3E}">
        <p14:creationId xmlns:p14="http://schemas.microsoft.com/office/powerpoint/2010/main" val="2516769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5F420-5DB1-BE0E-9853-F453186FDFE3}"/>
              </a:ext>
            </a:extLst>
          </p:cNvPr>
          <p:cNvSpPr>
            <a:spLocks noGrp="1"/>
          </p:cNvSpPr>
          <p:nvPr>
            <p:ph type="title"/>
          </p:nvPr>
        </p:nvSpPr>
        <p:spPr>
          <a:xfrm>
            <a:off x="755650" y="478875"/>
            <a:ext cx="7632700" cy="923330"/>
          </a:xfrm>
        </p:spPr>
        <p:txBody>
          <a:bodyPr/>
          <a:lstStyle/>
          <a:p>
            <a:r>
              <a:rPr lang="en-GB" sz="3000" dirty="0"/>
              <a:t>Institute of Public Care – Commissioning Cycle</a:t>
            </a:r>
          </a:p>
        </p:txBody>
      </p:sp>
      <p:pic>
        <p:nvPicPr>
          <p:cNvPr id="4" name="Google Shape;173;p13">
            <a:extLst>
              <a:ext uri="{FF2B5EF4-FFF2-40B4-BE49-F238E27FC236}">
                <a16:creationId xmlns:a16="http://schemas.microsoft.com/office/drawing/2014/main" id="{573F92FD-3CB5-CC61-06F4-E8A9CE657B16}"/>
              </a:ext>
            </a:extLst>
          </p:cNvPr>
          <p:cNvPicPr preferRelativeResize="0"/>
          <p:nvPr/>
        </p:nvPicPr>
        <p:blipFill rotWithShape="1">
          <a:blip r:embed="rId3">
            <a:alphaModFix/>
          </a:blip>
          <a:srcRect t="13918" b="1944"/>
          <a:stretch/>
        </p:blipFill>
        <p:spPr>
          <a:xfrm>
            <a:off x="2074928" y="1231125"/>
            <a:ext cx="4994143" cy="5148000"/>
          </a:xfrm>
          <a:prstGeom prst="rect">
            <a:avLst/>
          </a:prstGeom>
          <a:noFill/>
          <a:ln>
            <a:noFill/>
          </a:ln>
        </p:spPr>
      </p:pic>
    </p:spTree>
    <p:extLst>
      <p:ext uri="{BB962C8B-B14F-4D97-AF65-F5344CB8AC3E}">
        <p14:creationId xmlns:p14="http://schemas.microsoft.com/office/powerpoint/2010/main" val="415664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2B8B2B-5665-4005-2DED-E3076DB23053}"/>
              </a:ext>
            </a:extLst>
          </p:cNvPr>
          <p:cNvSpPr>
            <a:spLocks noGrp="1"/>
          </p:cNvSpPr>
          <p:nvPr>
            <p:ph type="body" sz="quarter" idx="10"/>
          </p:nvPr>
        </p:nvSpPr>
        <p:spPr/>
        <p:txBody>
          <a:bodyPr/>
          <a:lstStyle/>
          <a:p>
            <a:r>
              <a:rPr lang="en-GB" dirty="0"/>
              <a:t>Assignment support process</a:t>
            </a:r>
          </a:p>
        </p:txBody>
      </p:sp>
      <p:sp>
        <p:nvSpPr>
          <p:cNvPr id="4" name="Text Placeholder 3">
            <a:extLst>
              <a:ext uri="{FF2B5EF4-FFF2-40B4-BE49-F238E27FC236}">
                <a16:creationId xmlns:a16="http://schemas.microsoft.com/office/drawing/2014/main" id="{A55C2D57-98D8-28CC-5B4C-2FEE8C6112C8}"/>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1547512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D55E0BA-9E0D-9ECA-4F98-BB241BC99C29}"/>
              </a:ext>
            </a:extLst>
          </p:cNvPr>
          <p:cNvSpPr>
            <a:spLocks noGrp="1"/>
          </p:cNvSpPr>
          <p:nvPr>
            <p:ph type="title"/>
          </p:nvPr>
        </p:nvSpPr>
        <p:spPr>
          <a:xfrm>
            <a:off x="755650" y="478875"/>
            <a:ext cx="7632700" cy="1034129"/>
          </a:xfrm>
        </p:spPr>
        <p:txBody>
          <a:bodyPr/>
          <a:lstStyle/>
          <a:p>
            <a:r>
              <a:rPr lang="en-US" sz="3400" dirty="0"/>
              <a:t>What is the Role of an Academic Advisor? </a:t>
            </a:r>
            <a:endParaRPr lang="en-GB" sz="3400" dirty="0"/>
          </a:p>
        </p:txBody>
      </p:sp>
      <p:sp>
        <p:nvSpPr>
          <p:cNvPr id="10" name="Text Placeholder 9">
            <a:extLst>
              <a:ext uri="{FF2B5EF4-FFF2-40B4-BE49-F238E27FC236}">
                <a16:creationId xmlns:a16="http://schemas.microsoft.com/office/drawing/2014/main" id="{E413A342-B6AB-D829-6E25-744F99218C6B}"/>
              </a:ext>
            </a:extLst>
          </p:cNvPr>
          <p:cNvSpPr>
            <a:spLocks noGrp="1"/>
          </p:cNvSpPr>
          <p:nvPr>
            <p:ph type="body" sz="quarter" idx="10"/>
          </p:nvPr>
        </p:nvSpPr>
        <p:spPr>
          <a:xfrm>
            <a:off x="770750" y="1561227"/>
            <a:ext cx="7617600" cy="3793527"/>
          </a:xfrm>
        </p:spPr>
        <p:txBody>
          <a:bodyPr>
            <a:noAutofit/>
          </a:bodyPr>
          <a:lstStyle/>
          <a:p>
            <a:pPr marL="0" indent="0">
              <a:buNone/>
            </a:pPr>
            <a:r>
              <a:rPr lang="en-US" sz="1900" i="1" dirty="0"/>
              <a:t>“Academic advising takes place in “situations in which an institutional representative gives </a:t>
            </a:r>
            <a:r>
              <a:rPr lang="en-US" sz="1900" b="1" i="1" dirty="0"/>
              <a:t>insight or direction </a:t>
            </a:r>
            <a:r>
              <a:rPr lang="en-US" sz="1900" i="1" dirty="0"/>
              <a:t>to a student about an academic…matter. The nature of this direction might be to </a:t>
            </a:r>
            <a:r>
              <a:rPr lang="en-US" sz="1900" b="1" i="1" dirty="0"/>
              <a:t>inform, suggest, counsel, discipline, coach, mentor, or event teach” </a:t>
            </a:r>
          </a:p>
          <a:p>
            <a:pPr marL="0" indent="0" algn="r">
              <a:buNone/>
            </a:pPr>
            <a:r>
              <a:rPr lang="en-US" sz="1900" dirty="0"/>
              <a:t>Kuhn (2008)</a:t>
            </a:r>
          </a:p>
          <a:p>
            <a:pPr marL="0" indent="0">
              <a:buNone/>
            </a:pPr>
            <a:r>
              <a:rPr lang="en-US" sz="1900" dirty="0"/>
              <a:t>“</a:t>
            </a:r>
            <a:r>
              <a:rPr lang="en-US" sz="1900" i="1" dirty="0"/>
              <a:t>Academic advising is a process of information exchange that empowers students to </a:t>
            </a:r>
            <a:r>
              <a:rPr lang="en-US" sz="1900" i="1" dirty="0" err="1"/>
              <a:t>realise</a:t>
            </a:r>
            <a:r>
              <a:rPr lang="en-US" sz="1900" i="1" dirty="0"/>
              <a:t> their maximum educational potential. The advising is </a:t>
            </a:r>
            <a:r>
              <a:rPr lang="en-US" sz="1900" b="1" i="1" dirty="0"/>
              <a:t>student-</a:t>
            </a:r>
            <a:r>
              <a:rPr lang="en-US" sz="1900" b="1" i="1" dirty="0" err="1"/>
              <a:t>centred</a:t>
            </a:r>
            <a:r>
              <a:rPr lang="en-US" sz="1900" b="1" i="1" dirty="0"/>
              <a:t>  </a:t>
            </a:r>
            <a:r>
              <a:rPr lang="en-US" sz="1900" i="1" dirty="0"/>
              <a:t>and will result in the student gaining a </a:t>
            </a:r>
            <a:r>
              <a:rPr lang="en-US" sz="1900" b="1" i="1" dirty="0"/>
              <a:t>clearer understanding of themselves, and the experience of higher education’</a:t>
            </a:r>
          </a:p>
          <a:p>
            <a:pPr marL="0" indent="0" algn="r">
              <a:buNone/>
            </a:pPr>
            <a:r>
              <a:rPr lang="en-GB" sz="1900" dirty="0"/>
              <a:t>Quoted on Academic Advising: Campus collaborations to foster retention (1999)</a:t>
            </a:r>
          </a:p>
          <a:p>
            <a:endParaRPr lang="en-GB" sz="1900" dirty="0"/>
          </a:p>
        </p:txBody>
      </p:sp>
    </p:spTree>
    <p:extLst>
      <p:ext uri="{BB962C8B-B14F-4D97-AF65-F5344CB8AC3E}">
        <p14:creationId xmlns:p14="http://schemas.microsoft.com/office/powerpoint/2010/main" val="30724170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ce37c7d9-f1c1-42ba-8ff0-59f69fbef0e6"/>
  <p:tag name="SLIDO_EVENT_SECTION_UUID" val="45d83468-6879-433d-9c9f-f914a128e617"/>
</p:tagLst>
</file>

<file path=ppt/theme/theme1.xml><?xml version="1.0" encoding="utf-8"?>
<a:theme xmlns:a="http://schemas.openxmlformats.org/drawingml/2006/main" name="Custom Design">
  <a:themeElements>
    <a:clrScheme name="Oxford Brookes colours">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E34247D0-7810-4A5B-97DE-DDEBACB995FA}"/>
    </a:ext>
  </a:extLst>
</a:theme>
</file>

<file path=ppt/theme/theme2.xml><?xml version="1.0" encoding="utf-8"?>
<a:theme xmlns:a="http://schemas.openxmlformats.org/drawingml/2006/main" name="1_Custom Design">
  <a:themeElements>
    <a:clrScheme name="Institute of Public Care">
      <a:dk1>
        <a:sysClr val="windowText" lastClr="000000"/>
      </a:dk1>
      <a:lt1>
        <a:sysClr val="window" lastClr="FFFFFF"/>
      </a:lt1>
      <a:dk2>
        <a:srgbClr val="424A52"/>
      </a:dk2>
      <a:lt2>
        <a:srgbClr val="E7E6E6"/>
      </a:lt2>
      <a:accent1>
        <a:srgbClr val="003896"/>
      </a:accent1>
      <a:accent2>
        <a:srgbClr val="F9C909"/>
      </a:accent2>
      <a:accent3>
        <a:srgbClr val="D10373"/>
      </a:accent3>
      <a:accent4>
        <a:srgbClr val="CFDFEE"/>
      </a:accent4>
      <a:accent5>
        <a:srgbClr val="DFE0E3"/>
      </a:accent5>
      <a:accent6>
        <a:srgbClr val="022D74"/>
      </a:accent6>
      <a:hlink>
        <a:srgbClr val="003896"/>
      </a:hlink>
      <a:folHlink>
        <a:srgbClr val="022D7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Words>2354</Words>
  <Application>Microsoft Office PowerPoint</Application>
  <PresentationFormat>On-screen Show (4:3)</PresentationFormat>
  <Paragraphs>232</Paragraphs>
  <Slides>32</Slides>
  <Notes>21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32</vt:i4>
      </vt:variant>
    </vt:vector>
  </HeadingPairs>
  <TitlesOfParts>
    <vt:vector size="38" baseType="lpstr">
      <vt:lpstr>Arial</vt:lpstr>
      <vt:lpstr>Arial Black</vt:lpstr>
      <vt:lpstr>Calibri</vt:lpstr>
      <vt:lpstr>Lato</vt:lpstr>
      <vt:lpstr>Custom Design</vt:lpstr>
      <vt:lpstr>1_Custom Design</vt:lpstr>
      <vt:lpstr>PowerPoint Presentation</vt:lpstr>
      <vt:lpstr>PowerPoint Presentation</vt:lpstr>
      <vt:lpstr>Agenda</vt:lpstr>
      <vt:lpstr>Introductions</vt:lpstr>
      <vt:lpstr>Working online – what we expect from you</vt:lpstr>
      <vt:lpstr>Checking in…</vt:lpstr>
      <vt:lpstr>Institute of Public Care – Commissioning Cycle</vt:lpstr>
      <vt:lpstr>PowerPoint Presentation</vt:lpstr>
      <vt:lpstr>What is the Role of an Academic Advisor? </vt:lpstr>
      <vt:lpstr>PowerPoint Presentation</vt:lpstr>
      <vt:lpstr>Assignment support process</vt:lpstr>
      <vt:lpstr>Key dates</vt:lpstr>
      <vt:lpstr>PowerPoint Presentation</vt:lpstr>
      <vt:lpstr>Assignment task</vt:lpstr>
      <vt:lpstr>Word limits</vt:lpstr>
      <vt:lpstr>Project and assignment timescales</vt:lpstr>
      <vt:lpstr>Assessment criteria</vt:lpstr>
      <vt:lpstr>Grades and marking</vt:lpstr>
      <vt:lpstr>Assignment hints and tips</vt:lpstr>
      <vt:lpstr>Assignment hints and tips continued</vt:lpstr>
      <vt:lpstr>Example assignment/s</vt:lpstr>
      <vt:lpstr>PowerPoint Presentation</vt:lpstr>
      <vt:lpstr>Example projects</vt:lpstr>
      <vt:lpstr>Completing your project outline</vt:lpstr>
      <vt:lpstr>Tutor groups</vt:lpstr>
      <vt:lpstr>PowerPoint Presentation</vt:lpstr>
      <vt:lpstr>Moodle – our Virtual Learning Environment</vt:lpstr>
      <vt:lpstr>PowerPoint Presentation</vt:lpstr>
      <vt:lpstr>Completing your project outline</vt:lpstr>
      <vt:lpstr>Before we meet for ASD 2</vt:lpstr>
      <vt:lpstr>Key dates</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Assignment Support Day 1</dc:title>
  <dc:creator>Philip Provenzano</dc:creator>
  <cp:lastModifiedBy>Sasha Carter</cp:lastModifiedBy>
  <cp:revision>128</cp:revision>
  <cp:lastPrinted>2023-02-14T09:48:35Z</cp:lastPrinted>
  <dcterms:created xsi:type="dcterms:W3CDTF">2023-01-25T15:05:23Z</dcterms:created>
  <dcterms:modified xsi:type="dcterms:W3CDTF">2024-10-10T12:47:30Z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1.5.3.3511</vt:lpwstr>
  </property>
</Properties>
</file>