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3652" r:id="rId2"/>
  </p:sldMasterIdLst>
  <p:notesMasterIdLst>
    <p:notesMasterId r:id="rId31"/>
  </p:notesMasterIdLst>
  <p:sldIdLst>
    <p:sldId id="257"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293" r:id="rId26"/>
    <p:sldId id="294" r:id="rId27"/>
    <p:sldId id="295" r:id="rId28"/>
    <p:sldId id="296" r:id="rId29"/>
    <p:sldId id="262"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3896"/>
    <a:srgbClr val="424A52"/>
    <a:srgbClr val="DFE0E3"/>
    <a:srgbClr val="CFDFEE"/>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6A7563-7091-46F9-8D30-36120DA5B827}" v="9" dt="2022-03-11T11:14:16.011"/>
  </p1510:revLst>
</p1510:revInfo>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59" autoAdjust="0"/>
    <p:restoredTop sz="89631" autoAdjust="0"/>
  </p:normalViewPr>
  <p:slideViewPr>
    <p:cSldViewPr snapToGrid="0" snapToObjects="1">
      <p:cViewPr varScale="1">
        <p:scale>
          <a:sx n="109" d="100"/>
          <a:sy n="109" d="100"/>
        </p:scale>
        <p:origin x="2176" y="1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84" d="100"/>
          <a:sy n="84" d="100"/>
        </p:scale>
        <p:origin x="382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F4E52B-44CC-42F4-95D5-A15255257449}" type="doc">
      <dgm:prSet loTypeId="urn:microsoft.com/office/officeart/2005/8/layout/balance1" loCatId="relationship" qsTypeId="urn:microsoft.com/office/officeart/2005/8/quickstyle/3d2" qsCatId="3D" csTypeId="urn:microsoft.com/office/officeart/2005/8/colors/accent5_2" csCatId="accent5" phldr="1"/>
      <dgm:spPr/>
      <dgm:t>
        <a:bodyPr/>
        <a:lstStyle/>
        <a:p>
          <a:endParaRPr lang="en-GB"/>
        </a:p>
      </dgm:t>
    </dgm:pt>
    <dgm:pt modelId="{A2EC7435-EEFE-44C3-A5F8-90854AD4EE8A}">
      <dgm:prSet phldrT="[Text]" custT="1"/>
      <dgm:spPr/>
      <dgm:t>
        <a:bodyPr/>
        <a:lstStyle/>
        <a:p>
          <a:r>
            <a:rPr lang="en-GB" sz="1800" b="1" dirty="0">
              <a:ea typeface="ＭＳ Ｐゴシック" pitchFamily="24" charset="-128"/>
              <a:cs typeface="+mn-cs"/>
            </a:rPr>
            <a:t>Evidence-based analysis</a:t>
          </a:r>
          <a:endParaRPr lang="en-GB" sz="1800" b="1" dirty="0"/>
        </a:p>
      </dgm:t>
    </dgm:pt>
    <dgm:pt modelId="{9F0D2237-02DE-4928-B388-B99EA37E8C94}" type="parTrans" cxnId="{C3606FDA-C8AF-407D-ACAF-D1C6958858FB}">
      <dgm:prSet/>
      <dgm:spPr/>
      <dgm:t>
        <a:bodyPr/>
        <a:lstStyle/>
        <a:p>
          <a:endParaRPr lang="en-GB" sz="1800" b="1">
            <a:solidFill>
              <a:srgbClr val="00408B"/>
            </a:solidFill>
          </a:endParaRPr>
        </a:p>
      </dgm:t>
    </dgm:pt>
    <dgm:pt modelId="{A1C2B813-93D4-4C44-8A96-27CCC5A0A6E9}" type="sibTrans" cxnId="{C3606FDA-C8AF-407D-ACAF-D1C6958858FB}">
      <dgm:prSet/>
      <dgm:spPr/>
      <dgm:t>
        <a:bodyPr/>
        <a:lstStyle/>
        <a:p>
          <a:endParaRPr lang="en-GB" sz="1800" b="1">
            <a:solidFill>
              <a:srgbClr val="00408B"/>
            </a:solidFill>
          </a:endParaRPr>
        </a:p>
      </dgm:t>
    </dgm:pt>
    <dgm:pt modelId="{B00A2C2C-04BD-4723-B415-64B1B6148168}">
      <dgm:prSet phldrT="[Text]" custT="1"/>
      <dgm:spPr/>
      <dgm:t>
        <a:bodyPr/>
        <a:lstStyle/>
        <a:p>
          <a:r>
            <a:rPr lang="en-GB" sz="1600" b="1" dirty="0">
              <a:ea typeface="ＭＳ Ｐゴシック" pitchFamily="24" charset="-128"/>
            </a:rPr>
            <a:t>National guidance, research and local priorities</a:t>
          </a:r>
          <a:endParaRPr lang="en-GB" sz="1600" b="1" dirty="0"/>
        </a:p>
      </dgm:t>
    </dgm:pt>
    <dgm:pt modelId="{9A7AB52B-B04D-4D72-8D02-D6676A4B2323}" type="parTrans" cxnId="{D4254B3D-5BDA-4DDF-904A-78FF246D5C91}">
      <dgm:prSet/>
      <dgm:spPr/>
      <dgm:t>
        <a:bodyPr/>
        <a:lstStyle/>
        <a:p>
          <a:endParaRPr lang="en-GB" sz="1800" b="1">
            <a:solidFill>
              <a:srgbClr val="00408B"/>
            </a:solidFill>
          </a:endParaRPr>
        </a:p>
      </dgm:t>
    </dgm:pt>
    <dgm:pt modelId="{9C3D7634-1552-4495-AF49-F9F9AB0C5C96}" type="sibTrans" cxnId="{D4254B3D-5BDA-4DDF-904A-78FF246D5C91}">
      <dgm:prSet/>
      <dgm:spPr/>
      <dgm:t>
        <a:bodyPr/>
        <a:lstStyle/>
        <a:p>
          <a:endParaRPr lang="en-GB" sz="1800" b="1">
            <a:solidFill>
              <a:srgbClr val="00408B"/>
            </a:solidFill>
          </a:endParaRPr>
        </a:p>
      </dgm:t>
    </dgm:pt>
    <dgm:pt modelId="{C90193F2-55DC-49D3-8120-64482B6CC3C4}">
      <dgm:prSet phldrT="[Text]" custT="1"/>
      <dgm:spPr/>
      <dgm:t>
        <a:bodyPr/>
        <a:lstStyle/>
        <a:p>
          <a:r>
            <a:rPr lang="en-GB" sz="1800" b="1">
              <a:ea typeface="ＭＳ Ｐゴシック" pitchFamily="24" charset="-128"/>
              <a:cs typeface="+mn-cs"/>
            </a:rPr>
            <a:t>Consensus building</a:t>
          </a:r>
          <a:endParaRPr lang="en-GB" sz="1800" b="1" dirty="0"/>
        </a:p>
      </dgm:t>
    </dgm:pt>
    <dgm:pt modelId="{56F29445-26E8-44BA-A8CC-1D2D51A0CDEC}" type="parTrans" cxnId="{8FC50381-6C3A-49E2-A0B0-FCC1910BACC5}">
      <dgm:prSet/>
      <dgm:spPr/>
      <dgm:t>
        <a:bodyPr/>
        <a:lstStyle/>
        <a:p>
          <a:endParaRPr lang="en-GB" sz="1800" b="1">
            <a:solidFill>
              <a:srgbClr val="00408B"/>
            </a:solidFill>
          </a:endParaRPr>
        </a:p>
      </dgm:t>
    </dgm:pt>
    <dgm:pt modelId="{C48EA7E2-323F-4016-8749-078F76D53362}" type="sibTrans" cxnId="{8FC50381-6C3A-49E2-A0B0-FCC1910BACC5}">
      <dgm:prSet/>
      <dgm:spPr/>
      <dgm:t>
        <a:bodyPr/>
        <a:lstStyle/>
        <a:p>
          <a:endParaRPr lang="en-GB" sz="1800" b="1">
            <a:solidFill>
              <a:srgbClr val="00408B"/>
            </a:solidFill>
          </a:endParaRPr>
        </a:p>
      </dgm:t>
    </dgm:pt>
    <dgm:pt modelId="{7D665360-236C-46B9-9B1A-380E01AB0589}">
      <dgm:prSet phldrT="[Text]" custT="1"/>
      <dgm:spPr/>
      <dgm:t>
        <a:bodyPr/>
        <a:lstStyle/>
        <a:p>
          <a:r>
            <a:rPr lang="en-US" sz="1600" b="1">
              <a:ea typeface="ＭＳ Ｐゴシック" pitchFamily="24" charset="-128"/>
            </a:rPr>
            <a:t>Plan the process well</a:t>
          </a:r>
          <a:endParaRPr lang="en-GB" sz="1600" b="1" dirty="0"/>
        </a:p>
      </dgm:t>
    </dgm:pt>
    <dgm:pt modelId="{0C200608-40B3-45F3-B71B-40399FFB5BE6}" type="parTrans" cxnId="{E9FA5A6A-2945-4127-B5DC-7B6151FB9615}">
      <dgm:prSet/>
      <dgm:spPr/>
      <dgm:t>
        <a:bodyPr/>
        <a:lstStyle/>
        <a:p>
          <a:endParaRPr lang="en-GB" sz="1800" b="1">
            <a:solidFill>
              <a:srgbClr val="00408B"/>
            </a:solidFill>
          </a:endParaRPr>
        </a:p>
      </dgm:t>
    </dgm:pt>
    <dgm:pt modelId="{553E80A4-A532-4BF6-A942-0AC9C7D31C29}" type="sibTrans" cxnId="{E9FA5A6A-2945-4127-B5DC-7B6151FB9615}">
      <dgm:prSet/>
      <dgm:spPr/>
      <dgm:t>
        <a:bodyPr/>
        <a:lstStyle/>
        <a:p>
          <a:endParaRPr lang="en-GB" sz="1800" b="1">
            <a:solidFill>
              <a:srgbClr val="00408B"/>
            </a:solidFill>
          </a:endParaRPr>
        </a:p>
      </dgm:t>
    </dgm:pt>
    <dgm:pt modelId="{0176D9B4-92AD-4A04-8D99-C77111AEE4D5}">
      <dgm:prSet phldrT="[Text]" phldr="1"/>
      <dgm:spPr/>
      <dgm:t>
        <a:bodyPr/>
        <a:lstStyle/>
        <a:p>
          <a:endParaRPr lang="en-GB" sz="1800" b="1" dirty="0">
            <a:solidFill>
              <a:srgbClr val="00408B"/>
            </a:solidFill>
          </a:endParaRPr>
        </a:p>
      </dgm:t>
    </dgm:pt>
    <dgm:pt modelId="{7B9D203B-68F9-488F-B21D-4625D2280786}" type="parTrans" cxnId="{A0C1CFB1-70EA-47BE-B674-DF0453F008B5}">
      <dgm:prSet/>
      <dgm:spPr/>
      <dgm:t>
        <a:bodyPr/>
        <a:lstStyle/>
        <a:p>
          <a:endParaRPr lang="en-GB" sz="1800" b="1">
            <a:solidFill>
              <a:srgbClr val="00408B"/>
            </a:solidFill>
          </a:endParaRPr>
        </a:p>
      </dgm:t>
    </dgm:pt>
    <dgm:pt modelId="{9023028D-2AFB-4C11-B846-CF6C4EC596B5}" type="sibTrans" cxnId="{A0C1CFB1-70EA-47BE-B674-DF0453F008B5}">
      <dgm:prSet/>
      <dgm:spPr/>
      <dgm:t>
        <a:bodyPr/>
        <a:lstStyle/>
        <a:p>
          <a:endParaRPr lang="en-GB" sz="1800" b="1">
            <a:solidFill>
              <a:srgbClr val="00408B"/>
            </a:solidFill>
          </a:endParaRPr>
        </a:p>
      </dgm:t>
    </dgm:pt>
    <dgm:pt modelId="{6A19A7A7-EE26-434A-8B90-72426E81C784}">
      <dgm:prSet custT="1"/>
      <dgm:spPr/>
      <dgm:t>
        <a:bodyPr/>
        <a:lstStyle/>
        <a:p>
          <a:r>
            <a:rPr lang="en-GB" sz="1600" b="1" dirty="0">
              <a:ea typeface="ＭＳ Ｐゴシック" pitchFamily="24" charset="-128"/>
            </a:rPr>
            <a:t>Demand forecasting of needs</a:t>
          </a:r>
        </a:p>
      </dgm:t>
    </dgm:pt>
    <dgm:pt modelId="{4F9A7BFB-2437-4969-A64E-640FBA133482}" type="parTrans" cxnId="{D76E61B3-86D5-447D-94DC-9A67F64A6465}">
      <dgm:prSet/>
      <dgm:spPr/>
      <dgm:t>
        <a:bodyPr/>
        <a:lstStyle/>
        <a:p>
          <a:endParaRPr lang="en-GB" sz="1800" b="1">
            <a:solidFill>
              <a:srgbClr val="00408B"/>
            </a:solidFill>
          </a:endParaRPr>
        </a:p>
      </dgm:t>
    </dgm:pt>
    <dgm:pt modelId="{6E405AD1-9C5C-48D4-A1E0-90A4EDE415A2}" type="sibTrans" cxnId="{D76E61B3-86D5-447D-94DC-9A67F64A6465}">
      <dgm:prSet/>
      <dgm:spPr/>
      <dgm:t>
        <a:bodyPr/>
        <a:lstStyle/>
        <a:p>
          <a:endParaRPr lang="en-GB" sz="1800" b="1">
            <a:solidFill>
              <a:srgbClr val="00408B"/>
            </a:solidFill>
          </a:endParaRPr>
        </a:p>
      </dgm:t>
    </dgm:pt>
    <dgm:pt modelId="{6253BE0D-8B42-4333-9AF7-4B64F38F3EFB}">
      <dgm:prSet custT="1"/>
      <dgm:spPr/>
      <dgm:t>
        <a:bodyPr/>
        <a:lstStyle/>
        <a:p>
          <a:r>
            <a:rPr lang="en-GB" sz="1600" b="1" dirty="0">
              <a:ea typeface="ＭＳ Ｐゴシック" pitchFamily="24" charset="-128"/>
            </a:rPr>
            <a:t>Market analysis, including cost and quality</a:t>
          </a:r>
          <a:endParaRPr lang="en-GB" sz="1600" b="1" dirty="0"/>
        </a:p>
      </dgm:t>
    </dgm:pt>
    <dgm:pt modelId="{104C6C76-980A-48E4-999F-EE1647A720E9}" type="parTrans" cxnId="{CA6D3694-799B-4786-9519-811CB2CE4308}">
      <dgm:prSet/>
      <dgm:spPr/>
      <dgm:t>
        <a:bodyPr/>
        <a:lstStyle/>
        <a:p>
          <a:endParaRPr lang="en-GB" sz="1800" b="1">
            <a:solidFill>
              <a:srgbClr val="00408B"/>
            </a:solidFill>
          </a:endParaRPr>
        </a:p>
      </dgm:t>
    </dgm:pt>
    <dgm:pt modelId="{144C5BF7-E4E2-4E64-B882-4E0A23E2462E}" type="sibTrans" cxnId="{CA6D3694-799B-4786-9519-811CB2CE4308}">
      <dgm:prSet/>
      <dgm:spPr/>
      <dgm:t>
        <a:bodyPr/>
        <a:lstStyle/>
        <a:p>
          <a:endParaRPr lang="en-GB" sz="1800" b="1">
            <a:solidFill>
              <a:srgbClr val="00408B"/>
            </a:solidFill>
          </a:endParaRPr>
        </a:p>
      </dgm:t>
    </dgm:pt>
    <dgm:pt modelId="{6683DE4C-DAD5-40ED-9F7B-9A9B84636CF8}">
      <dgm:prSet custT="1"/>
      <dgm:spPr/>
      <dgm:t>
        <a:bodyPr/>
        <a:lstStyle/>
        <a:p>
          <a:r>
            <a:rPr lang="en-US" sz="1600" b="1">
              <a:ea typeface="ＭＳ Ｐゴシック" pitchFamily="24" charset="-128"/>
            </a:rPr>
            <a:t>Involve stakeholders early</a:t>
          </a:r>
          <a:endParaRPr lang="en-US" sz="1600" b="1" dirty="0">
            <a:ea typeface="ＭＳ Ｐゴシック" pitchFamily="24" charset="-128"/>
          </a:endParaRPr>
        </a:p>
      </dgm:t>
    </dgm:pt>
    <dgm:pt modelId="{7D51DECC-A7E0-4289-BC5D-8C2DB436AB06}" type="parTrans" cxnId="{26193193-D578-4FAF-B295-83BB0AD13D1F}">
      <dgm:prSet/>
      <dgm:spPr/>
      <dgm:t>
        <a:bodyPr/>
        <a:lstStyle/>
        <a:p>
          <a:endParaRPr lang="en-GB" sz="1800" b="1">
            <a:solidFill>
              <a:srgbClr val="00408B"/>
            </a:solidFill>
          </a:endParaRPr>
        </a:p>
      </dgm:t>
    </dgm:pt>
    <dgm:pt modelId="{455E9F7B-EE95-44CC-B0AA-44B4A1502DDA}" type="sibTrans" cxnId="{26193193-D578-4FAF-B295-83BB0AD13D1F}">
      <dgm:prSet/>
      <dgm:spPr/>
      <dgm:t>
        <a:bodyPr/>
        <a:lstStyle/>
        <a:p>
          <a:endParaRPr lang="en-GB" sz="1800" b="1">
            <a:solidFill>
              <a:srgbClr val="00408B"/>
            </a:solidFill>
          </a:endParaRPr>
        </a:p>
      </dgm:t>
    </dgm:pt>
    <dgm:pt modelId="{5F744AB7-27BF-41C9-B37A-9C54D702628A}">
      <dgm:prSet custT="1"/>
      <dgm:spPr/>
      <dgm:t>
        <a:bodyPr/>
        <a:lstStyle/>
        <a:p>
          <a:r>
            <a:rPr lang="en-US" sz="1600" b="1" dirty="0">
              <a:ea typeface="ＭＳ Ｐゴシック" pitchFamily="24" charset="-128"/>
            </a:rPr>
            <a:t>Ensure decision makers are involved at the crucial stages</a:t>
          </a:r>
          <a:endParaRPr lang="en-GB" sz="1600" b="1" dirty="0">
            <a:ea typeface="ＭＳ Ｐゴシック" pitchFamily="24" charset="-128"/>
          </a:endParaRPr>
        </a:p>
      </dgm:t>
    </dgm:pt>
    <dgm:pt modelId="{2B69F0AC-3AFC-4B23-93CA-022310C7034D}" type="parTrans" cxnId="{1F19921A-0FFE-435B-89C4-B0F7B44421A4}">
      <dgm:prSet/>
      <dgm:spPr/>
      <dgm:t>
        <a:bodyPr/>
        <a:lstStyle/>
        <a:p>
          <a:endParaRPr lang="en-GB" sz="1800" b="1">
            <a:solidFill>
              <a:srgbClr val="00408B"/>
            </a:solidFill>
          </a:endParaRPr>
        </a:p>
      </dgm:t>
    </dgm:pt>
    <dgm:pt modelId="{4E4E7234-EA7D-4774-A989-8BF6937376E8}" type="sibTrans" cxnId="{1F19921A-0FFE-435B-89C4-B0F7B44421A4}">
      <dgm:prSet/>
      <dgm:spPr/>
      <dgm:t>
        <a:bodyPr/>
        <a:lstStyle/>
        <a:p>
          <a:endParaRPr lang="en-GB" sz="1800" b="1">
            <a:solidFill>
              <a:srgbClr val="00408B"/>
            </a:solidFill>
          </a:endParaRPr>
        </a:p>
      </dgm:t>
    </dgm:pt>
    <dgm:pt modelId="{D09B001C-6908-4A64-97A9-D11285947B11}" type="pres">
      <dgm:prSet presAssocID="{BAF4E52B-44CC-42F4-95D5-A15255257449}" presName="outerComposite" presStyleCnt="0">
        <dgm:presLayoutVars>
          <dgm:chMax val="2"/>
          <dgm:animLvl val="lvl"/>
          <dgm:resizeHandles val="exact"/>
        </dgm:presLayoutVars>
      </dgm:prSet>
      <dgm:spPr/>
    </dgm:pt>
    <dgm:pt modelId="{A88481D0-FA9F-455A-8D52-654D652E78C5}" type="pres">
      <dgm:prSet presAssocID="{BAF4E52B-44CC-42F4-95D5-A15255257449}" presName="dummyMaxCanvas" presStyleCnt="0"/>
      <dgm:spPr/>
    </dgm:pt>
    <dgm:pt modelId="{C5B84F4E-A553-450F-B5C8-47A2E004F1DB}" type="pres">
      <dgm:prSet presAssocID="{BAF4E52B-44CC-42F4-95D5-A15255257449}" presName="parentComposite" presStyleCnt="0"/>
      <dgm:spPr/>
    </dgm:pt>
    <dgm:pt modelId="{BA293D81-4366-44DA-8F59-25B3141421C1}" type="pres">
      <dgm:prSet presAssocID="{BAF4E52B-44CC-42F4-95D5-A15255257449}" presName="parent1" presStyleLbl="alignAccFollowNode1" presStyleIdx="0" presStyleCnt="4" custScaleX="175983" custLinFactNeighborX="-28927">
        <dgm:presLayoutVars>
          <dgm:chMax val="4"/>
        </dgm:presLayoutVars>
      </dgm:prSet>
      <dgm:spPr/>
    </dgm:pt>
    <dgm:pt modelId="{D03805FD-38E1-41B8-8B06-FF289E57D5B9}" type="pres">
      <dgm:prSet presAssocID="{BAF4E52B-44CC-42F4-95D5-A15255257449}" presName="parent2" presStyleLbl="alignAccFollowNode1" presStyleIdx="1" presStyleCnt="4" custScaleX="175983" custLinFactNeighborX="27815">
        <dgm:presLayoutVars>
          <dgm:chMax val="4"/>
        </dgm:presLayoutVars>
      </dgm:prSet>
      <dgm:spPr/>
    </dgm:pt>
    <dgm:pt modelId="{1F966700-1CBC-4A25-8FE7-8C85B4FDFA77}" type="pres">
      <dgm:prSet presAssocID="{BAF4E52B-44CC-42F4-95D5-A15255257449}" presName="childrenComposite" presStyleCnt="0"/>
      <dgm:spPr/>
    </dgm:pt>
    <dgm:pt modelId="{4AC51382-1216-4D4A-A42A-402AF0F0EDE7}" type="pres">
      <dgm:prSet presAssocID="{BAF4E52B-44CC-42F4-95D5-A15255257449}" presName="dummyMaxCanvas_ChildArea" presStyleCnt="0"/>
      <dgm:spPr/>
    </dgm:pt>
    <dgm:pt modelId="{966A4D45-A69D-452D-AEAB-151947FEBC05}" type="pres">
      <dgm:prSet presAssocID="{BAF4E52B-44CC-42F4-95D5-A15255257449}" presName="fulcrum" presStyleLbl="alignAccFollowNode1" presStyleIdx="2" presStyleCnt="4"/>
      <dgm:spPr/>
    </dgm:pt>
    <dgm:pt modelId="{6DAB42A5-433F-4590-8962-9FDA35E3D789}" type="pres">
      <dgm:prSet presAssocID="{BAF4E52B-44CC-42F4-95D5-A15255257449}" presName="balance_33" presStyleLbl="alignAccFollowNode1" presStyleIdx="3" presStyleCnt="4" custScaleX="150423" custScaleY="112509">
        <dgm:presLayoutVars>
          <dgm:bulletEnabled val="1"/>
        </dgm:presLayoutVars>
      </dgm:prSet>
      <dgm:spPr/>
    </dgm:pt>
    <dgm:pt modelId="{4715D212-5B12-44C0-B4F2-AF87A0C6EC13}" type="pres">
      <dgm:prSet presAssocID="{BAF4E52B-44CC-42F4-95D5-A15255257449}" presName="right_33_1" presStyleLbl="node1" presStyleIdx="0" presStyleCnt="6" custScaleX="175983" custLinFactNeighborX="27815">
        <dgm:presLayoutVars>
          <dgm:bulletEnabled val="1"/>
        </dgm:presLayoutVars>
      </dgm:prSet>
      <dgm:spPr/>
    </dgm:pt>
    <dgm:pt modelId="{6DB9C681-A5EB-4A3A-A943-54A95FE2BDCE}" type="pres">
      <dgm:prSet presAssocID="{BAF4E52B-44CC-42F4-95D5-A15255257449}" presName="right_33_2" presStyleLbl="node1" presStyleIdx="1" presStyleCnt="6" custScaleX="175983" custLinFactNeighborX="27815">
        <dgm:presLayoutVars>
          <dgm:bulletEnabled val="1"/>
        </dgm:presLayoutVars>
      </dgm:prSet>
      <dgm:spPr/>
    </dgm:pt>
    <dgm:pt modelId="{DBA33376-9CCC-4E41-82FF-58878019221C}" type="pres">
      <dgm:prSet presAssocID="{BAF4E52B-44CC-42F4-95D5-A15255257449}" presName="right_33_3" presStyleLbl="node1" presStyleIdx="2" presStyleCnt="6" custScaleX="175983" custLinFactNeighborX="27815">
        <dgm:presLayoutVars>
          <dgm:bulletEnabled val="1"/>
        </dgm:presLayoutVars>
      </dgm:prSet>
      <dgm:spPr/>
    </dgm:pt>
    <dgm:pt modelId="{B37B81D2-7A21-4613-99B5-673C0403B1C0}" type="pres">
      <dgm:prSet presAssocID="{BAF4E52B-44CC-42F4-95D5-A15255257449}" presName="left_33_1" presStyleLbl="node1" presStyleIdx="3" presStyleCnt="6" custScaleX="175983" custLinFactNeighborX="-28927">
        <dgm:presLayoutVars>
          <dgm:bulletEnabled val="1"/>
        </dgm:presLayoutVars>
      </dgm:prSet>
      <dgm:spPr/>
    </dgm:pt>
    <dgm:pt modelId="{DC9B9BAB-6100-4329-92BA-E7E3FCC50DF9}" type="pres">
      <dgm:prSet presAssocID="{BAF4E52B-44CC-42F4-95D5-A15255257449}" presName="left_33_2" presStyleLbl="node1" presStyleIdx="4" presStyleCnt="6" custScaleX="175983" custLinFactNeighborX="-28927">
        <dgm:presLayoutVars>
          <dgm:bulletEnabled val="1"/>
        </dgm:presLayoutVars>
      </dgm:prSet>
      <dgm:spPr/>
    </dgm:pt>
    <dgm:pt modelId="{0DC39EE6-B910-4885-975F-94732DAC41DC}" type="pres">
      <dgm:prSet presAssocID="{BAF4E52B-44CC-42F4-95D5-A15255257449}" presName="left_33_3" presStyleLbl="node1" presStyleIdx="5" presStyleCnt="6" custScaleX="175983" custLinFactNeighborX="-28927">
        <dgm:presLayoutVars>
          <dgm:bulletEnabled val="1"/>
        </dgm:presLayoutVars>
      </dgm:prSet>
      <dgm:spPr/>
    </dgm:pt>
  </dgm:ptLst>
  <dgm:cxnLst>
    <dgm:cxn modelId="{5CDE8702-6756-402A-B88D-9EB38EEB94FB}" type="presOf" srcId="{B00A2C2C-04BD-4723-B415-64B1B6148168}" destId="{B37B81D2-7A21-4613-99B5-673C0403B1C0}" srcOrd="0" destOrd="0" presId="urn:microsoft.com/office/officeart/2005/8/layout/balance1"/>
    <dgm:cxn modelId="{0A969805-FB53-4D7B-8B4C-CF2FD0DC97C5}" type="presOf" srcId="{6683DE4C-DAD5-40ED-9F7B-9A9B84636CF8}" destId="{6DB9C681-A5EB-4A3A-A943-54A95FE2BDCE}" srcOrd="0" destOrd="0" presId="urn:microsoft.com/office/officeart/2005/8/layout/balance1"/>
    <dgm:cxn modelId="{FB5CA30F-2AD5-4E83-ACDF-AE755BE0C100}" type="presOf" srcId="{6253BE0D-8B42-4333-9AF7-4B64F38F3EFB}" destId="{0DC39EE6-B910-4885-975F-94732DAC41DC}" srcOrd="0" destOrd="0" presId="urn:microsoft.com/office/officeart/2005/8/layout/balance1"/>
    <dgm:cxn modelId="{1F19921A-0FFE-435B-89C4-B0F7B44421A4}" srcId="{C90193F2-55DC-49D3-8120-64482B6CC3C4}" destId="{5F744AB7-27BF-41C9-B37A-9C54D702628A}" srcOrd="2" destOrd="0" parTransId="{2B69F0AC-3AFC-4B23-93CA-022310C7034D}" sibTransId="{4E4E7234-EA7D-4774-A989-8BF6937376E8}"/>
    <dgm:cxn modelId="{2DFD072A-B915-4DBB-A5AE-97D82C29A108}" type="presOf" srcId="{7D665360-236C-46B9-9B1A-380E01AB0589}" destId="{4715D212-5B12-44C0-B4F2-AF87A0C6EC13}" srcOrd="0" destOrd="0" presId="urn:microsoft.com/office/officeart/2005/8/layout/balance1"/>
    <dgm:cxn modelId="{C9498E34-FA20-4D72-A14C-CACAEAF01343}" type="presOf" srcId="{5F744AB7-27BF-41C9-B37A-9C54D702628A}" destId="{DBA33376-9CCC-4E41-82FF-58878019221C}" srcOrd="0" destOrd="0" presId="urn:microsoft.com/office/officeart/2005/8/layout/balance1"/>
    <dgm:cxn modelId="{D4254B3D-5BDA-4DDF-904A-78FF246D5C91}" srcId="{A2EC7435-EEFE-44C3-A5F8-90854AD4EE8A}" destId="{B00A2C2C-04BD-4723-B415-64B1B6148168}" srcOrd="0" destOrd="0" parTransId="{9A7AB52B-B04D-4D72-8D02-D6676A4B2323}" sibTransId="{9C3D7634-1552-4495-AF49-F9F9AB0C5C96}"/>
    <dgm:cxn modelId="{E9FA5A6A-2945-4127-B5DC-7B6151FB9615}" srcId="{C90193F2-55DC-49D3-8120-64482B6CC3C4}" destId="{7D665360-236C-46B9-9B1A-380E01AB0589}" srcOrd="0" destOrd="0" parTransId="{0C200608-40B3-45F3-B71B-40399FFB5BE6}" sibTransId="{553E80A4-A532-4BF6-A942-0AC9C7D31C29}"/>
    <dgm:cxn modelId="{8FC50381-6C3A-49E2-A0B0-FCC1910BACC5}" srcId="{BAF4E52B-44CC-42F4-95D5-A15255257449}" destId="{C90193F2-55DC-49D3-8120-64482B6CC3C4}" srcOrd="1" destOrd="0" parTransId="{56F29445-26E8-44BA-A8CC-1D2D51A0CDEC}" sibTransId="{C48EA7E2-323F-4016-8749-078F76D53362}"/>
    <dgm:cxn modelId="{F5C14484-C440-4E3F-AE62-A2DA976851B1}" type="presOf" srcId="{6A19A7A7-EE26-434A-8B90-72426E81C784}" destId="{DC9B9BAB-6100-4329-92BA-E7E3FCC50DF9}" srcOrd="0" destOrd="0" presId="urn:microsoft.com/office/officeart/2005/8/layout/balance1"/>
    <dgm:cxn modelId="{26193193-D578-4FAF-B295-83BB0AD13D1F}" srcId="{C90193F2-55DC-49D3-8120-64482B6CC3C4}" destId="{6683DE4C-DAD5-40ED-9F7B-9A9B84636CF8}" srcOrd="1" destOrd="0" parTransId="{7D51DECC-A7E0-4289-BC5D-8C2DB436AB06}" sibTransId="{455E9F7B-EE95-44CC-B0AA-44B4A1502DDA}"/>
    <dgm:cxn modelId="{CA6D3694-799B-4786-9519-811CB2CE4308}" srcId="{A2EC7435-EEFE-44C3-A5F8-90854AD4EE8A}" destId="{6253BE0D-8B42-4333-9AF7-4B64F38F3EFB}" srcOrd="2" destOrd="0" parTransId="{104C6C76-980A-48E4-999F-EE1647A720E9}" sibTransId="{144C5BF7-E4E2-4E64-B882-4E0A23E2462E}"/>
    <dgm:cxn modelId="{915BEA9D-A3CA-4A74-94B6-449C54558BD7}" type="presOf" srcId="{C90193F2-55DC-49D3-8120-64482B6CC3C4}" destId="{D03805FD-38E1-41B8-8B06-FF289E57D5B9}" srcOrd="0" destOrd="0" presId="urn:microsoft.com/office/officeart/2005/8/layout/balance1"/>
    <dgm:cxn modelId="{A0C1CFB1-70EA-47BE-B674-DF0453F008B5}" srcId="{BAF4E52B-44CC-42F4-95D5-A15255257449}" destId="{0176D9B4-92AD-4A04-8D99-C77111AEE4D5}" srcOrd="2" destOrd="0" parTransId="{7B9D203B-68F9-488F-B21D-4625D2280786}" sibTransId="{9023028D-2AFB-4C11-B846-CF6C4EC596B5}"/>
    <dgm:cxn modelId="{D76E61B3-86D5-447D-94DC-9A67F64A6465}" srcId="{A2EC7435-EEFE-44C3-A5F8-90854AD4EE8A}" destId="{6A19A7A7-EE26-434A-8B90-72426E81C784}" srcOrd="1" destOrd="0" parTransId="{4F9A7BFB-2437-4969-A64E-640FBA133482}" sibTransId="{6E405AD1-9C5C-48D4-A1E0-90A4EDE415A2}"/>
    <dgm:cxn modelId="{19F626CF-A66B-4E7F-9B63-7317B8F7127A}" type="presOf" srcId="{A2EC7435-EEFE-44C3-A5F8-90854AD4EE8A}" destId="{BA293D81-4366-44DA-8F59-25B3141421C1}" srcOrd="0" destOrd="0" presId="urn:microsoft.com/office/officeart/2005/8/layout/balance1"/>
    <dgm:cxn modelId="{C3606FDA-C8AF-407D-ACAF-D1C6958858FB}" srcId="{BAF4E52B-44CC-42F4-95D5-A15255257449}" destId="{A2EC7435-EEFE-44C3-A5F8-90854AD4EE8A}" srcOrd="0" destOrd="0" parTransId="{9F0D2237-02DE-4928-B388-B99EA37E8C94}" sibTransId="{A1C2B813-93D4-4C44-8A96-27CCC5A0A6E9}"/>
    <dgm:cxn modelId="{BC7C00EE-4033-45EB-AE7B-96A3A1A012B3}" type="presOf" srcId="{BAF4E52B-44CC-42F4-95D5-A15255257449}" destId="{D09B001C-6908-4A64-97A9-D11285947B11}" srcOrd="0" destOrd="0" presId="urn:microsoft.com/office/officeart/2005/8/layout/balance1"/>
    <dgm:cxn modelId="{5F7309F2-DF90-4152-BA8D-6FF171BFFF6D}" type="presParOf" srcId="{D09B001C-6908-4A64-97A9-D11285947B11}" destId="{A88481D0-FA9F-455A-8D52-654D652E78C5}" srcOrd="0" destOrd="0" presId="urn:microsoft.com/office/officeart/2005/8/layout/balance1"/>
    <dgm:cxn modelId="{3DAB4E0F-16CD-467A-9F38-C45401CC6C17}" type="presParOf" srcId="{D09B001C-6908-4A64-97A9-D11285947B11}" destId="{C5B84F4E-A553-450F-B5C8-47A2E004F1DB}" srcOrd="1" destOrd="0" presId="urn:microsoft.com/office/officeart/2005/8/layout/balance1"/>
    <dgm:cxn modelId="{08A5D7E2-8B60-4F53-8EFC-B1A6FC9DC92B}" type="presParOf" srcId="{C5B84F4E-A553-450F-B5C8-47A2E004F1DB}" destId="{BA293D81-4366-44DA-8F59-25B3141421C1}" srcOrd="0" destOrd="0" presId="urn:microsoft.com/office/officeart/2005/8/layout/balance1"/>
    <dgm:cxn modelId="{64667889-C000-4B5F-926A-DBCD8B4C2D31}" type="presParOf" srcId="{C5B84F4E-A553-450F-B5C8-47A2E004F1DB}" destId="{D03805FD-38E1-41B8-8B06-FF289E57D5B9}" srcOrd="1" destOrd="0" presId="urn:microsoft.com/office/officeart/2005/8/layout/balance1"/>
    <dgm:cxn modelId="{03E5274E-365D-4A7B-B1A8-4C5C067B92FA}" type="presParOf" srcId="{D09B001C-6908-4A64-97A9-D11285947B11}" destId="{1F966700-1CBC-4A25-8FE7-8C85B4FDFA77}" srcOrd="2" destOrd="0" presId="urn:microsoft.com/office/officeart/2005/8/layout/balance1"/>
    <dgm:cxn modelId="{64806B72-AD71-4A7D-AD03-83E51433F69D}" type="presParOf" srcId="{1F966700-1CBC-4A25-8FE7-8C85B4FDFA77}" destId="{4AC51382-1216-4D4A-A42A-402AF0F0EDE7}" srcOrd="0" destOrd="0" presId="urn:microsoft.com/office/officeart/2005/8/layout/balance1"/>
    <dgm:cxn modelId="{94B8471C-51AB-4614-8B78-C5A378DF18F9}" type="presParOf" srcId="{1F966700-1CBC-4A25-8FE7-8C85B4FDFA77}" destId="{966A4D45-A69D-452D-AEAB-151947FEBC05}" srcOrd="1" destOrd="0" presId="urn:microsoft.com/office/officeart/2005/8/layout/balance1"/>
    <dgm:cxn modelId="{3C8132C9-A9C5-4106-B4A2-3CF5B3488448}" type="presParOf" srcId="{1F966700-1CBC-4A25-8FE7-8C85B4FDFA77}" destId="{6DAB42A5-433F-4590-8962-9FDA35E3D789}" srcOrd="2" destOrd="0" presId="urn:microsoft.com/office/officeart/2005/8/layout/balance1"/>
    <dgm:cxn modelId="{5352F945-2431-4B3F-A621-8B5A11A483FE}" type="presParOf" srcId="{1F966700-1CBC-4A25-8FE7-8C85B4FDFA77}" destId="{4715D212-5B12-44C0-B4F2-AF87A0C6EC13}" srcOrd="3" destOrd="0" presId="urn:microsoft.com/office/officeart/2005/8/layout/balance1"/>
    <dgm:cxn modelId="{E9424BB1-36CD-4B69-B7F0-B03E6E69DC1E}" type="presParOf" srcId="{1F966700-1CBC-4A25-8FE7-8C85B4FDFA77}" destId="{6DB9C681-A5EB-4A3A-A943-54A95FE2BDCE}" srcOrd="4" destOrd="0" presId="urn:microsoft.com/office/officeart/2005/8/layout/balance1"/>
    <dgm:cxn modelId="{21EFE2A1-BFBA-4BCE-BE21-94C53A6D4661}" type="presParOf" srcId="{1F966700-1CBC-4A25-8FE7-8C85B4FDFA77}" destId="{DBA33376-9CCC-4E41-82FF-58878019221C}" srcOrd="5" destOrd="0" presId="urn:microsoft.com/office/officeart/2005/8/layout/balance1"/>
    <dgm:cxn modelId="{3CE6FF06-A8DF-4DB1-89DF-830039368A06}" type="presParOf" srcId="{1F966700-1CBC-4A25-8FE7-8C85B4FDFA77}" destId="{B37B81D2-7A21-4613-99B5-673C0403B1C0}" srcOrd="6" destOrd="0" presId="urn:microsoft.com/office/officeart/2005/8/layout/balance1"/>
    <dgm:cxn modelId="{D1955F0F-C8E6-4140-BCC1-09784024EF3D}" type="presParOf" srcId="{1F966700-1CBC-4A25-8FE7-8C85B4FDFA77}" destId="{DC9B9BAB-6100-4329-92BA-E7E3FCC50DF9}" srcOrd="7" destOrd="0" presId="urn:microsoft.com/office/officeart/2005/8/layout/balance1"/>
    <dgm:cxn modelId="{EA30FD45-1926-4B34-871D-143285F2EA9A}" type="presParOf" srcId="{1F966700-1CBC-4A25-8FE7-8C85B4FDFA77}" destId="{0DC39EE6-B910-4885-975F-94732DAC41DC}" srcOrd="8"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95E9DA-F914-487A-923D-4083AB1F33A3}" type="doc">
      <dgm:prSet loTypeId="urn:microsoft.com/office/officeart/2005/8/layout/radial5" loCatId="relationship" qsTypeId="urn:microsoft.com/office/officeart/2005/8/quickstyle/3d1" qsCatId="3D" csTypeId="urn:microsoft.com/office/officeart/2005/8/colors/accent5_2" csCatId="accent5" phldr="1"/>
      <dgm:spPr/>
      <dgm:t>
        <a:bodyPr/>
        <a:lstStyle/>
        <a:p>
          <a:endParaRPr lang="en-GB"/>
        </a:p>
      </dgm:t>
    </dgm:pt>
    <dgm:pt modelId="{36C3F01C-8121-466C-B2E6-8BA068B1026E}">
      <dgm:prSet phldrT="[Text]" custT="1"/>
      <dgm:spPr>
        <a:solidFill>
          <a:schemeClr val="tx1"/>
        </a:solidFill>
      </dgm:spPr>
      <dgm:t>
        <a:bodyPr/>
        <a:lstStyle/>
        <a:p>
          <a:r>
            <a:rPr lang="en-GB" sz="1800" b="1" dirty="0"/>
            <a:t>redesign service</a:t>
          </a:r>
        </a:p>
      </dgm:t>
    </dgm:pt>
    <dgm:pt modelId="{47EF342F-1C83-4B93-9628-443765A317E9}" type="parTrans" cxnId="{CB1BEFE3-8C4A-4F67-A6C0-789D47979E8C}">
      <dgm:prSet/>
      <dgm:spPr/>
      <dgm:t>
        <a:bodyPr/>
        <a:lstStyle/>
        <a:p>
          <a:endParaRPr lang="en-GB" b="1"/>
        </a:p>
      </dgm:t>
    </dgm:pt>
    <dgm:pt modelId="{D30C0435-C6CD-4446-9BEF-8C3934BC1608}" type="sibTrans" cxnId="{CB1BEFE3-8C4A-4F67-A6C0-789D47979E8C}">
      <dgm:prSet/>
      <dgm:spPr/>
      <dgm:t>
        <a:bodyPr/>
        <a:lstStyle/>
        <a:p>
          <a:endParaRPr lang="en-GB" b="1"/>
        </a:p>
      </dgm:t>
    </dgm:pt>
    <dgm:pt modelId="{0D2F9CB3-5F4E-4BF3-AF59-A3FE0FBFC4D1}">
      <dgm:prSet phldrT="[Text]"/>
      <dgm:spPr/>
      <dgm:t>
        <a:bodyPr/>
        <a:lstStyle/>
        <a:p>
          <a:r>
            <a:rPr lang="en-GB" b="1" dirty="0"/>
            <a:t>Quality</a:t>
          </a:r>
        </a:p>
      </dgm:t>
    </dgm:pt>
    <dgm:pt modelId="{F066C1F7-4F27-43D2-8E5D-798CE98CB42D}" type="parTrans" cxnId="{30BD3F38-1C50-4028-A147-D822665A0C5B}">
      <dgm:prSet/>
      <dgm:spPr/>
      <dgm:t>
        <a:bodyPr/>
        <a:lstStyle/>
        <a:p>
          <a:endParaRPr lang="en-GB" b="1"/>
        </a:p>
      </dgm:t>
    </dgm:pt>
    <dgm:pt modelId="{2B386A0F-5FFA-4F7D-B7B2-FE06F6A66A6A}" type="sibTrans" cxnId="{30BD3F38-1C50-4028-A147-D822665A0C5B}">
      <dgm:prSet/>
      <dgm:spPr/>
      <dgm:t>
        <a:bodyPr/>
        <a:lstStyle/>
        <a:p>
          <a:endParaRPr lang="en-GB" b="1"/>
        </a:p>
      </dgm:t>
    </dgm:pt>
    <dgm:pt modelId="{D31720EE-4A4B-435C-B019-35EDA7581361}">
      <dgm:prSet phldrT="[Text]"/>
      <dgm:spPr/>
      <dgm:t>
        <a:bodyPr/>
        <a:lstStyle/>
        <a:p>
          <a:r>
            <a:rPr lang="en-GB" b="1" dirty="0"/>
            <a:t>Demand</a:t>
          </a:r>
        </a:p>
      </dgm:t>
    </dgm:pt>
    <dgm:pt modelId="{8A6F9855-9EBE-4A77-B343-4D53065E94B3}" type="parTrans" cxnId="{D0C20352-81A2-4AA0-888F-D5BAD54E5D02}">
      <dgm:prSet/>
      <dgm:spPr/>
      <dgm:t>
        <a:bodyPr/>
        <a:lstStyle/>
        <a:p>
          <a:endParaRPr lang="en-GB" b="1"/>
        </a:p>
      </dgm:t>
    </dgm:pt>
    <dgm:pt modelId="{D637162F-69AB-41DB-A8D2-5F975727DBF2}" type="sibTrans" cxnId="{D0C20352-81A2-4AA0-888F-D5BAD54E5D02}">
      <dgm:prSet/>
      <dgm:spPr/>
      <dgm:t>
        <a:bodyPr/>
        <a:lstStyle/>
        <a:p>
          <a:endParaRPr lang="en-GB" b="1"/>
        </a:p>
      </dgm:t>
    </dgm:pt>
    <dgm:pt modelId="{19392582-00C0-441F-9A49-1FD4561640D3}">
      <dgm:prSet phldrT="[Text]"/>
      <dgm:spPr/>
      <dgm:t>
        <a:bodyPr/>
        <a:lstStyle/>
        <a:p>
          <a:r>
            <a:rPr lang="en-GB" b="1" dirty="0"/>
            <a:t>Law</a:t>
          </a:r>
        </a:p>
      </dgm:t>
    </dgm:pt>
    <dgm:pt modelId="{F4391593-1A79-41B7-B558-66F1F6C09EDE}" type="parTrans" cxnId="{7DDDDB6B-1594-4A56-988F-C7CC51BA7656}">
      <dgm:prSet/>
      <dgm:spPr/>
      <dgm:t>
        <a:bodyPr/>
        <a:lstStyle/>
        <a:p>
          <a:endParaRPr lang="en-GB" b="1"/>
        </a:p>
      </dgm:t>
    </dgm:pt>
    <dgm:pt modelId="{A0B78560-2BD5-4DFB-8DAC-955041EBE40D}" type="sibTrans" cxnId="{7DDDDB6B-1594-4A56-988F-C7CC51BA7656}">
      <dgm:prSet/>
      <dgm:spPr/>
      <dgm:t>
        <a:bodyPr/>
        <a:lstStyle/>
        <a:p>
          <a:endParaRPr lang="en-GB" b="1"/>
        </a:p>
      </dgm:t>
    </dgm:pt>
    <dgm:pt modelId="{E468643F-2D22-42C0-A453-68AA5C3DFFDD}">
      <dgm:prSet phldrT="[Text]"/>
      <dgm:spPr/>
      <dgm:t>
        <a:bodyPr/>
        <a:lstStyle/>
        <a:p>
          <a:r>
            <a:rPr lang="en-GB" b="1" dirty="0"/>
            <a:t>Money</a:t>
          </a:r>
        </a:p>
      </dgm:t>
    </dgm:pt>
    <dgm:pt modelId="{0E21BEB5-A318-4117-B6EE-D6344386CA1F}" type="parTrans" cxnId="{0921A669-18D3-45A6-BAF2-E1AA62C0A6DF}">
      <dgm:prSet/>
      <dgm:spPr/>
      <dgm:t>
        <a:bodyPr/>
        <a:lstStyle/>
        <a:p>
          <a:endParaRPr lang="en-GB" b="1"/>
        </a:p>
      </dgm:t>
    </dgm:pt>
    <dgm:pt modelId="{5A81F8FE-B130-43C6-8A4D-950BD90033D3}" type="sibTrans" cxnId="{0921A669-18D3-45A6-BAF2-E1AA62C0A6DF}">
      <dgm:prSet/>
      <dgm:spPr/>
      <dgm:t>
        <a:bodyPr/>
        <a:lstStyle/>
        <a:p>
          <a:endParaRPr lang="en-GB" b="1"/>
        </a:p>
      </dgm:t>
    </dgm:pt>
    <dgm:pt modelId="{8ACE6CBD-2591-4F96-A6A6-CE850924F8B2}">
      <dgm:prSet phldrT="[Text]"/>
      <dgm:spPr/>
      <dgm:t>
        <a:bodyPr/>
        <a:lstStyle/>
        <a:p>
          <a:r>
            <a:rPr lang="en-GB" b="1" dirty="0"/>
            <a:t>Political</a:t>
          </a:r>
        </a:p>
      </dgm:t>
    </dgm:pt>
    <dgm:pt modelId="{316AFF99-D23D-47F5-97FB-4E30B9A16ADB}" type="parTrans" cxnId="{EFE2C276-6AF8-4DC2-AAC5-CFDF69368B1B}">
      <dgm:prSet/>
      <dgm:spPr/>
      <dgm:t>
        <a:bodyPr/>
        <a:lstStyle/>
        <a:p>
          <a:endParaRPr lang="en-GB" b="1"/>
        </a:p>
      </dgm:t>
    </dgm:pt>
    <dgm:pt modelId="{088AD661-2D3B-4BC1-A0D1-88FD6594B9DE}" type="sibTrans" cxnId="{EFE2C276-6AF8-4DC2-AAC5-CFDF69368B1B}">
      <dgm:prSet/>
      <dgm:spPr/>
      <dgm:t>
        <a:bodyPr/>
        <a:lstStyle/>
        <a:p>
          <a:endParaRPr lang="en-GB" b="1"/>
        </a:p>
      </dgm:t>
    </dgm:pt>
    <dgm:pt modelId="{F7909F74-8C3C-4B38-8E74-6D8EEA14C81D}">
      <dgm:prSet phldrT="[Text]"/>
      <dgm:spPr/>
      <dgm:t>
        <a:bodyPr/>
        <a:lstStyle/>
        <a:p>
          <a:r>
            <a:rPr lang="en-GB" b="1" dirty="0"/>
            <a:t>Provider</a:t>
          </a:r>
        </a:p>
      </dgm:t>
    </dgm:pt>
    <dgm:pt modelId="{F3D45563-B82C-4E9D-870D-202491C6509A}" type="parTrans" cxnId="{5814CCCF-B902-4179-9638-74BDF47D53E3}">
      <dgm:prSet/>
      <dgm:spPr/>
      <dgm:t>
        <a:bodyPr/>
        <a:lstStyle/>
        <a:p>
          <a:endParaRPr lang="en-GB" b="1"/>
        </a:p>
      </dgm:t>
    </dgm:pt>
    <dgm:pt modelId="{7612719E-8321-445A-890C-80A74A2CF849}" type="sibTrans" cxnId="{5814CCCF-B902-4179-9638-74BDF47D53E3}">
      <dgm:prSet/>
      <dgm:spPr/>
      <dgm:t>
        <a:bodyPr/>
        <a:lstStyle/>
        <a:p>
          <a:endParaRPr lang="en-GB" b="1"/>
        </a:p>
      </dgm:t>
    </dgm:pt>
    <dgm:pt modelId="{2B7C56C3-7656-487C-9AB5-CB460FBC4BB8}" type="pres">
      <dgm:prSet presAssocID="{9C95E9DA-F914-487A-923D-4083AB1F33A3}" presName="Name0" presStyleCnt="0">
        <dgm:presLayoutVars>
          <dgm:chMax val="1"/>
          <dgm:dir val="rev"/>
          <dgm:animLvl val="ctr"/>
          <dgm:resizeHandles val="exact"/>
        </dgm:presLayoutVars>
      </dgm:prSet>
      <dgm:spPr/>
    </dgm:pt>
    <dgm:pt modelId="{7DE441E6-E59E-4DD0-AE18-20635E406672}" type="pres">
      <dgm:prSet presAssocID="{36C3F01C-8121-466C-B2E6-8BA068B1026E}" presName="centerShape" presStyleLbl="node0" presStyleIdx="0" presStyleCnt="1" custScaleX="133100" custScaleY="133100"/>
      <dgm:spPr/>
    </dgm:pt>
    <dgm:pt modelId="{6FB897B2-56ED-48DB-88CB-2BFC9011712E}" type="pres">
      <dgm:prSet presAssocID="{F066C1F7-4F27-43D2-8E5D-798CE98CB42D}" presName="parTrans" presStyleLbl="sibTrans2D1" presStyleIdx="0" presStyleCnt="6" custAng="10800000"/>
      <dgm:spPr/>
    </dgm:pt>
    <dgm:pt modelId="{D93E69C7-6BE7-43E2-82EB-9466EB375AE9}" type="pres">
      <dgm:prSet presAssocID="{F066C1F7-4F27-43D2-8E5D-798CE98CB42D}" presName="connectorText" presStyleLbl="sibTrans2D1" presStyleIdx="0" presStyleCnt="6"/>
      <dgm:spPr/>
    </dgm:pt>
    <dgm:pt modelId="{8BD8AFC0-54E4-4AB5-9AA6-E9B478ADB544}" type="pres">
      <dgm:prSet presAssocID="{0D2F9CB3-5F4E-4BF3-AF59-A3FE0FBFC4D1}" presName="node" presStyleLbl="node1" presStyleIdx="0" presStyleCnt="6">
        <dgm:presLayoutVars>
          <dgm:bulletEnabled val="1"/>
        </dgm:presLayoutVars>
      </dgm:prSet>
      <dgm:spPr/>
    </dgm:pt>
    <dgm:pt modelId="{3DEA2A28-447B-4F2C-B7E6-F5A5F4B1BB01}" type="pres">
      <dgm:prSet presAssocID="{8A6F9855-9EBE-4A77-B343-4D53065E94B3}" presName="parTrans" presStyleLbl="sibTrans2D1" presStyleIdx="1" presStyleCnt="6" custAng="10800000"/>
      <dgm:spPr>
        <a:prstGeom prst="rightArrow">
          <a:avLst/>
        </a:prstGeom>
      </dgm:spPr>
    </dgm:pt>
    <dgm:pt modelId="{9C1035D1-4EF0-44CD-9322-31DDCC48D45B}" type="pres">
      <dgm:prSet presAssocID="{8A6F9855-9EBE-4A77-B343-4D53065E94B3}" presName="connectorText" presStyleLbl="sibTrans2D1" presStyleIdx="1" presStyleCnt="6"/>
      <dgm:spPr/>
    </dgm:pt>
    <dgm:pt modelId="{E6BD81EB-4408-401D-994D-3226A0E7F5A7}" type="pres">
      <dgm:prSet presAssocID="{D31720EE-4A4B-435C-B019-35EDA7581361}" presName="node" presStyleLbl="node1" presStyleIdx="1" presStyleCnt="6">
        <dgm:presLayoutVars>
          <dgm:bulletEnabled val="1"/>
        </dgm:presLayoutVars>
      </dgm:prSet>
      <dgm:spPr/>
    </dgm:pt>
    <dgm:pt modelId="{F6ABB2C7-2BAD-43D1-B926-3599245E1365}" type="pres">
      <dgm:prSet presAssocID="{F4391593-1A79-41B7-B558-66F1F6C09EDE}" presName="parTrans" presStyleLbl="sibTrans2D1" presStyleIdx="2" presStyleCnt="6" custAng="10800000"/>
      <dgm:spPr/>
    </dgm:pt>
    <dgm:pt modelId="{C3323669-E24A-4EC2-978A-9EA4B5102DAD}" type="pres">
      <dgm:prSet presAssocID="{F4391593-1A79-41B7-B558-66F1F6C09EDE}" presName="connectorText" presStyleLbl="sibTrans2D1" presStyleIdx="2" presStyleCnt="6"/>
      <dgm:spPr/>
    </dgm:pt>
    <dgm:pt modelId="{8EE4AA97-AF38-4B68-A54C-A453D85042D4}" type="pres">
      <dgm:prSet presAssocID="{19392582-00C0-441F-9A49-1FD4561640D3}" presName="node" presStyleLbl="node1" presStyleIdx="2" presStyleCnt="6">
        <dgm:presLayoutVars>
          <dgm:bulletEnabled val="1"/>
        </dgm:presLayoutVars>
      </dgm:prSet>
      <dgm:spPr/>
    </dgm:pt>
    <dgm:pt modelId="{A80BE7B1-DA1C-411A-AD86-045428AC7A2B}" type="pres">
      <dgm:prSet presAssocID="{0E21BEB5-A318-4117-B6EE-D6344386CA1F}" presName="parTrans" presStyleLbl="sibTrans2D1" presStyleIdx="3" presStyleCnt="6" custAng="10800000"/>
      <dgm:spPr/>
    </dgm:pt>
    <dgm:pt modelId="{E72D9534-89D7-4CE6-BA2F-018A923DEE94}" type="pres">
      <dgm:prSet presAssocID="{0E21BEB5-A318-4117-B6EE-D6344386CA1F}" presName="connectorText" presStyleLbl="sibTrans2D1" presStyleIdx="3" presStyleCnt="6"/>
      <dgm:spPr/>
    </dgm:pt>
    <dgm:pt modelId="{3E5E1188-DF66-40B3-879B-8D559FC4B751}" type="pres">
      <dgm:prSet presAssocID="{E468643F-2D22-42C0-A453-68AA5C3DFFDD}" presName="node" presStyleLbl="node1" presStyleIdx="3" presStyleCnt="6">
        <dgm:presLayoutVars>
          <dgm:bulletEnabled val="1"/>
        </dgm:presLayoutVars>
      </dgm:prSet>
      <dgm:spPr/>
    </dgm:pt>
    <dgm:pt modelId="{86882DEC-E9EB-49CC-A492-A0DA1E2E3C57}" type="pres">
      <dgm:prSet presAssocID="{316AFF99-D23D-47F5-97FB-4E30B9A16ADB}" presName="parTrans" presStyleLbl="sibTrans2D1" presStyleIdx="4" presStyleCnt="6" custAng="10800000"/>
      <dgm:spPr/>
    </dgm:pt>
    <dgm:pt modelId="{AF85BFEF-7DE1-4166-9DF2-ABB7FD8EA92B}" type="pres">
      <dgm:prSet presAssocID="{316AFF99-D23D-47F5-97FB-4E30B9A16ADB}" presName="connectorText" presStyleLbl="sibTrans2D1" presStyleIdx="4" presStyleCnt="6"/>
      <dgm:spPr/>
    </dgm:pt>
    <dgm:pt modelId="{B88B0CC8-3474-42C8-9AA8-565E19093BBD}" type="pres">
      <dgm:prSet presAssocID="{8ACE6CBD-2591-4F96-A6A6-CE850924F8B2}" presName="node" presStyleLbl="node1" presStyleIdx="4" presStyleCnt="6">
        <dgm:presLayoutVars>
          <dgm:bulletEnabled val="1"/>
        </dgm:presLayoutVars>
      </dgm:prSet>
      <dgm:spPr/>
    </dgm:pt>
    <dgm:pt modelId="{0119D42C-7D8C-4C1F-A894-A6B40C24CDB9}" type="pres">
      <dgm:prSet presAssocID="{F3D45563-B82C-4E9D-870D-202491C6509A}" presName="parTrans" presStyleLbl="sibTrans2D1" presStyleIdx="5" presStyleCnt="6" custAng="10800000"/>
      <dgm:spPr/>
    </dgm:pt>
    <dgm:pt modelId="{33408F28-4122-4A7A-8C05-F5B7881A669C}" type="pres">
      <dgm:prSet presAssocID="{F3D45563-B82C-4E9D-870D-202491C6509A}" presName="connectorText" presStyleLbl="sibTrans2D1" presStyleIdx="5" presStyleCnt="6"/>
      <dgm:spPr/>
    </dgm:pt>
    <dgm:pt modelId="{C524EB97-6E48-41BE-BA91-60ADCD0120DD}" type="pres">
      <dgm:prSet presAssocID="{F7909F74-8C3C-4B38-8E74-6D8EEA14C81D}" presName="node" presStyleLbl="node1" presStyleIdx="5" presStyleCnt="6">
        <dgm:presLayoutVars>
          <dgm:bulletEnabled val="1"/>
        </dgm:presLayoutVars>
      </dgm:prSet>
      <dgm:spPr/>
    </dgm:pt>
  </dgm:ptLst>
  <dgm:cxnLst>
    <dgm:cxn modelId="{84E52618-D8DF-47EC-82F3-E28953AB18F7}" type="presOf" srcId="{316AFF99-D23D-47F5-97FB-4E30B9A16ADB}" destId="{AF85BFEF-7DE1-4166-9DF2-ABB7FD8EA92B}" srcOrd="1" destOrd="0" presId="urn:microsoft.com/office/officeart/2005/8/layout/radial5"/>
    <dgm:cxn modelId="{F3D1B018-9A5B-41CE-B29C-FDCE4E7D1F6E}" type="presOf" srcId="{F7909F74-8C3C-4B38-8E74-6D8EEA14C81D}" destId="{C524EB97-6E48-41BE-BA91-60ADCD0120DD}" srcOrd="0" destOrd="0" presId="urn:microsoft.com/office/officeart/2005/8/layout/radial5"/>
    <dgm:cxn modelId="{D51F0A1C-4E33-4C34-923D-11DFD31DB890}" type="presOf" srcId="{0E21BEB5-A318-4117-B6EE-D6344386CA1F}" destId="{E72D9534-89D7-4CE6-BA2F-018A923DEE94}" srcOrd="1" destOrd="0" presId="urn:microsoft.com/office/officeart/2005/8/layout/radial5"/>
    <dgm:cxn modelId="{D6B91426-205C-4E0B-8C32-94CFBEEA5A8C}" type="presOf" srcId="{F066C1F7-4F27-43D2-8E5D-798CE98CB42D}" destId="{6FB897B2-56ED-48DB-88CB-2BFC9011712E}" srcOrd="0" destOrd="0" presId="urn:microsoft.com/office/officeart/2005/8/layout/radial5"/>
    <dgm:cxn modelId="{6B97652F-2BFF-4C31-9426-43032F313511}" type="presOf" srcId="{D31720EE-4A4B-435C-B019-35EDA7581361}" destId="{E6BD81EB-4408-401D-994D-3226A0E7F5A7}" srcOrd="0" destOrd="0" presId="urn:microsoft.com/office/officeart/2005/8/layout/radial5"/>
    <dgm:cxn modelId="{30BD3F38-1C50-4028-A147-D822665A0C5B}" srcId="{36C3F01C-8121-466C-B2E6-8BA068B1026E}" destId="{0D2F9CB3-5F4E-4BF3-AF59-A3FE0FBFC4D1}" srcOrd="0" destOrd="0" parTransId="{F066C1F7-4F27-43D2-8E5D-798CE98CB42D}" sibTransId="{2B386A0F-5FFA-4F7D-B7B2-FE06F6A66A6A}"/>
    <dgm:cxn modelId="{A5DECC4D-86BD-407F-B68C-55EF265D3E6E}" type="presOf" srcId="{F4391593-1A79-41B7-B558-66F1F6C09EDE}" destId="{F6ABB2C7-2BAD-43D1-B926-3599245E1365}" srcOrd="0" destOrd="0" presId="urn:microsoft.com/office/officeart/2005/8/layout/radial5"/>
    <dgm:cxn modelId="{1C50664E-6B29-475C-A6AD-9766A6238014}" type="presOf" srcId="{36C3F01C-8121-466C-B2E6-8BA068B1026E}" destId="{7DE441E6-E59E-4DD0-AE18-20635E406672}" srcOrd="0" destOrd="0" presId="urn:microsoft.com/office/officeart/2005/8/layout/radial5"/>
    <dgm:cxn modelId="{D0C20352-81A2-4AA0-888F-D5BAD54E5D02}" srcId="{36C3F01C-8121-466C-B2E6-8BA068B1026E}" destId="{D31720EE-4A4B-435C-B019-35EDA7581361}" srcOrd="1" destOrd="0" parTransId="{8A6F9855-9EBE-4A77-B343-4D53065E94B3}" sibTransId="{D637162F-69AB-41DB-A8D2-5F975727DBF2}"/>
    <dgm:cxn modelId="{50846C59-2C04-4ACD-A7FC-B8D7139A4648}" type="presOf" srcId="{F4391593-1A79-41B7-B558-66F1F6C09EDE}" destId="{C3323669-E24A-4EC2-978A-9EA4B5102DAD}" srcOrd="1" destOrd="0" presId="urn:microsoft.com/office/officeart/2005/8/layout/radial5"/>
    <dgm:cxn modelId="{761DA55E-8F49-49A9-97CA-AF8BF808A435}" type="presOf" srcId="{8ACE6CBD-2591-4F96-A6A6-CE850924F8B2}" destId="{B88B0CC8-3474-42C8-9AA8-565E19093BBD}" srcOrd="0" destOrd="0" presId="urn:microsoft.com/office/officeart/2005/8/layout/radial5"/>
    <dgm:cxn modelId="{7A219B67-A74F-4102-B001-A8756A21FF09}" type="presOf" srcId="{F3D45563-B82C-4E9D-870D-202491C6509A}" destId="{33408F28-4122-4A7A-8C05-F5B7881A669C}" srcOrd="1" destOrd="0" presId="urn:microsoft.com/office/officeart/2005/8/layout/radial5"/>
    <dgm:cxn modelId="{67740269-B6B2-4455-8C00-57460ABA658B}" type="presOf" srcId="{F3D45563-B82C-4E9D-870D-202491C6509A}" destId="{0119D42C-7D8C-4C1F-A894-A6B40C24CDB9}" srcOrd="0" destOrd="0" presId="urn:microsoft.com/office/officeart/2005/8/layout/radial5"/>
    <dgm:cxn modelId="{0921A669-18D3-45A6-BAF2-E1AA62C0A6DF}" srcId="{36C3F01C-8121-466C-B2E6-8BA068B1026E}" destId="{E468643F-2D22-42C0-A453-68AA5C3DFFDD}" srcOrd="3" destOrd="0" parTransId="{0E21BEB5-A318-4117-B6EE-D6344386CA1F}" sibTransId="{5A81F8FE-B130-43C6-8A4D-950BD90033D3}"/>
    <dgm:cxn modelId="{7DDDDB6B-1594-4A56-988F-C7CC51BA7656}" srcId="{36C3F01C-8121-466C-B2E6-8BA068B1026E}" destId="{19392582-00C0-441F-9A49-1FD4561640D3}" srcOrd="2" destOrd="0" parTransId="{F4391593-1A79-41B7-B558-66F1F6C09EDE}" sibTransId="{A0B78560-2BD5-4DFB-8DAC-955041EBE40D}"/>
    <dgm:cxn modelId="{EFE2C276-6AF8-4DC2-AAC5-CFDF69368B1B}" srcId="{36C3F01C-8121-466C-B2E6-8BA068B1026E}" destId="{8ACE6CBD-2591-4F96-A6A6-CE850924F8B2}" srcOrd="4" destOrd="0" parTransId="{316AFF99-D23D-47F5-97FB-4E30B9A16ADB}" sibTransId="{088AD661-2D3B-4BC1-A0D1-88FD6594B9DE}"/>
    <dgm:cxn modelId="{0063319F-1F07-4EA4-AB73-ECD92F1F07AB}" type="presOf" srcId="{0E21BEB5-A318-4117-B6EE-D6344386CA1F}" destId="{A80BE7B1-DA1C-411A-AD86-045428AC7A2B}" srcOrd="0" destOrd="0" presId="urn:microsoft.com/office/officeart/2005/8/layout/radial5"/>
    <dgm:cxn modelId="{215B89A8-FF44-4C0E-AB94-7F4A602B6DB9}" type="presOf" srcId="{8A6F9855-9EBE-4A77-B343-4D53065E94B3}" destId="{3DEA2A28-447B-4F2C-B7E6-F5A5F4B1BB01}" srcOrd="0" destOrd="0" presId="urn:microsoft.com/office/officeart/2005/8/layout/radial5"/>
    <dgm:cxn modelId="{63081FB9-0D89-418F-B724-92B35405FEAA}" type="presOf" srcId="{9C95E9DA-F914-487A-923D-4083AB1F33A3}" destId="{2B7C56C3-7656-487C-9AB5-CB460FBC4BB8}" srcOrd="0" destOrd="0" presId="urn:microsoft.com/office/officeart/2005/8/layout/radial5"/>
    <dgm:cxn modelId="{C109DEC0-BCEB-4E0A-9135-76B5FA070687}" type="presOf" srcId="{19392582-00C0-441F-9A49-1FD4561640D3}" destId="{8EE4AA97-AF38-4B68-A54C-A453D85042D4}" srcOrd="0" destOrd="0" presId="urn:microsoft.com/office/officeart/2005/8/layout/radial5"/>
    <dgm:cxn modelId="{D90B8FC6-9EE1-48A6-BEE2-09B3535B8B6B}" type="presOf" srcId="{316AFF99-D23D-47F5-97FB-4E30B9A16ADB}" destId="{86882DEC-E9EB-49CC-A492-A0DA1E2E3C57}" srcOrd="0" destOrd="0" presId="urn:microsoft.com/office/officeart/2005/8/layout/radial5"/>
    <dgm:cxn modelId="{DBEC27C8-699A-4178-85F0-C5BAA06C0914}" type="presOf" srcId="{0D2F9CB3-5F4E-4BF3-AF59-A3FE0FBFC4D1}" destId="{8BD8AFC0-54E4-4AB5-9AA6-E9B478ADB544}" srcOrd="0" destOrd="0" presId="urn:microsoft.com/office/officeart/2005/8/layout/radial5"/>
    <dgm:cxn modelId="{5814CCCF-B902-4179-9638-74BDF47D53E3}" srcId="{36C3F01C-8121-466C-B2E6-8BA068B1026E}" destId="{F7909F74-8C3C-4B38-8E74-6D8EEA14C81D}" srcOrd="5" destOrd="0" parTransId="{F3D45563-B82C-4E9D-870D-202491C6509A}" sibTransId="{7612719E-8321-445A-890C-80A74A2CF849}"/>
    <dgm:cxn modelId="{65EA82D3-603D-4BF7-BBC3-99494A129C12}" type="presOf" srcId="{F066C1F7-4F27-43D2-8E5D-798CE98CB42D}" destId="{D93E69C7-6BE7-43E2-82EB-9466EB375AE9}" srcOrd="1" destOrd="0" presId="urn:microsoft.com/office/officeart/2005/8/layout/radial5"/>
    <dgm:cxn modelId="{E7905BE0-DB13-4EF4-A742-365C0A17696A}" type="presOf" srcId="{E468643F-2D22-42C0-A453-68AA5C3DFFDD}" destId="{3E5E1188-DF66-40B3-879B-8D559FC4B751}" srcOrd="0" destOrd="0" presId="urn:microsoft.com/office/officeart/2005/8/layout/radial5"/>
    <dgm:cxn modelId="{CB1BEFE3-8C4A-4F67-A6C0-789D47979E8C}" srcId="{9C95E9DA-F914-487A-923D-4083AB1F33A3}" destId="{36C3F01C-8121-466C-B2E6-8BA068B1026E}" srcOrd="0" destOrd="0" parTransId="{47EF342F-1C83-4B93-9628-443765A317E9}" sibTransId="{D30C0435-C6CD-4446-9BEF-8C3934BC1608}"/>
    <dgm:cxn modelId="{F0B67DE7-1C81-4C7B-AE1B-F408351970D8}" type="presOf" srcId="{8A6F9855-9EBE-4A77-B343-4D53065E94B3}" destId="{9C1035D1-4EF0-44CD-9322-31DDCC48D45B}" srcOrd="1" destOrd="0" presId="urn:microsoft.com/office/officeart/2005/8/layout/radial5"/>
    <dgm:cxn modelId="{5260C685-8F39-47FD-9BF1-EE1FF4BE4287}" type="presParOf" srcId="{2B7C56C3-7656-487C-9AB5-CB460FBC4BB8}" destId="{7DE441E6-E59E-4DD0-AE18-20635E406672}" srcOrd="0" destOrd="0" presId="urn:microsoft.com/office/officeart/2005/8/layout/radial5"/>
    <dgm:cxn modelId="{66EC75FC-E2E7-41BC-8CC4-B1E42249957D}" type="presParOf" srcId="{2B7C56C3-7656-487C-9AB5-CB460FBC4BB8}" destId="{6FB897B2-56ED-48DB-88CB-2BFC9011712E}" srcOrd="1" destOrd="0" presId="urn:microsoft.com/office/officeart/2005/8/layout/radial5"/>
    <dgm:cxn modelId="{A0003019-FD57-4F68-8160-D34F6F120C03}" type="presParOf" srcId="{6FB897B2-56ED-48DB-88CB-2BFC9011712E}" destId="{D93E69C7-6BE7-43E2-82EB-9466EB375AE9}" srcOrd="0" destOrd="0" presId="urn:microsoft.com/office/officeart/2005/8/layout/radial5"/>
    <dgm:cxn modelId="{B777882E-C6AF-4C67-9D74-8411AA276D67}" type="presParOf" srcId="{2B7C56C3-7656-487C-9AB5-CB460FBC4BB8}" destId="{8BD8AFC0-54E4-4AB5-9AA6-E9B478ADB544}" srcOrd="2" destOrd="0" presId="urn:microsoft.com/office/officeart/2005/8/layout/radial5"/>
    <dgm:cxn modelId="{653A46E7-59E0-45A9-9414-7680FAF73A6B}" type="presParOf" srcId="{2B7C56C3-7656-487C-9AB5-CB460FBC4BB8}" destId="{3DEA2A28-447B-4F2C-B7E6-F5A5F4B1BB01}" srcOrd="3" destOrd="0" presId="urn:microsoft.com/office/officeart/2005/8/layout/radial5"/>
    <dgm:cxn modelId="{CE30BB72-E9C5-4D7A-A3CA-4C0A26ACB87C}" type="presParOf" srcId="{3DEA2A28-447B-4F2C-B7E6-F5A5F4B1BB01}" destId="{9C1035D1-4EF0-44CD-9322-31DDCC48D45B}" srcOrd="0" destOrd="0" presId="urn:microsoft.com/office/officeart/2005/8/layout/radial5"/>
    <dgm:cxn modelId="{6FFCEBF9-7034-4F9A-8101-76BF45E026CE}" type="presParOf" srcId="{2B7C56C3-7656-487C-9AB5-CB460FBC4BB8}" destId="{E6BD81EB-4408-401D-994D-3226A0E7F5A7}" srcOrd="4" destOrd="0" presId="urn:microsoft.com/office/officeart/2005/8/layout/radial5"/>
    <dgm:cxn modelId="{05ACF6D1-EFA6-4A70-B4E8-1C686583C4C7}" type="presParOf" srcId="{2B7C56C3-7656-487C-9AB5-CB460FBC4BB8}" destId="{F6ABB2C7-2BAD-43D1-B926-3599245E1365}" srcOrd="5" destOrd="0" presId="urn:microsoft.com/office/officeart/2005/8/layout/radial5"/>
    <dgm:cxn modelId="{FB62546F-918A-49D3-8507-D85CA2EF58D8}" type="presParOf" srcId="{F6ABB2C7-2BAD-43D1-B926-3599245E1365}" destId="{C3323669-E24A-4EC2-978A-9EA4B5102DAD}" srcOrd="0" destOrd="0" presId="urn:microsoft.com/office/officeart/2005/8/layout/radial5"/>
    <dgm:cxn modelId="{76577A7C-8B94-4B85-A954-2FA5831DE64A}" type="presParOf" srcId="{2B7C56C3-7656-487C-9AB5-CB460FBC4BB8}" destId="{8EE4AA97-AF38-4B68-A54C-A453D85042D4}" srcOrd="6" destOrd="0" presId="urn:microsoft.com/office/officeart/2005/8/layout/radial5"/>
    <dgm:cxn modelId="{D8C84F2C-6799-4180-87D3-DF826CDB8D14}" type="presParOf" srcId="{2B7C56C3-7656-487C-9AB5-CB460FBC4BB8}" destId="{A80BE7B1-DA1C-411A-AD86-045428AC7A2B}" srcOrd="7" destOrd="0" presId="urn:microsoft.com/office/officeart/2005/8/layout/radial5"/>
    <dgm:cxn modelId="{BDE40271-E6A9-4A09-A4CA-2FF162B58325}" type="presParOf" srcId="{A80BE7B1-DA1C-411A-AD86-045428AC7A2B}" destId="{E72D9534-89D7-4CE6-BA2F-018A923DEE94}" srcOrd="0" destOrd="0" presId="urn:microsoft.com/office/officeart/2005/8/layout/radial5"/>
    <dgm:cxn modelId="{81FFF9AC-48EF-4931-BECE-C883D99BA218}" type="presParOf" srcId="{2B7C56C3-7656-487C-9AB5-CB460FBC4BB8}" destId="{3E5E1188-DF66-40B3-879B-8D559FC4B751}" srcOrd="8" destOrd="0" presId="urn:microsoft.com/office/officeart/2005/8/layout/radial5"/>
    <dgm:cxn modelId="{DD8E1C71-45AD-48E8-9FE3-2CA7BA6A815D}" type="presParOf" srcId="{2B7C56C3-7656-487C-9AB5-CB460FBC4BB8}" destId="{86882DEC-E9EB-49CC-A492-A0DA1E2E3C57}" srcOrd="9" destOrd="0" presId="urn:microsoft.com/office/officeart/2005/8/layout/radial5"/>
    <dgm:cxn modelId="{9094CF57-1C95-4853-AA61-4BC383B08CB0}" type="presParOf" srcId="{86882DEC-E9EB-49CC-A492-A0DA1E2E3C57}" destId="{AF85BFEF-7DE1-4166-9DF2-ABB7FD8EA92B}" srcOrd="0" destOrd="0" presId="urn:microsoft.com/office/officeart/2005/8/layout/radial5"/>
    <dgm:cxn modelId="{1989E828-0C23-421A-AE65-314A84FE66AF}" type="presParOf" srcId="{2B7C56C3-7656-487C-9AB5-CB460FBC4BB8}" destId="{B88B0CC8-3474-42C8-9AA8-565E19093BBD}" srcOrd="10" destOrd="0" presId="urn:microsoft.com/office/officeart/2005/8/layout/radial5"/>
    <dgm:cxn modelId="{33939B87-C443-40F0-80C5-EE0ED3A241CE}" type="presParOf" srcId="{2B7C56C3-7656-487C-9AB5-CB460FBC4BB8}" destId="{0119D42C-7D8C-4C1F-A894-A6B40C24CDB9}" srcOrd="11" destOrd="0" presId="urn:microsoft.com/office/officeart/2005/8/layout/radial5"/>
    <dgm:cxn modelId="{4156C58D-4F71-4113-9378-4B08F34B98E7}" type="presParOf" srcId="{0119D42C-7D8C-4C1F-A894-A6B40C24CDB9}" destId="{33408F28-4122-4A7A-8C05-F5B7881A669C}" srcOrd="0" destOrd="0" presId="urn:microsoft.com/office/officeart/2005/8/layout/radial5"/>
    <dgm:cxn modelId="{1C4585A5-3974-4D1A-824E-04078FE615C1}" type="presParOf" srcId="{2B7C56C3-7656-487C-9AB5-CB460FBC4BB8}" destId="{C524EB97-6E48-41BE-BA91-60ADCD0120DD}" srcOrd="12"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E60CF8-B240-4A96-9AEC-24BFE922FEA2}" type="doc">
      <dgm:prSet loTypeId="urn:microsoft.com/office/officeart/2005/8/layout/radial6" loCatId="cycle" qsTypeId="urn:microsoft.com/office/officeart/2005/8/quickstyle/3d1" qsCatId="3D" csTypeId="urn:microsoft.com/office/officeart/2005/8/colors/accent5_2" csCatId="accent5" phldr="1"/>
      <dgm:spPr/>
      <dgm:t>
        <a:bodyPr/>
        <a:lstStyle/>
        <a:p>
          <a:endParaRPr lang="en-GB"/>
        </a:p>
      </dgm:t>
    </dgm:pt>
    <dgm:pt modelId="{7090DAD8-F717-467F-B841-2C7D0E053BD8}">
      <dgm:prSet phldrT="[Text]" custT="1"/>
      <dgm:spPr/>
      <dgm:t>
        <a:bodyPr/>
        <a:lstStyle/>
        <a:p>
          <a:r>
            <a:rPr lang="en-GB" sz="1600" b="1" dirty="0"/>
            <a:t>Patients / service user and citizens</a:t>
          </a:r>
        </a:p>
      </dgm:t>
    </dgm:pt>
    <dgm:pt modelId="{074CD47A-F018-4EEC-9BCE-7E970773B561}" type="parTrans" cxnId="{6257CCBC-70BB-4BD9-ADAC-0FFD2CDBD534}">
      <dgm:prSet/>
      <dgm:spPr/>
      <dgm:t>
        <a:bodyPr/>
        <a:lstStyle/>
        <a:p>
          <a:endParaRPr lang="en-GB" sz="1600"/>
        </a:p>
      </dgm:t>
    </dgm:pt>
    <dgm:pt modelId="{1862B6CD-15DA-4864-9B19-019957349C97}" type="sibTrans" cxnId="{6257CCBC-70BB-4BD9-ADAC-0FFD2CDBD534}">
      <dgm:prSet/>
      <dgm:spPr/>
      <dgm:t>
        <a:bodyPr/>
        <a:lstStyle/>
        <a:p>
          <a:endParaRPr lang="en-GB" sz="1600"/>
        </a:p>
      </dgm:t>
    </dgm:pt>
    <dgm:pt modelId="{F51638FE-A131-4B9D-82DC-38DF7DF452D2}">
      <dgm:prSet phldrT="[Text]" custT="1"/>
      <dgm:spPr/>
      <dgm:t>
        <a:bodyPr/>
        <a:lstStyle/>
        <a:p>
          <a:r>
            <a:rPr lang="en-GB" sz="1600" b="1"/>
            <a:t>Analyse</a:t>
          </a:r>
          <a:endParaRPr lang="en-GB" sz="1600" b="1" dirty="0"/>
        </a:p>
      </dgm:t>
    </dgm:pt>
    <dgm:pt modelId="{AEF6FE90-0D20-44B8-BCC5-DC06A6B6779B}" type="parTrans" cxnId="{A93A9C8F-8261-45A8-83C5-1E2E58D502B0}">
      <dgm:prSet/>
      <dgm:spPr/>
      <dgm:t>
        <a:bodyPr/>
        <a:lstStyle/>
        <a:p>
          <a:endParaRPr lang="en-GB" sz="1600"/>
        </a:p>
      </dgm:t>
    </dgm:pt>
    <dgm:pt modelId="{72DA1DCF-2103-4DA5-8E6A-C64EA9800065}" type="sibTrans" cxnId="{A93A9C8F-8261-45A8-83C5-1E2E58D502B0}">
      <dgm:prSet/>
      <dgm:spPr/>
      <dgm:t>
        <a:bodyPr/>
        <a:lstStyle/>
        <a:p>
          <a:endParaRPr lang="en-GB" sz="1600"/>
        </a:p>
      </dgm:t>
    </dgm:pt>
    <dgm:pt modelId="{5F4C7583-D782-4397-9632-69BD4953A579}">
      <dgm:prSet phldrT="[Text]" custT="1"/>
      <dgm:spPr/>
      <dgm:t>
        <a:bodyPr/>
        <a:lstStyle/>
        <a:p>
          <a:r>
            <a:rPr lang="en-GB" sz="1600" b="1"/>
            <a:t>Plan</a:t>
          </a:r>
          <a:endParaRPr lang="en-GB" sz="1600" b="1" dirty="0"/>
        </a:p>
      </dgm:t>
    </dgm:pt>
    <dgm:pt modelId="{A16BD9FC-4FCD-4676-854A-D426DE4C5588}" type="parTrans" cxnId="{C928143D-D5DE-461D-9E17-58F1D895990E}">
      <dgm:prSet/>
      <dgm:spPr/>
      <dgm:t>
        <a:bodyPr/>
        <a:lstStyle/>
        <a:p>
          <a:endParaRPr lang="en-GB" sz="1600"/>
        </a:p>
      </dgm:t>
    </dgm:pt>
    <dgm:pt modelId="{F5D3F442-CBCE-41C2-9ABE-2AFE122BA49C}" type="sibTrans" cxnId="{C928143D-D5DE-461D-9E17-58F1D895990E}">
      <dgm:prSet/>
      <dgm:spPr/>
      <dgm:t>
        <a:bodyPr/>
        <a:lstStyle/>
        <a:p>
          <a:endParaRPr lang="en-GB" sz="1600"/>
        </a:p>
      </dgm:t>
    </dgm:pt>
    <dgm:pt modelId="{0454F807-EE3E-4970-A9E0-91214E2058AF}">
      <dgm:prSet phldrT="[Text]" custT="1"/>
      <dgm:spPr/>
      <dgm:t>
        <a:bodyPr/>
        <a:lstStyle/>
        <a:p>
          <a:r>
            <a:rPr lang="en-GB" sz="1600" b="1"/>
            <a:t>Do</a:t>
          </a:r>
          <a:endParaRPr lang="en-GB" sz="1600" b="1" dirty="0"/>
        </a:p>
      </dgm:t>
    </dgm:pt>
    <dgm:pt modelId="{8CDA5231-6C3F-431F-943F-1D9ECB891AD9}" type="parTrans" cxnId="{6ED50E8F-B911-43CD-BF08-0E55B83F4566}">
      <dgm:prSet/>
      <dgm:spPr/>
      <dgm:t>
        <a:bodyPr/>
        <a:lstStyle/>
        <a:p>
          <a:endParaRPr lang="en-GB" sz="1600"/>
        </a:p>
      </dgm:t>
    </dgm:pt>
    <dgm:pt modelId="{590CF910-0B70-4A85-987C-AF47368D354E}" type="sibTrans" cxnId="{6ED50E8F-B911-43CD-BF08-0E55B83F4566}">
      <dgm:prSet/>
      <dgm:spPr/>
      <dgm:t>
        <a:bodyPr/>
        <a:lstStyle/>
        <a:p>
          <a:endParaRPr lang="en-GB" sz="1600"/>
        </a:p>
      </dgm:t>
    </dgm:pt>
    <dgm:pt modelId="{9A9F0BE2-7B86-4263-88F1-B3681FFCA9F4}">
      <dgm:prSet phldrT="[Text]" custT="1"/>
      <dgm:spPr/>
      <dgm:t>
        <a:bodyPr/>
        <a:lstStyle/>
        <a:p>
          <a:r>
            <a:rPr lang="en-GB" sz="1600" b="1"/>
            <a:t>Review</a:t>
          </a:r>
          <a:endParaRPr lang="en-GB" sz="1600" b="1" dirty="0"/>
        </a:p>
      </dgm:t>
    </dgm:pt>
    <dgm:pt modelId="{AD27F11E-5CF4-4A74-843E-636E3FF312E1}" type="parTrans" cxnId="{794544B5-6AE1-4E0D-B3C3-90883599141A}">
      <dgm:prSet/>
      <dgm:spPr/>
      <dgm:t>
        <a:bodyPr/>
        <a:lstStyle/>
        <a:p>
          <a:endParaRPr lang="en-GB" sz="1600"/>
        </a:p>
      </dgm:t>
    </dgm:pt>
    <dgm:pt modelId="{C5E6BA8E-1B94-4394-B663-732CE884774B}" type="sibTrans" cxnId="{794544B5-6AE1-4E0D-B3C3-90883599141A}">
      <dgm:prSet/>
      <dgm:spPr/>
      <dgm:t>
        <a:bodyPr/>
        <a:lstStyle/>
        <a:p>
          <a:endParaRPr lang="en-GB" sz="1600"/>
        </a:p>
      </dgm:t>
    </dgm:pt>
    <dgm:pt modelId="{2CFB486C-A34E-473B-90FE-2F3AFC495FFD}" type="pres">
      <dgm:prSet presAssocID="{EAE60CF8-B240-4A96-9AEC-24BFE922FEA2}" presName="Name0" presStyleCnt="0">
        <dgm:presLayoutVars>
          <dgm:chMax val="1"/>
          <dgm:dir/>
          <dgm:animLvl val="ctr"/>
          <dgm:resizeHandles val="exact"/>
        </dgm:presLayoutVars>
      </dgm:prSet>
      <dgm:spPr/>
    </dgm:pt>
    <dgm:pt modelId="{29CFAEE3-D662-47AF-9B8C-9195C9E2DF8A}" type="pres">
      <dgm:prSet presAssocID="{7090DAD8-F717-467F-B841-2C7D0E053BD8}" presName="centerShape" presStyleLbl="node0" presStyleIdx="0" presStyleCnt="1"/>
      <dgm:spPr/>
    </dgm:pt>
    <dgm:pt modelId="{C8FF7A9E-7AD3-4D14-B8CE-2CBB0DA4A613}" type="pres">
      <dgm:prSet presAssocID="{F51638FE-A131-4B9D-82DC-38DF7DF452D2}" presName="node" presStyleLbl="node1" presStyleIdx="0" presStyleCnt="4">
        <dgm:presLayoutVars>
          <dgm:bulletEnabled val="1"/>
        </dgm:presLayoutVars>
      </dgm:prSet>
      <dgm:spPr/>
    </dgm:pt>
    <dgm:pt modelId="{9FFE254C-F070-4BDF-B63D-2B1B7F518AEE}" type="pres">
      <dgm:prSet presAssocID="{F51638FE-A131-4B9D-82DC-38DF7DF452D2}" presName="dummy" presStyleCnt="0"/>
      <dgm:spPr/>
    </dgm:pt>
    <dgm:pt modelId="{76827102-9B00-4B15-8AFD-6F430A7F2FC9}" type="pres">
      <dgm:prSet presAssocID="{72DA1DCF-2103-4DA5-8E6A-C64EA9800065}" presName="sibTrans" presStyleLbl="sibTrans2D1" presStyleIdx="0" presStyleCnt="4"/>
      <dgm:spPr/>
    </dgm:pt>
    <dgm:pt modelId="{DD3FC245-2805-498C-8ACF-590FF11F5550}" type="pres">
      <dgm:prSet presAssocID="{5F4C7583-D782-4397-9632-69BD4953A579}" presName="node" presStyleLbl="node1" presStyleIdx="1" presStyleCnt="4">
        <dgm:presLayoutVars>
          <dgm:bulletEnabled val="1"/>
        </dgm:presLayoutVars>
      </dgm:prSet>
      <dgm:spPr/>
    </dgm:pt>
    <dgm:pt modelId="{82534DC8-7F64-49CB-B4E1-BEFDF3C93ABD}" type="pres">
      <dgm:prSet presAssocID="{5F4C7583-D782-4397-9632-69BD4953A579}" presName="dummy" presStyleCnt="0"/>
      <dgm:spPr/>
    </dgm:pt>
    <dgm:pt modelId="{7B1F4D5B-0858-47AB-9CDE-8389F983A28B}" type="pres">
      <dgm:prSet presAssocID="{F5D3F442-CBCE-41C2-9ABE-2AFE122BA49C}" presName="sibTrans" presStyleLbl="sibTrans2D1" presStyleIdx="1" presStyleCnt="4"/>
      <dgm:spPr/>
    </dgm:pt>
    <dgm:pt modelId="{808CFDD3-4F48-4986-8512-389B552DA660}" type="pres">
      <dgm:prSet presAssocID="{0454F807-EE3E-4970-A9E0-91214E2058AF}" presName="node" presStyleLbl="node1" presStyleIdx="2" presStyleCnt="4">
        <dgm:presLayoutVars>
          <dgm:bulletEnabled val="1"/>
        </dgm:presLayoutVars>
      </dgm:prSet>
      <dgm:spPr/>
    </dgm:pt>
    <dgm:pt modelId="{C1026AD3-74D3-4BCC-BD87-6B087EA8561B}" type="pres">
      <dgm:prSet presAssocID="{0454F807-EE3E-4970-A9E0-91214E2058AF}" presName="dummy" presStyleCnt="0"/>
      <dgm:spPr/>
    </dgm:pt>
    <dgm:pt modelId="{AA7062AD-83AF-4B27-B31A-59159DF0C644}" type="pres">
      <dgm:prSet presAssocID="{590CF910-0B70-4A85-987C-AF47368D354E}" presName="sibTrans" presStyleLbl="sibTrans2D1" presStyleIdx="2" presStyleCnt="4"/>
      <dgm:spPr/>
    </dgm:pt>
    <dgm:pt modelId="{6EF60A46-2C57-4FE3-9D5D-E2D3864165FC}" type="pres">
      <dgm:prSet presAssocID="{9A9F0BE2-7B86-4263-88F1-B3681FFCA9F4}" presName="node" presStyleLbl="node1" presStyleIdx="3" presStyleCnt="4">
        <dgm:presLayoutVars>
          <dgm:bulletEnabled val="1"/>
        </dgm:presLayoutVars>
      </dgm:prSet>
      <dgm:spPr/>
    </dgm:pt>
    <dgm:pt modelId="{B10288B0-FF46-467D-ACF7-A9845DD54C12}" type="pres">
      <dgm:prSet presAssocID="{9A9F0BE2-7B86-4263-88F1-B3681FFCA9F4}" presName="dummy" presStyleCnt="0"/>
      <dgm:spPr/>
    </dgm:pt>
    <dgm:pt modelId="{69D47FE9-8E90-4735-A6E5-5B0E069F5B12}" type="pres">
      <dgm:prSet presAssocID="{C5E6BA8E-1B94-4394-B663-732CE884774B}" presName="sibTrans" presStyleLbl="sibTrans2D1" presStyleIdx="3" presStyleCnt="4"/>
      <dgm:spPr/>
    </dgm:pt>
  </dgm:ptLst>
  <dgm:cxnLst>
    <dgm:cxn modelId="{0F4D7207-B517-46A4-B1D8-B7E3A36DBFB3}" type="presOf" srcId="{EAE60CF8-B240-4A96-9AEC-24BFE922FEA2}" destId="{2CFB486C-A34E-473B-90FE-2F3AFC495FFD}" srcOrd="0" destOrd="0" presId="urn:microsoft.com/office/officeart/2005/8/layout/radial6"/>
    <dgm:cxn modelId="{555E881A-984B-4FE3-9DE4-ED66A7B53CD8}" type="presOf" srcId="{C5E6BA8E-1B94-4394-B663-732CE884774B}" destId="{69D47FE9-8E90-4735-A6E5-5B0E069F5B12}" srcOrd="0" destOrd="0" presId="urn:microsoft.com/office/officeart/2005/8/layout/radial6"/>
    <dgm:cxn modelId="{75D5392F-0C33-488E-8267-AB54B39BB72C}" type="presOf" srcId="{F5D3F442-CBCE-41C2-9ABE-2AFE122BA49C}" destId="{7B1F4D5B-0858-47AB-9CDE-8389F983A28B}" srcOrd="0" destOrd="0" presId="urn:microsoft.com/office/officeart/2005/8/layout/radial6"/>
    <dgm:cxn modelId="{C443C031-1223-455F-BE4B-9740C67035A6}" type="presOf" srcId="{0454F807-EE3E-4970-A9E0-91214E2058AF}" destId="{808CFDD3-4F48-4986-8512-389B552DA660}" srcOrd="0" destOrd="0" presId="urn:microsoft.com/office/officeart/2005/8/layout/radial6"/>
    <dgm:cxn modelId="{C928143D-D5DE-461D-9E17-58F1D895990E}" srcId="{7090DAD8-F717-467F-B841-2C7D0E053BD8}" destId="{5F4C7583-D782-4397-9632-69BD4953A579}" srcOrd="1" destOrd="0" parTransId="{A16BD9FC-4FCD-4676-854A-D426DE4C5588}" sibTransId="{F5D3F442-CBCE-41C2-9ABE-2AFE122BA49C}"/>
    <dgm:cxn modelId="{4DBF6663-388B-46D3-9701-66771AC5EA6A}" type="presOf" srcId="{7090DAD8-F717-467F-B841-2C7D0E053BD8}" destId="{29CFAEE3-D662-47AF-9B8C-9195C9E2DF8A}" srcOrd="0" destOrd="0" presId="urn:microsoft.com/office/officeart/2005/8/layout/radial6"/>
    <dgm:cxn modelId="{7F382867-DE60-441E-BB1A-ECD7F5387FC2}" type="presOf" srcId="{72DA1DCF-2103-4DA5-8E6A-C64EA9800065}" destId="{76827102-9B00-4B15-8AFD-6F430A7F2FC9}" srcOrd="0" destOrd="0" presId="urn:microsoft.com/office/officeart/2005/8/layout/radial6"/>
    <dgm:cxn modelId="{6ED50E8F-B911-43CD-BF08-0E55B83F4566}" srcId="{7090DAD8-F717-467F-B841-2C7D0E053BD8}" destId="{0454F807-EE3E-4970-A9E0-91214E2058AF}" srcOrd="2" destOrd="0" parTransId="{8CDA5231-6C3F-431F-943F-1D9ECB891AD9}" sibTransId="{590CF910-0B70-4A85-987C-AF47368D354E}"/>
    <dgm:cxn modelId="{A93A9C8F-8261-45A8-83C5-1E2E58D502B0}" srcId="{7090DAD8-F717-467F-B841-2C7D0E053BD8}" destId="{F51638FE-A131-4B9D-82DC-38DF7DF452D2}" srcOrd="0" destOrd="0" parTransId="{AEF6FE90-0D20-44B8-BCC5-DC06A6B6779B}" sibTransId="{72DA1DCF-2103-4DA5-8E6A-C64EA9800065}"/>
    <dgm:cxn modelId="{F0D3A4AE-1595-4EBC-A603-D266626F98DD}" type="presOf" srcId="{5F4C7583-D782-4397-9632-69BD4953A579}" destId="{DD3FC245-2805-498C-8ACF-590FF11F5550}" srcOrd="0" destOrd="0" presId="urn:microsoft.com/office/officeart/2005/8/layout/radial6"/>
    <dgm:cxn modelId="{37CA19B3-8E82-40A6-B896-457CF8823F9C}" type="presOf" srcId="{F51638FE-A131-4B9D-82DC-38DF7DF452D2}" destId="{C8FF7A9E-7AD3-4D14-B8CE-2CBB0DA4A613}" srcOrd="0" destOrd="0" presId="urn:microsoft.com/office/officeart/2005/8/layout/radial6"/>
    <dgm:cxn modelId="{794544B5-6AE1-4E0D-B3C3-90883599141A}" srcId="{7090DAD8-F717-467F-B841-2C7D0E053BD8}" destId="{9A9F0BE2-7B86-4263-88F1-B3681FFCA9F4}" srcOrd="3" destOrd="0" parTransId="{AD27F11E-5CF4-4A74-843E-636E3FF312E1}" sibTransId="{C5E6BA8E-1B94-4394-B663-732CE884774B}"/>
    <dgm:cxn modelId="{6257CCBC-70BB-4BD9-ADAC-0FFD2CDBD534}" srcId="{EAE60CF8-B240-4A96-9AEC-24BFE922FEA2}" destId="{7090DAD8-F717-467F-B841-2C7D0E053BD8}" srcOrd="0" destOrd="0" parTransId="{074CD47A-F018-4EEC-9BCE-7E970773B561}" sibTransId="{1862B6CD-15DA-4864-9B19-019957349C97}"/>
    <dgm:cxn modelId="{E7374AD1-588A-4D8A-8088-B799824D5E35}" type="presOf" srcId="{590CF910-0B70-4A85-987C-AF47368D354E}" destId="{AA7062AD-83AF-4B27-B31A-59159DF0C644}" srcOrd="0" destOrd="0" presId="urn:microsoft.com/office/officeart/2005/8/layout/radial6"/>
    <dgm:cxn modelId="{3E26B3EC-085B-49C3-BF4F-475BE4212436}" type="presOf" srcId="{9A9F0BE2-7B86-4263-88F1-B3681FFCA9F4}" destId="{6EF60A46-2C57-4FE3-9D5D-E2D3864165FC}" srcOrd="0" destOrd="0" presId="urn:microsoft.com/office/officeart/2005/8/layout/radial6"/>
    <dgm:cxn modelId="{1D76E34B-A005-4D92-B4B7-D2934BDE8D62}" type="presParOf" srcId="{2CFB486C-A34E-473B-90FE-2F3AFC495FFD}" destId="{29CFAEE3-D662-47AF-9B8C-9195C9E2DF8A}" srcOrd="0" destOrd="0" presId="urn:microsoft.com/office/officeart/2005/8/layout/radial6"/>
    <dgm:cxn modelId="{3983BFEE-52B2-497B-A0F4-EF6D85CA2E65}" type="presParOf" srcId="{2CFB486C-A34E-473B-90FE-2F3AFC495FFD}" destId="{C8FF7A9E-7AD3-4D14-B8CE-2CBB0DA4A613}" srcOrd="1" destOrd="0" presId="urn:microsoft.com/office/officeart/2005/8/layout/radial6"/>
    <dgm:cxn modelId="{62B251A4-5DF2-4243-81CD-C4AB915A04B7}" type="presParOf" srcId="{2CFB486C-A34E-473B-90FE-2F3AFC495FFD}" destId="{9FFE254C-F070-4BDF-B63D-2B1B7F518AEE}" srcOrd="2" destOrd="0" presId="urn:microsoft.com/office/officeart/2005/8/layout/radial6"/>
    <dgm:cxn modelId="{E31C9DFC-07EC-45B3-8463-135318490CD7}" type="presParOf" srcId="{2CFB486C-A34E-473B-90FE-2F3AFC495FFD}" destId="{76827102-9B00-4B15-8AFD-6F430A7F2FC9}" srcOrd="3" destOrd="0" presId="urn:microsoft.com/office/officeart/2005/8/layout/radial6"/>
    <dgm:cxn modelId="{3F4FA518-4803-4549-BF13-5532C0CB93A8}" type="presParOf" srcId="{2CFB486C-A34E-473B-90FE-2F3AFC495FFD}" destId="{DD3FC245-2805-498C-8ACF-590FF11F5550}" srcOrd="4" destOrd="0" presId="urn:microsoft.com/office/officeart/2005/8/layout/radial6"/>
    <dgm:cxn modelId="{186E8C0D-FC4F-4F4A-AF15-E211352BDBBA}" type="presParOf" srcId="{2CFB486C-A34E-473B-90FE-2F3AFC495FFD}" destId="{82534DC8-7F64-49CB-B4E1-BEFDF3C93ABD}" srcOrd="5" destOrd="0" presId="urn:microsoft.com/office/officeart/2005/8/layout/radial6"/>
    <dgm:cxn modelId="{B026C9F4-C026-4FBF-9C20-1DFD4AAC7CFC}" type="presParOf" srcId="{2CFB486C-A34E-473B-90FE-2F3AFC495FFD}" destId="{7B1F4D5B-0858-47AB-9CDE-8389F983A28B}" srcOrd="6" destOrd="0" presId="urn:microsoft.com/office/officeart/2005/8/layout/radial6"/>
    <dgm:cxn modelId="{6F3E0405-03EC-410A-8007-BDB442A11EB6}" type="presParOf" srcId="{2CFB486C-A34E-473B-90FE-2F3AFC495FFD}" destId="{808CFDD3-4F48-4986-8512-389B552DA660}" srcOrd="7" destOrd="0" presId="urn:microsoft.com/office/officeart/2005/8/layout/radial6"/>
    <dgm:cxn modelId="{FC770701-0157-411F-ACA0-A9E43BA1CC16}" type="presParOf" srcId="{2CFB486C-A34E-473B-90FE-2F3AFC495FFD}" destId="{C1026AD3-74D3-4BCC-BD87-6B087EA8561B}" srcOrd="8" destOrd="0" presId="urn:microsoft.com/office/officeart/2005/8/layout/radial6"/>
    <dgm:cxn modelId="{B56BD83A-A464-4F98-AA4D-57556C1DA6E0}" type="presParOf" srcId="{2CFB486C-A34E-473B-90FE-2F3AFC495FFD}" destId="{AA7062AD-83AF-4B27-B31A-59159DF0C644}" srcOrd="9" destOrd="0" presId="urn:microsoft.com/office/officeart/2005/8/layout/radial6"/>
    <dgm:cxn modelId="{A62E75D2-AF7E-456C-8A6F-56148A133C28}" type="presParOf" srcId="{2CFB486C-A34E-473B-90FE-2F3AFC495FFD}" destId="{6EF60A46-2C57-4FE3-9D5D-E2D3864165FC}" srcOrd="10" destOrd="0" presId="urn:microsoft.com/office/officeart/2005/8/layout/radial6"/>
    <dgm:cxn modelId="{45D28FB3-3AA1-4CC3-A3C9-2EF0DF6B7BF0}" type="presParOf" srcId="{2CFB486C-A34E-473B-90FE-2F3AFC495FFD}" destId="{B10288B0-FF46-467D-ACF7-A9845DD54C12}" srcOrd="11" destOrd="0" presId="urn:microsoft.com/office/officeart/2005/8/layout/radial6"/>
    <dgm:cxn modelId="{42024E5D-C728-41EB-9723-953D2E95F026}" type="presParOf" srcId="{2CFB486C-A34E-473B-90FE-2F3AFC495FFD}" destId="{69D47FE9-8E90-4735-A6E5-5B0E069F5B12}"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293D81-4366-44DA-8F59-25B3141421C1}">
      <dsp:nvSpPr>
        <dsp:cNvPr id="0" name=""/>
        <dsp:cNvSpPr/>
      </dsp:nvSpPr>
      <dsp:spPr>
        <a:xfrm>
          <a:off x="247656" y="0"/>
          <a:ext cx="3013205" cy="951230"/>
        </a:xfrm>
        <a:prstGeom prst="roundRect">
          <a:avLst>
            <a:gd name="adj" fmla="val 10000"/>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ea typeface="ＭＳ Ｐゴシック" pitchFamily="24" charset="-128"/>
              <a:cs typeface="+mn-cs"/>
            </a:rPr>
            <a:t>Evidence-based analysis</a:t>
          </a:r>
          <a:endParaRPr lang="en-GB" sz="1800" b="1" kern="1200" dirty="0"/>
        </a:p>
      </dsp:txBody>
      <dsp:txXfrm>
        <a:off x="275517" y="27861"/>
        <a:ext cx="2957483" cy="895508"/>
      </dsp:txXfrm>
    </dsp:sp>
    <dsp:sp modelId="{D03805FD-38E1-41B8-8B06-FF289E57D5B9}">
      <dsp:nvSpPr>
        <dsp:cNvPr id="0" name=""/>
        <dsp:cNvSpPr/>
      </dsp:nvSpPr>
      <dsp:spPr>
        <a:xfrm>
          <a:off x="3692398" y="0"/>
          <a:ext cx="3013205" cy="951230"/>
        </a:xfrm>
        <a:prstGeom prst="roundRect">
          <a:avLst>
            <a:gd name="adj" fmla="val 10000"/>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a:ea typeface="ＭＳ Ｐゴシック" pitchFamily="24" charset="-128"/>
              <a:cs typeface="+mn-cs"/>
            </a:rPr>
            <a:t>Consensus building</a:t>
          </a:r>
          <a:endParaRPr lang="en-GB" sz="1800" b="1" kern="1200" dirty="0"/>
        </a:p>
      </dsp:txBody>
      <dsp:txXfrm>
        <a:off x="3720259" y="27861"/>
        <a:ext cx="2957483" cy="895508"/>
      </dsp:txXfrm>
    </dsp:sp>
    <dsp:sp modelId="{966A4D45-A69D-452D-AEAB-151947FEBC05}">
      <dsp:nvSpPr>
        <dsp:cNvPr id="0" name=""/>
        <dsp:cNvSpPr/>
      </dsp:nvSpPr>
      <dsp:spPr>
        <a:xfrm>
          <a:off x="3129438" y="4042727"/>
          <a:ext cx="713422" cy="713422"/>
        </a:xfrm>
        <a:prstGeom prst="triangle">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6DAB42A5-433F-4590-8962-9FDA35E3D789}">
      <dsp:nvSpPr>
        <dsp:cNvPr id="0" name=""/>
        <dsp:cNvSpPr/>
      </dsp:nvSpPr>
      <dsp:spPr>
        <a:xfrm>
          <a:off x="266695" y="3725954"/>
          <a:ext cx="6438909" cy="325346"/>
        </a:xfrm>
        <a:prstGeom prst="rect">
          <a:avLst/>
        </a:prstGeom>
        <a:solidFill>
          <a:schemeClr val="accent5">
            <a:alpha val="90000"/>
            <a:tint val="40000"/>
            <a:hueOff val="0"/>
            <a:satOff val="0"/>
            <a:lumOff val="0"/>
            <a:alphaOff val="0"/>
          </a:schemeClr>
        </a:solidFill>
        <a:ln w="6350" cap="flat" cmpd="sng" algn="ctr">
          <a:solidFill>
            <a:schemeClr val="accent5">
              <a:alpha val="90000"/>
              <a:tint val="4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4715D212-5B12-44C0-B4F2-AF87A0C6EC13}">
      <dsp:nvSpPr>
        <dsp:cNvPr id="0" name=""/>
        <dsp:cNvSpPr/>
      </dsp:nvSpPr>
      <dsp:spPr>
        <a:xfrm>
          <a:off x="3692398" y="2910763"/>
          <a:ext cx="3013205" cy="799033"/>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ea typeface="ＭＳ Ｐゴシック" pitchFamily="24" charset="-128"/>
            </a:rPr>
            <a:t>Plan the process well</a:t>
          </a:r>
          <a:endParaRPr lang="en-GB" sz="1600" b="1" kern="1200" dirty="0"/>
        </a:p>
      </dsp:txBody>
      <dsp:txXfrm>
        <a:off x="3731404" y="2949769"/>
        <a:ext cx="2935193" cy="721021"/>
      </dsp:txXfrm>
    </dsp:sp>
    <dsp:sp modelId="{6DB9C681-A5EB-4A3A-A943-54A95FE2BDCE}">
      <dsp:nvSpPr>
        <dsp:cNvPr id="0" name=""/>
        <dsp:cNvSpPr/>
      </dsp:nvSpPr>
      <dsp:spPr>
        <a:xfrm>
          <a:off x="3692398" y="2054656"/>
          <a:ext cx="3013205" cy="799033"/>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ea typeface="ＭＳ Ｐゴシック" pitchFamily="24" charset="-128"/>
            </a:rPr>
            <a:t>Involve stakeholders early</a:t>
          </a:r>
          <a:endParaRPr lang="en-US" sz="1600" b="1" kern="1200" dirty="0">
            <a:ea typeface="ＭＳ Ｐゴシック" pitchFamily="24" charset="-128"/>
          </a:endParaRPr>
        </a:p>
      </dsp:txBody>
      <dsp:txXfrm>
        <a:off x="3731404" y="2093662"/>
        <a:ext cx="2935193" cy="721021"/>
      </dsp:txXfrm>
    </dsp:sp>
    <dsp:sp modelId="{DBA33376-9CCC-4E41-82FF-58878019221C}">
      <dsp:nvSpPr>
        <dsp:cNvPr id="0" name=""/>
        <dsp:cNvSpPr/>
      </dsp:nvSpPr>
      <dsp:spPr>
        <a:xfrm>
          <a:off x="3692398" y="1198549"/>
          <a:ext cx="3013205" cy="799033"/>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ea typeface="ＭＳ Ｐゴシック" pitchFamily="24" charset="-128"/>
            </a:rPr>
            <a:t>Ensure decision makers are involved at the crucial stages</a:t>
          </a:r>
          <a:endParaRPr lang="en-GB" sz="1600" b="1" kern="1200" dirty="0">
            <a:ea typeface="ＭＳ Ｐゴシック" pitchFamily="24" charset="-128"/>
          </a:endParaRPr>
        </a:p>
      </dsp:txBody>
      <dsp:txXfrm>
        <a:off x="3731404" y="1237555"/>
        <a:ext cx="2935193" cy="721021"/>
      </dsp:txXfrm>
    </dsp:sp>
    <dsp:sp modelId="{B37B81D2-7A21-4613-99B5-673C0403B1C0}">
      <dsp:nvSpPr>
        <dsp:cNvPr id="0" name=""/>
        <dsp:cNvSpPr/>
      </dsp:nvSpPr>
      <dsp:spPr>
        <a:xfrm>
          <a:off x="247656" y="2910763"/>
          <a:ext cx="3013205" cy="799033"/>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ea typeface="ＭＳ Ｐゴシック" pitchFamily="24" charset="-128"/>
            </a:rPr>
            <a:t>National guidance, research and local priorities</a:t>
          </a:r>
          <a:endParaRPr lang="en-GB" sz="1600" b="1" kern="1200" dirty="0"/>
        </a:p>
      </dsp:txBody>
      <dsp:txXfrm>
        <a:off x="286662" y="2949769"/>
        <a:ext cx="2935193" cy="721021"/>
      </dsp:txXfrm>
    </dsp:sp>
    <dsp:sp modelId="{DC9B9BAB-6100-4329-92BA-E7E3FCC50DF9}">
      <dsp:nvSpPr>
        <dsp:cNvPr id="0" name=""/>
        <dsp:cNvSpPr/>
      </dsp:nvSpPr>
      <dsp:spPr>
        <a:xfrm>
          <a:off x="247656" y="2054656"/>
          <a:ext cx="3013205" cy="799033"/>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ea typeface="ＭＳ Ｐゴシック" pitchFamily="24" charset="-128"/>
            </a:rPr>
            <a:t>Demand forecasting of needs</a:t>
          </a:r>
        </a:p>
      </dsp:txBody>
      <dsp:txXfrm>
        <a:off x="286662" y="2093662"/>
        <a:ext cx="2935193" cy="721021"/>
      </dsp:txXfrm>
    </dsp:sp>
    <dsp:sp modelId="{0DC39EE6-B910-4885-975F-94732DAC41DC}">
      <dsp:nvSpPr>
        <dsp:cNvPr id="0" name=""/>
        <dsp:cNvSpPr/>
      </dsp:nvSpPr>
      <dsp:spPr>
        <a:xfrm>
          <a:off x="247656" y="1198549"/>
          <a:ext cx="3013205" cy="799033"/>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ea typeface="ＭＳ Ｐゴシック" pitchFamily="24" charset="-128"/>
            </a:rPr>
            <a:t>Market analysis, including cost and quality</a:t>
          </a:r>
          <a:endParaRPr lang="en-GB" sz="1600" b="1" kern="1200" dirty="0"/>
        </a:p>
      </dsp:txBody>
      <dsp:txXfrm>
        <a:off x="286662" y="1237555"/>
        <a:ext cx="2935193" cy="7210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E441E6-E59E-4DD0-AE18-20635E406672}">
      <dsp:nvSpPr>
        <dsp:cNvPr id="0" name=""/>
        <dsp:cNvSpPr/>
      </dsp:nvSpPr>
      <dsp:spPr>
        <a:xfrm>
          <a:off x="2901206" y="1569058"/>
          <a:ext cx="1686418" cy="1686418"/>
        </a:xfrm>
        <a:prstGeom prst="ellipse">
          <a:avLst/>
        </a:prstGeom>
        <a:solidFill>
          <a:schemeClr val="tx1"/>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b="1" kern="1200" dirty="0"/>
            <a:t>redesign service</a:t>
          </a:r>
        </a:p>
      </dsp:txBody>
      <dsp:txXfrm>
        <a:off x="3148176" y="1816028"/>
        <a:ext cx="1192478" cy="1192478"/>
      </dsp:txXfrm>
    </dsp:sp>
    <dsp:sp modelId="{6FB897B2-56ED-48DB-88CB-2BFC9011712E}">
      <dsp:nvSpPr>
        <dsp:cNvPr id="0" name=""/>
        <dsp:cNvSpPr/>
      </dsp:nvSpPr>
      <dsp:spPr>
        <a:xfrm rot="5400000">
          <a:off x="3665494" y="1209222"/>
          <a:ext cx="157842" cy="430790"/>
        </a:xfrm>
        <a:prstGeom prst="rightArrow">
          <a:avLst>
            <a:gd name="adj1" fmla="val 60000"/>
            <a:gd name="adj2" fmla="val 50000"/>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b="1" kern="1200"/>
        </a:p>
      </dsp:txBody>
      <dsp:txXfrm>
        <a:off x="3689171" y="1271704"/>
        <a:ext cx="110489" cy="258474"/>
      </dsp:txXfrm>
    </dsp:sp>
    <dsp:sp modelId="{8BD8AFC0-54E4-4AB5-9AA6-E9B478ADB544}">
      <dsp:nvSpPr>
        <dsp:cNvPr id="0" name=""/>
        <dsp:cNvSpPr/>
      </dsp:nvSpPr>
      <dsp:spPr>
        <a:xfrm>
          <a:off x="3110900" y="4210"/>
          <a:ext cx="1267031" cy="1267031"/>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Quality</a:t>
          </a:r>
        </a:p>
      </dsp:txBody>
      <dsp:txXfrm>
        <a:off x="3296452" y="189762"/>
        <a:ext cx="895927" cy="895927"/>
      </dsp:txXfrm>
    </dsp:sp>
    <dsp:sp modelId="{3DEA2A28-447B-4F2C-B7E6-F5A5F4B1BB01}">
      <dsp:nvSpPr>
        <dsp:cNvPr id="0" name=""/>
        <dsp:cNvSpPr/>
      </dsp:nvSpPr>
      <dsp:spPr>
        <a:xfrm rot="1800000">
          <a:off x="2810164" y="1703047"/>
          <a:ext cx="157842" cy="430790"/>
        </a:xfrm>
        <a:prstGeom prst="rightArrow">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b="1" kern="1200"/>
        </a:p>
      </dsp:txBody>
      <dsp:txXfrm rot="10800000">
        <a:off x="2813336" y="1777367"/>
        <a:ext cx="110489" cy="258474"/>
      </dsp:txXfrm>
    </dsp:sp>
    <dsp:sp modelId="{E6BD81EB-4408-401D-994D-3226A0E7F5A7}">
      <dsp:nvSpPr>
        <dsp:cNvPr id="0" name=""/>
        <dsp:cNvSpPr/>
      </dsp:nvSpPr>
      <dsp:spPr>
        <a:xfrm>
          <a:off x="1574102" y="891481"/>
          <a:ext cx="1267031" cy="1267031"/>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Demand</a:t>
          </a:r>
        </a:p>
      </dsp:txBody>
      <dsp:txXfrm>
        <a:off x="1759654" y="1077033"/>
        <a:ext cx="895927" cy="895927"/>
      </dsp:txXfrm>
    </dsp:sp>
    <dsp:sp modelId="{F6ABB2C7-2BAD-43D1-B926-3599245E1365}">
      <dsp:nvSpPr>
        <dsp:cNvPr id="0" name=""/>
        <dsp:cNvSpPr/>
      </dsp:nvSpPr>
      <dsp:spPr>
        <a:xfrm rot="19800000">
          <a:off x="2810164" y="2690697"/>
          <a:ext cx="157842" cy="430790"/>
        </a:xfrm>
        <a:prstGeom prst="rightArrow">
          <a:avLst>
            <a:gd name="adj1" fmla="val 60000"/>
            <a:gd name="adj2" fmla="val 50000"/>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b="1" kern="1200"/>
        </a:p>
      </dsp:txBody>
      <dsp:txXfrm rot="10800000">
        <a:off x="2813336" y="2788693"/>
        <a:ext cx="110489" cy="258474"/>
      </dsp:txXfrm>
    </dsp:sp>
    <dsp:sp modelId="{8EE4AA97-AF38-4B68-A54C-A453D85042D4}">
      <dsp:nvSpPr>
        <dsp:cNvPr id="0" name=""/>
        <dsp:cNvSpPr/>
      </dsp:nvSpPr>
      <dsp:spPr>
        <a:xfrm>
          <a:off x="1574102" y="2666022"/>
          <a:ext cx="1267031" cy="1267031"/>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Law</a:t>
          </a:r>
        </a:p>
      </dsp:txBody>
      <dsp:txXfrm>
        <a:off x="1759654" y="2851574"/>
        <a:ext cx="895927" cy="895927"/>
      </dsp:txXfrm>
    </dsp:sp>
    <dsp:sp modelId="{A80BE7B1-DA1C-411A-AD86-045428AC7A2B}">
      <dsp:nvSpPr>
        <dsp:cNvPr id="0" name=""/>
        <dsp:cNvSpPr/>
      </dsp:nvSpPr>
      <dsp:spPr>
        <a:xfrm rot="16200000">
          <a:off x="3665494" y="3184522"/>
          <a:ext cx="157842" cy="430790"/>
        </a:xfrm>
        <a:prstGeom prst="rightArrow">
          <a:avLst>
            <a:gd name="adj1" fmla="val 60000"/>
            <a:gd name="adj2" fmla="val 50000"/>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b="1" kern="1200"/>
        </a:p>
      </dsp:txBody>
      <dsp:txXfrm>
        <a:off x="3689171" y="3294357"/>
        <a:ext cx="110489" cy="258474"/>
      </dsp:txXfrm>
    </dsp:sp>
    <dsp:sp modelId="{3E5E1188-DF66-40B3-879B-8D559FC4B751}">
      <dsp:nvSpPr>
        <dsp:cNvPr id="0" name=""/>
        <dsp:cNvSpPr/>
      </dsp:nvSpPr>
      <dsp:spPr>
        <a:xfrm>
          <a:off x="3110900" y="3553293"/>
          <a:ext cx="1267031" cy="1267031"/>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Money</a:t>
          </a:r>
        </a:p>
      </dsp:txBody>
      <dsp:txXfrm>
        <a:off x="3296452" y="3738845"/>
        <a:ext cx="895927" cy="895927"/>
      </dsp:txXfrm>
    </dsp:sp>
    <dsp:sp modelId="{86882DEC-E9EB-49CC-A492-A0DA1E2E3C57}">
      <dsp:nvSpPr>
        <dsp:cNvPr id="0" name=""/>
        <dsp:cNvSpPr/>
      </dsp:nvSpPr>
      <dsp:spPr>
        <a:xfrm rot="12600000">
          <a:off x="4520824" y="2690697"/>
          <a:ext cx="157842" cy="430790"/>
        </a:xfrm>
        <a:prstGeom prst="rightArrow">
          <a:avLst>
            <a:gd name="adj1" fmla="val 60000"/>
            <a:gd name="adj2" fmla="val 50000"/>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b="1" kern="1200"/>
        </a:p>
      </dsp:txBody>
      <dsp:txXfrm>
        <a:off x="4565005" y="2788693"/>
        <a:ext cx="110489" cy="258474"/>
      </dsp:txXfrm>
    </dsp:sp>
    <dsp:sp modelId="{B88B0CC8-3474-42C8-9AA8-565E19093BBD}">
      <dsp:nvSpPr>
        <dsp:cNvPr id="0" name=""/>
        <dsp:cNvSpPr/>
      </dsp:nvSpPr>
      <dsp:spPr>
        <a:xfrm>
          <a:off x="4647698" y="2666022"/>
          <a:ext cx="1267031" cy="1267031"/>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Political</a:t>
          </a:r>
        </a:p>
      </dsp:txBody>
      <dsp:txXfrm>
        <a:off x="4833250" y="2851574"/>
        <a:ext cx="895927" cy="895927"/>
      </dsp:txXfrm>
    </dsp:sp>
    <dsp:sp modelId="{0119D42C-7D8C-4C1F-A894-A6B40C24CDB9}">
      <dsp:nvSpPr>
        <dsp:cNvPr id="0" name=""/>
        <dsp:cNvSpPr/>
      </dsp:nvSpPr>
      <dsp:spPr>
        <a:xfrm rot="9000000">
          <a:off x="4520824" y="1703047"/>
          <a:ext cx="157842" cy="430790"/>
        </a:xfrm>
        <a:prstGeom prst="rightArrow">
          <a:avLst>
            <a:gd name="adj1" fmla="val 60000"/>
            <a:gd name="adj2" fmla="val 50000"/>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b="1" kern="1200"/>
        </a:p>
      </dsp:txBody>
      <dsp:txXfrm>
        <a:off x="4565005" y="1777367"/>
        <a:ext cx="110489" cy="258474"/>
      </dsp:txXfrm>
    </dsp:sp>
    <dsp:sp modelId="{C524EB97-6E48-41BE-BA91-60ADCD0120DD}">
      <dsp:nvSpPr>
        <dsp:cNvPr id="0" name=""/>
        <dsp:cNvSpPr/>
      </dsp:nvSpPr>
      <dsp:spPr>
        <a:xfrm>
          <a:off x="4647698" y="891481"/>
          <a:ext cx="1267031" cy="1267031"/>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Provider</a:t>
          </a:r>
        </a:p>
      </dsp:txBody>
      <dsp:txXfrm>
        <a:off x="4833250" y="1077033"/>
        <a:ext cx="895927" cy="8959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D47FE9-8E90-4735-A6E5-5B0E069F5B12}">
      <dsp:nvSpPr>
        <dsp:cNvPr id="0" name=""/>
        <dsp:cNvSpPr/>
      </dsp:nvSpPr>
      <dsp:spPr>
        <a:xfrm>
          <a:off x="1699134" y="578836"/>
          <a:ext cx="3855652" cy="3855652"/>
        </a:xfrm>
        <a:prstGeom prst="blockArc">
          <a:avLst>
            <a:gd name="adj1" fmla="val 10800000"/>
            <a:gd name="adj2" fmla="val 16200000"/>
            <a:gd name="adj3" fmla="val 4644"/>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AA7062AD-83AF-4B27-B31A-59159DF0C644}">
      <dsp:nvSpPr>
        <dsp:cNvPr id="0" name=""/>
        <dsp:cNvSpPr/>
      </dsp:nvSpPr>
      <dsp:spPr>
        <a:xfrm>
          <a:off x="1699134" y="578836"/>
          <a:ext cx="3855652" cy="3855652"/>
        </a:xfrm>
        <a:prstGeom prst="blockArc">
          <a:avLst>
            <a:gd name="adj1" fmla="val 5400000"/>
            <a:gd name="adj2" fmla="val 10800000"/>
            <a:gd name="adj3" fmla="val 4644"/>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B1F4D5B-0858-47AB-9CDE-8389F983A28B}">
      <dsp:nvSpPr>
        <dsp:cNvPr id="0" name=""/>
        <dsp:cNvSpPr/>
      </dsp:nvSpPr>
      <dsp:spPr>
        <a:xfrm>
          <a:off x="1699134" y="578836"/>
          <a:ext cx="3855652" cy="3855652"/>
        </a:xfrm>
        <a:prstGeom prst="blockArc">
          <a:avLst>
            <a:gd name="adj1" fmla="val 0"/>
            <a:gd name="adj2" fmla="val 5400000"/>
            <a:gd name="adj3" fmla="val 4644"/>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6827102-9B00-4B15-8AFD-6F430A7F2FC9}">
      <dsp:nvSpPr>
        <dsp:cNvPr id="0" name=""/>
        <dsp:cNvSpPr/>
      </dsp:nvSpPr>
      <dsp:spPr>
        <a:xfrm>
          <a:off x="1699134" y="578836"/>
          <a:ext cx="3855652" cy="3855652"/>
        </a:xfrm>
        <a:prstGeom prst="blockArc">
          <a:avLst>
            <a:gd name="adj1" fmla="val 16200000"/>
            <a:gd name="adj2" fmla="val 0"/>
            <a:gd name="adj3" fmla="val 4644"/>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9CFAEE3-D662-47AF-9B8C-9195C9E2DF8A}">
      <dsp:nvSpPr>
        <dsp:cNvPr id="0" name=""/>
        <dsp:cNvSpPr/>
      </dsp:nvSpPr>
      <dsp:spPr>
        <a:xfrm>
          <a:off x="2738816" y="1618517"/>
          <a:ext cx="1776289" cy="1776289"/>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t>Patients / service user and citizens</a:t>
          </a:r>
        </a:p>
      </dsp:txBody>
      <dsp:txXfrm>
        <a:off x="2998948" y="1878649"/>
        <a:ext cx="1256025" cy="1256025"/>
      </dsp:txXfrm>
    </dsp:sp>
    <dsp:sp modelId="{C8FF7A9E-7AD3-4D14-B8CE-2CBB0DA4A613}">
      <dsp:nvSpPr>
        <dsp:cNvPr id="0" name=""/>
        <dsp:cNvSpPr/>
      </dsp:nvSpPr>
      <dsp:spPr>
        <a:xfrm>
          <a:off x="3005259" y="1897"/>
          <a:ext cx="1243402" cy="1243402"/>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Analyse</a:t>
          </a:r>
          <a:endParaRPr lang="en-GB" sz="1600" b="1" kern="1200" dirty="0"/>
        </a:p>
      </dsp:txBody>
      <dsp:txXfrm>
        <a:off x="3187351" y="183989"/>
        <a:ext cx="879218" cy="879218"/>
      </dsp:txXfrm>
    </dsp:sp>
    <dsp:sp modelId="{DD3FC245-2805-498C-8ACF-590FF11F5550}">
      <dsp:nvSpPr>
        <dsp:cNvPr id="0" name=""/>
        <dsp:cNvSpPr/>
      </dsp:nvSpPr>
      <dsp:spPr>
        <a:xfrm>
          <a:off x="4888323" y="1884961"/>
          <a:ext cx="1243402" cy="1243402"/>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Plan</a:t>
          </a:r>
          <a:endParaRPr lang="en-GB" sz="1600" b="1" kern="1200" dirty="0"/>
        </a:p>
      </dsp:txBody>
      <dsp:txXfrm>
        <a:off x="5070415" y="2067053"/>
        <a:ext cx="879218" cy="879218"/>
      </dsp:txXfrm>
    </dsp:sp>
    <dsp:sp modelId="{808CFDD3-4F48-4986-8512-389B552DA660}">
      <dsp:nvSpPr>
        <dsp:cNvPr id="0" name=""/>
        <dsp:cNvSpPr/>
      </dsp:nvSpPr>
      <dsp:spPr>
        <a:xfrm>
          <a:off x="3005259" y="3768024"/>
          <a:ext cx="1243402" cy="1243402"/>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Do</a:t>
          </a:r>
          <a:endParaRPr lang="en-GB" sz="1600" b="1" kern="1200" dirty="0"/>
        </a:p>
      </dsp:txBody>
      <dsp:txXfrm>
        <a:off x="3187351" y="3950116"/>
        <a:ext cx="879218" cy="879218"/>
      </dsp:txXfrm>
    </dsp:sp>
    <dsp:sp modelId="{6EF60A46-2C57-4FE3-9D5D-E2D3864165FC}">
      <dsp:nvSpPr>
        <dsp:cNvPr id="0" name=""/>
        <dsp:cNvSpPr/>
      </dsp:nvSpPr>
      <dsp:spPr>
        <a:xfrm>
          <a:off x="1122195" y="1884961"/>
          <a:ext cx="1243402" cy="1243402"/>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a:t>Review</a:t>
          </a:r>
          <a:endParaRPr lang="en-GB" sz="1600" b="1" kern="1200" dirty="0"/>
        </a:p>
      </dsp:txBody>
      <dsp:txXfrm>
        <a:off x="1304287" y="2067053"/>
        <a:ext cx="879218" cy="879218"/>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6550D9-ADB1-3343-A22C-B3DF373CF0A3}" type="datetimeFigureOut">
              <a:rPr lang="en-US" smtClean="0"/>
              <a:t>11/2/23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37161" y="4400550"/>
            <a:ext cx="6547844" cy="441198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5"/>
          </p:nvPr>
        </p:nvSpPr>
        <p:spPr>
          <a:xfrm>
            <a:off x="6046469" y="8903970"/>
            <a:ext cx="809943" cy="240030"/>
          </a:xfrm>
          <a:prstGeom prst="rect">
            <a:avLst/>
          </a:prstGeom>
        </p:spPr>
        <p:txBody>
          <a:bodyPr vert="horz" lIns="91440" tIns="45720" rIns="91440" bIns="45720" rtlCol="0" anchor="b"/>
          <a:lstStyle>
            <a:lvl1pPr algn="r">
              <a:defRPr sz="1200"/>
            </a:lvl1pPr>
          </a:lstStyle>
          <a:p>
            <a:fld id="{77F15030-F269-C645-865D-789DE9782CCF}" type="slidenum">
              <a:rPr lang="en-US" smtClean="0"/>
              <a:t>‹#›</a:t>
            </a:fld>
            <a:endParaRPr lang="en-US"/>
          </a:p>
        </p:txBody>
      </p:sp>
    </p:spTree>
    <p:extLst>
      <p:ext uri="{BB962C8B-B14F-4D97-AF65-F5344CB8AC3E}">
        <p14:creationId xmlns:p14="http://schemas.microsoft.com/office/powerpoint/2010/main" val="2055067906"/>
      </p:ext>
    </p:extLst>
  </p:cSld>
  <p:clrMap bg1="lt1" tx1="dk1" bg2="lt2" tx2="dk2" accent1="accent1" accent2="accent2" accent3="accent3" accent4="accent4" accent5="accent5" accent6="accent6" hlink="hlink" folHlink="folHlink"/>
  <p:notesStyle>
    <a:lvl1pPr marL="0" indent="0" algn="l" defTabSz="914400" rtl="0" eaLnBrk="1" latinLnBrk="0" hangingPunct="1">
      <a:spcBef>
        <a:spcPts val="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2pPr>
    <a:lvl3pPr marL="9144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this session we will first look at why change, what are the drivers? We will then look at a key aspect of delivering change: decommissioning.</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By the end of this session you will be able to:</a:t>
            </a:r>
          </a:p>
          <a:p>
            <a:endParaRPr lang="en-GB" dirty="0">
              <a:latin typeface="Arial" panose="020B0604020202020204" pitchFamily="34" charset="0"/>
              <a:cs typeface="Arial" panose="020B0604020202020204" pitchFamily="34" charset="0"/>
            </a:endParaRPr>
          </a:p>
          <a:p>
            <a:pPr marL="170678" indent="-170678">
              <a:buFont typeface="Arial" panose="020B0604020202020204" pitchFamily="34" charset="0"/>
              <a:buChar char="•"/>
            </a:pPr>
            <a:r>
              <a:rPr lang="en-GB" dirty="0">
                <a:latin typeface="Arial" panose="020B0604020202020204" pitchFamily="34" charset="0"/>
                <a:cs typeface="Arial" panose="020B0604020202020204" pitchFamily="34" charset="0"/>
              </a:rPr>
              <a:t>Articulate what is needed to deliver effective change</a:t>
            </a:r>
          </a:p>
          <a:p>
            <a:pPr marL="170678" indent="-170678">
              <a:buFont typeface="Arial" panose="020B0604020202020204" pitchFamily="34" charset="0"/>
              <a:buChar char="•"/>
            </a:pPr>
            <a:r>
              <a:rPr lang="en-GB" dirty="0">
                <a:latin typeface="Arial" panose="020B0604020202020204" pitchFamily="34" charset="0"/>
                <a:cs typeface="Arial" panose="020B0604020202020204" pitchFamily="34" charset="0"/>
              </a:rPr>
              <a:t>Understand where decommissioning ‘fits’ as an activity within the broader commissioning context.</a:t>
            </a:r>
          </a:p>
          <a:p>
            <a:pPr marL="170678" indent="-170678">
              <a:buFont typeface="Arial" panose="020B0604020202020204" pitchFamily="34" charset="0"/>
              <a:buChar char="•"/>
            </a:pPr>
            <a:r>
              <a:rPr lang="en-GB" dirty="0">
                <a:latin typeface="Arial" panose="020B0604020202020204" pitchFamily="34" charset="0"/>
                <a:cs typeface="Arial" panose="020B0604020202020204" pitchFamily="34" charset="0"/>
              </a:rPr>
              <a:t>Identify when services need decommissioning locally and have a clear understanding of what activities need to be undertaken to ensure successful change management.</a:t>
            </a:r>
          </a:p>
          <a:p>
            <a:pPr marL="0" indent="0">
              <a:buFont typeface="Arial" panose="020B0604020202020204" pitchFamily="34" charset="0"/>
              <a:buNone/>
            </a:pPr>
            <a:endParaRPr lang="en-GB" dirty="0">
              <a:latin typeface="Arial" panose="020B0604020202020204" pitchFamily="34" charset="0"/>
              <a:cs typeface="Arial" panose="020B0604020202020204" pitchFamily="34" charset="0"/>
            </a:endParaRPr>
          </a:p>
          <a:p>
            <a:endParaRPr lang="en-GB" dirty="0"/>
          </a:p>
          <a:p>
            <a:endParaRPr lang="en-GB" dirty="0"/>
          </a:p>
          <a:p>
            <a:endParaRPr lang="en-US" dirty="0"/>
          </a:p>
          <a:p>
            <a:endParaRPr lang="en-US" dirty="0"/>
          </a:p>
        </p:txBody>
      </p:sp>
      <p:sp>
        <p:nvSpPr>
          <p:cNvPr id="4" name="Slide Number Placeholder 3"/>
          <p:cNvSpPr>
            <a:spLocks noGrp="1"/>
          </p:cNvSpPr>
          <p:nvPr>
            <p:ph type="sldNum" sz="quarter" idx="5"/>
          </p:nvPr>
        </p:nvSpPr>
        <p:spPr/>
        <p:txBody>
          <a:bodyPr/>
          <a:lstStyle/>
          <a:p>
            <a:fld id="{77F15030-F269-C645-865D-789DE9782CCF}" type="slidenum">
              <a:rPr lang="en-US" smtClean="0"/>
              <a:t>1</a:t>
            </a:fld>
            <a:endParaRPr lang="en-US"/>
          </a:p>
        </p:txBody>
      </p:sp>
    </p:spTree>
    <p:extLst>
      <p:ext uri="{BB962C8B-B14F-4D97-AF65-F5344CB8AC3E}">
        <p14:creationId xmlns:p14="http://schemas.microsoft.com/office/powerpoint/2010/main" val="1120115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rial" pitchFamily="34" charset="0"/>
              </a:rPr>
              <a:t>Note that there is a bigger print of this slide (which is a bit blurry if small) in packs.</a:t>
            </a:r>
          </a:p>
          <a:p>
            <a:endParaRPr lang="en-GB" dirty="0">
              <a:latin typeface="Arial" pitchFamily="34" charset="0"/>
            </a:endParaRPr>
          </a:p>
          <a:p>
            <a:r>
              <a:rPr lang="en-GB" dirty="0">
                <a:latin typeface="Arial" pitchFamily="34" charset="0"/>
              </a:rPr>
              <a:t>Case study is taken from the Art of Exit by NESTA that describes a new creative approach to decommissioning which combines strands of good decommissioning practice with that of innovation. See pages 24-31 of the Art of Exit for info on the concept in general and then the handout of how that was applied in Tower Hamlets. </a:t>
            </a:r>
          </a:p>
          <a:p>
            <a:endParaRPr lang="en-GB" dirty="0">
              <a:latin typeface="Arial" pitchFamily="34" charset="0"/>
            </a:endParaRPr>
          </a:p>
          <a:p>
            <a:r>
              <a:rPr lang="en-GB" dirty="0">
                <a:latin typeface="Arial" pitchFamily="34" charset="0"/>
              </a:rPr>
              <a:t>Note only if someone asks, but the statutory duty to provide libraries is under the 1964 Public Libraries Act, section 7, which imposes a statutory duty on library authorities to “provide a comprehensive and efficient library service” to everyone lives, works or attends full time education in the area. However, the expression “library service” is not defined nor are the concepts “comprehensive and efficient”. Case law about libraries that we know about from Somerset and Gloucestershire for example were lost on review because of the Public Sector Equalities Duty not the Act above.</a:t>
            </a:r>
          </a:p>
          <a:p>
            <a:endParaRPr lang="en-GB" dirty="0">
              <a:latin typeface="Arial" pitchFamily="34" charset="0"/>
            </a:endParaRPr>
          </a:p>
          <a:p>
            <a:r>
              <a:rPr lang="en-GB" b="1" dirty="0">
                <a:latin typeface="Arial" pitchFamily="34" charset="0"/>
              </a:rPr>
              <a:t>Need clarity over governance arrangements throughout</a:t>
            </a:r>
          </a:p>
          <a:p>
            <a:endParaRPr lang="en-GB" dirty="0">
              <a:latin typeface="Arial" pitchFamily="34" charset="0"/>
            </a:endParaRPr>
          </a:p>
          <a:p>
            <a:endParaRPr lang="en-GB" dirty="0">
              <a:latin typeface="Arial"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10</a:t>
            </a:fld>
            <a:endParaRPr lang="en-US"/>
          </a:p>
        </p:txBody>
      </p:sp>
    </p:spTree>
    <p:extLst>
      <p:ext uri="{BB962C8B-B14F-4D97-AF65-F5344CB8AC3E}">
        <p14:creationId xmlns:p14="http://schemas.microsoft.com/office/powerpoint/2010/main" val="2362453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i="0" dirty="0">
                <a:solidFill>
                  <a:srgbClr val="0B0C11"/>
                </a:solidFill>
                <a:effectLst/>
                <a:latin typeface="Inter"/>
              </a:rPr>
              <a:t>Change management skills</a:t>
            </a:r>
          </a:p>
          <a:p>
            <a:pPr algn="l"/>
            <a:r>
              <a:rPr lang="en-US" sz="1200" b="0" i="0" dirty="0">
                <a:solidFill>
                  <a:srgbClr val="0B0C11"/>
                </a:solidFill>
                <a:effectLst/>
                <a:latin typeface="Inter"/>
              </a:rPr>
              <a:t>Like effective commissioning, decommissioning is a change process and requires a range of competencies and skills associated with managing often highly complex, participative and transformative change processes. Commissioners need to be able to:</a:t>
            </a:r>
          </a:p>
          <a:p>
            <a:pPr algn="l">
              <a:buFont typeface="Arial" panose="020B0604020202020204" pitchFamily="34" charset="0"/>
              <a:buChar char="•"/>
            </a:pPr>
            <a:r>
              <a:rPr lang="en-US" sz="1200" b="0" i="0" dirty="0">
                <a:solidFill>
                  <a:srgbClr val="0B0C11"/>
                </a:solidFill>
                <a:effectLst/>
                <a:latin typeface="Inter"/>
              </a:rPr>
              <a:t>Ensure people understand why change is needed and how it is relevant to them;</a:t>
            </a:r>
          </a:p>
          <a:p>
            <a:pPr algn="l">
              <a:buFont typeface="Arial" panose="020B0604020202020204" pitchFamily="34" charset="0"/>
              <a:buChar char="•"/>
            </a:pPr>
            <a:r>
              <a:rPr lang="en-US" sz="1200" b="0" i="0" dirty="0">
                <a:solidFill>
                  <a:srgbClr val="0B0C11"/>
                </a:solidFill>
                <a:effectLst/>
                <a:latin typeface="Inter"/>
              </a:rPr>
              <a:t>Provide good leadership with the commitment, skills and ability to make change happen;</a:t>
            </a:r>
          </a:p>
          <a:p>
            <a:pPr algn="l">
              <a:buFont typeface="Arial" panose="020B0604020202020204" pitchFamily="34" charset="0"/>
              <a:buChar char="•"/>
            </a:pPr>
            <a:r>
              <a:rPr lang="en-US" sz="1200" b="0" i="0" dirty="0">
                <a:solidFill>
                  <a:srgbClr val="0B0C11"/>
                </a:solidFill>
                <a:effectLst/>
                <a:latin typeface="Inter"/>
              </a:rPr>
              <a:t>Be clear about the vision and intended outcomes;</a:t>
            </a:r>
          </a:p>
          <a:p>
            <a:pPr algn="l">
              <a:buFont typeface="Arial" panose="020B0604020202020204" pitchFamily="34" charset="0"/>
              <a:buChar char="•"/>
            </a:pPr>
            <a:r>
              <a:rPr lang="en-US" sz="1200" b="0" i="0" dirty="0">
                <a:solidFill>
                  <a:srgbClr val="0B0C11"/>
                </a:solidFill>
                <a:effectLst/>
                <a:latin typeface="Inter"/>
              </a:rPr>
              <a:t>Communicate and engage simply, consistently and in a way relevant to all partners;</a:t>
            </a:r>
          </a:p>
          <a:p>
            <a:pPr algn="l">
              <a:buFont typeface="Arial" panose="020B0604020202020204" pitchFamily="34" charset="0"/>
              <a:buChar char="•"/>
            </a:pPr>
            <a:r>
              <a:rPr lang="en-US" sz="1200" b="0" i="0" dirty="0">
                <a:solidFill>
                  <a:srgbClr val="0B0C11"/>
                </a:solidFill>
                <a:effectLst/>
                <a:latin typeface="Inter"/>
              </a:rPr>
              <a:t>Empower people and </a:t>
            </a:r>
            <a:r>
              <a:rPr lang="en-US" sz="1200" b="0" i="0" dirty="0" err="1">
                <a:solidFill>
                  <a:srgbClr val="0B0C11"/>
                </a:solidFill>
                <a:effectLst/>
                <a:latin typeface="Inter"/>
              </a:rPr>
              <a:t>organisations</a:t>
            </a:r>
            <a:r>
              <a:rPr lang="en-US" sz="1200" b="0" i="0" dirty="0">
                <a:solidFill>
                  <a:srgbClr val="0B0C11"/>
                </a:solidFill>
                <a:effectLst/>
                <a:latin typeface="Inter"/>
              </a:rPr>
              <a:t> including rewarding achievements;</a:t>
            </a:r>
          </a:p>
          <a:p>
            <a:pPr algn="l">
              <a:buFont typeface="Arial" panose="020B0604020202020204" pitchFamily="34" charset="0"/>
              <a:buChar char="•"/>
            </a:pPr>
            <a:r>
              <a:rPr lang="en-US" sz="1200" b="0" i="0" dirty="0">
                <a:solidFill>
                  <a:srgbClr val="0B0C11"/>
                </a:solidFill>
                <a:effectLst/>
                <a:latin typeface="Inter"/>
              </a:rPr>
              <a:t>Create short-term wins by outlining early objectives and outcomes that are easy to achieve;</a:t>
            </a:r>
          </a:p>
          <a:p>
            <a:pPr algn="l">
              <a:buFont typeface="Arial" panose="020B0604020202020204" pitchFamily="34" charset="0"/>
              <a:buChar char="•"/>
            </a:pPr>
            <a:r>
              <a:rPr lang="en-US" sz="1200" b="0" i="0" dirty="0">
                <a:solidFill>
                  <a:srgbClr val="0B0C11"/>
                </a:solidFill>
                <a:effectLst/>
                <a:latin typeface="Inter"/>
              </a:rPr>
              <a:t>Not give up – you need, and should encourage, determination and persistence; and</a:t>
            </a:r>
          </a:p>
          <a:p>
            <a:pPr algn="l">
              <a:buFont typeface="Arial" panose="020B0604020202020204" pitchFamily="34" charset="0"/>
              <a:buChar char="•"/>
            </a:pPr>
            <a:r>
              <a:rPr lang="en-US" sz="1200" b="0" i="0" dirty="0">
                <a:solidFill>
                  <a:srgbClr val="0B0C11"/>
                </a:solidFill>
                <a:effectLst/>
                <a:latin typeface="Inter"/>
              </a:rPr>
              <a:t>Make change stick – changes made will need to be woven into cultures.</a:t>
            </a:r>
          </a:p>
          <a:p>
            <a:pPr marL="0" lvl="0" indent="0" algn="l" rtl="0">
              <a:lnSpc>
                <a:spcPct val="100000"/>
              </a:lnSpc>
              <a:spcBef>
                <a:spcPts val="300"/>
              </a:spcBef>
              <a:spcAft>
                <a:spcPts val="0"/>
              </a:spcAft>
              <a:buSzPts val="1400"/>
              <a:buNone/>
            </a:pPr>
            <a:endParaRPr lang="en-GB" sz="1000" b="1" dirty="0"/>
          </a:p>
          <a:p>
            <a:pPr marL="0" lvl="0" indent="0" algn="l" rtl="0">
              <a:lnSpc>
                <a:spcPct val="100000"/>
              </a:lnSpc>
              <a:spcBef>
                <a:spcPts val="300"/>
              </a:spcBef>
              <a:spcAft>
                <a:spcPts val="0"/>
              </a:spcAft>
              <a:buSzPts val="1400"/>
              <a:buNone/>
            </a:pPr>
            <a:endParaRPr lang="en-GB" sz="1000" b="1" dirty="0"/>
          </a:p>
          <a:p>
            <a:pPr algn="l"/>
            <a:r>
              <a:rPr lang="en-US" sz="1200" b="1" i="0" dirty="0">
                <a:solidFill>
                  <a:srgbClr val="0B0C11"/>
                </a:solidFill>
                <a:effectLst/>
                <a:latin typeface="Inter"/>
              </a:rPr>
              <a:t>Stakeholder engagement skills</a:t>
            </a:r>
          </a:p>
          <a:p>
            <a:pPr algn="l"/>
            <a:r>
              <a:rPr lang="en-US" sz="1200" b="0" i="0" dirty="0">
                <a:solidFill>
                  <a:srgbClr val="0B0C11"/>
                </a:solidFill>
                <a:effectLst/>
                <a:latin typeface="Inter"/>
              </a:rPr>
              <a:t>Good stakeholder engagement, important in the commissioning process, is widely regarded as even more important when decommissioning.  Decommissioning requires commissioners to be sensitive to the impact of their decisions on service providers and users and to manage the uncertainty and fear that can arise when decommissioning is being considered.  To achieve this, it is crucial for commissioners to:</a:t>
            </a:r>
          </a:p>
          <a:p>
            <a:pPr algn="l"/>
            <a:r>
              <a:rPr lang="en-US" sz="1200" b="0" i="0" dirty="0">
                <a:solidFill>
                  <a:srgbClr val="0B0C11"/>
                </a:solidFill>
                <a:effectLst/>
                <a:latin typeface="Inter"/>
              </a:rPr>
              <a:t>Not be afraid of having difficult conversations;</a:t>
            </a:r>
          </a:p>
          <a:p>
            <a:pPr algn="l"/>
            <a:r>
              <a:rPr lang="en-US" sz="1200" b="0" i="0" dirty="0">
                <a:solidFill>
                  <a:srgbClr val="0B0C11"/>
                </a:solidFill>
                <a:effectLst/>
                <a:latin typeface="Inter"/>
              </a:rPr>
              <a:t>Admit uncertainty;</a:t>
            </a:r>
          </a:p>
          <a:p>
            <a:pPr algn="l"/>
            <a:r>
              <a:rPr lang="en-US" sz="1200" b="0" i="0" dirty="0">
                <a:solidFill>
                  <a:srgbClr val="0B0C11"/>
                </a:solidFill>
                <a:effectLst/>
                <a:latin typeface="Inter"/>
              </a:rPr>
              <a:t>Accept the anger of users, providers and the wider community;</a:t>
            </a:r>
          </a:p>
          <a:p>
            <a:pPr algn="l"/>
            <a:r>
              <a:rPr lang="en-US" sz="1200" b="0" i="0" dirty="0">
                <a:solidFill>
                  <a:srgbClr val="0B0C11"/>
                </a:solidFill>
                <a:effectLst/>
                <a:latin typeface="Inter"/>
              </a:rPr>
              <a:t>Adopt a consistent and flexible approach to communication;</a:t>
            </a:r>
          </a:p>
          <a:p>
            <a:pPr algn="l"/>
            <a:r>
              <a:rPr lang="en-US" sz="1200" b="0" i="0" dirty="0">
                <a:solidFill>
                  <a:srgbClr val="0B0C11"/>
                </a:solidFill>
                <a:effectLst/>
                <a:latin typeface="Inter"/>
              </a:rPr>
              <a:t>Avoid being driven by political or personal beliefs; and</a:t>
            </a:r>
          </a:p>
          <a:p>
            <a:pPr algn="l"/>
            <a:r>
              <a:rPr lang="en-US" sz="1200" b="0" i="0" dirty="0">
                <a:solidFill>
                  <a:srgbClr val="0B0C11"/>
                </a:solidFill>
                <a:effectLst/>
                <a:latin typeface="Inter"/>
              </a:rPr>
              <a:t>Be honest – about the situation, the rationale for decommissioning, and the process.</a:t>
            </a:r>
          </a:p>
          <a:p>
            <a:pPr algn="l"/>
            <a:r>
              <a:rPr lang="en-US" sz="1200" b="0" i="0" dirty="0">
                <a:solidFill>
                  <a:srgbClr val="0B0C11"/>
                </a:solidFill>
                <a:effectLst/>
                <a:latin typeface="Inter"/>
              </a:rPr>
              <a:t>Third sector </a:t>
            </a:r>
            <a:r>
              <a:rPr lang="en-US" sz="1200" b="0" i="0" dirty="0" err="1">
                <a:solidFill>
                  <a:srgbClr val="0B0C11"/>
                </a:solidFill>
                <a:effectLst/>
                <a:latin typeface="Inter"/>
              </a:rPr>
              <a:t>organisations</a:t>
            </a:r>
            <a:r>
              <a:rPr lang="en-US" sz="1200" b="0" i="0" dirty="0">
                <a:solidFill>
                  <a:srgbClr val="0B0C11"/>
                </a:solidFill>
                <a:effectLst/>
                <a:latin typeface="Inter"/>
              </a:rPr>
              <a:t> (TSOs) highlighted that an open and honest approach helped them to feel less anxious and to understand better the position of the commissioner.</a:t>
            </a:r>
          </a:p>
          <a:p>
            <a:pPr marL="0" lvl="0" indent="0" algn="l" rtl="0">
              <a:lnSpc>
                <a:spcPct val="100000"/>
              </a:lnSpc>
              <a:spcBef>
                <a:spcPts val="300"/>
              </a:spcBef>
              <a:spcAft>
                <a:spcPts val="0"/>
              </a:spcAft>
              <a:buSzPts val="1400"/>
              <a:buNone/>
            </a:pPr>
            <a:endParaRPr lang="en-GB" sz="1000" b="1" dirty="0"/>
          </a:p>
          <a:p>
            <a:pPr algn="l"/>
            <a:r>
              <a:rPr lang="en-US" sz="1200" b="1" i="0" dirty="0">
                <a:solidFill>
                  <a:srgbClr val="0B0C11"/>
                </a:solidFill>
                <a:effectLst/>
                <a:latin typeface="Inter"/>
              </a:rPr>
              <a:t>Commissioning skills</a:t>
            </a:r>
          </a:p>
          <a:p>
            <a:pPr algn="l"/>
            <a:r>
              <a:rPr lang="en-US" sz="1200" b="0" i="0" dirty="0">
                <a:solidFill>
                  <a:srgbClr val="0B0C11"/>
                </a:solidFill>
                <a:effectLst/>
                <a:latin typeface="Inter"/>
              </a:rPr>
              <a:t>Good commissioning skills in general and procurement, tendering and contract issuing skills in particular, remain important. </a:t>
            </a:r>
          </a:p>
          <a:p>
            <a:pPr marL="0" lvl="0" indent="0" algn="l" rtl="0">
              <a:lnSpc>
                <a:spcPct val="100000"/>
              </a:lnSpc>
              <a:spcBef>
                <a:spcPts val="300"/>
              </a:spcBef>
              <a:spcAft>
                <a:spcPts val="0"/>
              </a:spcAft>
              <a:buSzPts val="1400"/>
              <a:buNone/>
            </a:pPr>
            <a:endParaRPr lang="en-GB" sz="1000" b="1"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11</a:t>
            </a:fld>
            <a:endParaRPr lang="en-US"/>
          </a:p>
        </p:txBody>
      </p:sp>
    </p:spTree>
    <p:extLst>
      <p:ext uri="{BB962C8B-B14F-4D97-AF65-F5344CB8AC3E}">
        <p14:creationId xmlns:p14="http://schemas.microsoft.com/office/powerpoint/2010/main" val="1491109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sz="1200" dirty="0">
                <a:latin typeface="Arial"/>
                <a:ea typeface="Arial"/>
                <a:cs typeface="Arial"/>
                <a:sym typeface="Arial"/>
              </a:rPr>
              <a:t>Potential to play this video – findings from the University of Birmingham on Decommissioning health care: Identifying good practice https://youtu.be/t1ly4Y9ujq0 (2017) </a:t>
            </a:r>
          </a:p>
          <a:p>
            <a:pPr marL="0" lvl="0" indent="0" algn="l" rtl="0">
              <a:lnSpc>
                <a:spcPct val="100000"/>
              </a:lnSpc>
              <a:spcBef>
                <a:spcPts val="0"/>
              </a:spcBef>
              <a:spcAft>
                <a:spcPts val="0"/>
              </a:spcAft>
              <a:buSzPts val="1400"/>
              <a:buNone/>
            </a:pPr>
            <a:endParaRPr lang="en-GB" sz="1200" dirty="0">
              <a:latin typeface="Arial"/>
              <a:ea typeface="Arial"/>
              <a:cs typeface="Arial"/>
              <a:sym typeface="Arial"/>
            </a:endParaRPr>
          </a:p>
          <a:p>
            <a:pPr marL="0" lvl="0" indent="0" algn="l" rtl="0">
              <a:lnSpc>
                <a:spcPct val="100000"/>
              </a:lnSpc>
              <a:spcBef>
                <a:spcPts val="0"/>
              </a:spcBef>
              <a:spcAft>
                <a:spcPts val="0"/>
              </a:spcAft>
              <a:buSzPts val="1400"/>
              <a:buNone/>
            </a:pPr>
            <a:endParaRPr lang="en-GB" sz="1200" dirty="0">
              <a:latin typeface="Arial"/>
              <a:ea typeface="Arial"/>
              <a:cs typeface="Arial"/>
              <a:sym typeface="Arial"/>
            </a:endParaRPr>
          </a:p>
          <a:p>
            <a:pPr marL="0" lvl="0" indent="0" algn="l" rtl="0">
              <a:lnSpc>
                <a:spcPct val="100000"/>
              </a:lnSpc>
              <a:spcBef>
                <a:spcPts val="0"/>
              </a:spcBef>
              <a:spcAft>
                <a:spcPts val="0"/>
              </a:spcAft>
              <a:buSzPts val="1400"/>
              <a:buNone/>
            </a:pPr>
            <a:r>
              <a:rPr lang="en-GB" sz="1200" dirty="0">
                <a:latin typeface="Arial"/>
                <a:ea typeface="Arial"/>
                <a:cs typeface="Arial"/>
                <a:sym typeface="Arial"/>
              </a:rPr>
              <a:t>Commissioning  is a process, and as such needs setting out and managing carefully.  A clear model of how it works for you locally will make it much easier when you are presented with decommissioning as an option. It i</a:t>
            </a:r>
            <a:r>
              <a:rPr lang="en-GB" sz="1200" dirty="0"/>
              <a:t>s a process which impacts on people and organisations, often significantly, and you will need to be aware of a complex range of competing interests and demands.  Poor decommissioning can have wide ranging implications from destabilising a provider market to actually increasing costs; from having a negative impact on vulnerable service users to undermining long term system redesign.  So it is helpful to agree a set of principles for decommissioning locally to ensure everyone involved in the process is working to an established approach. </a:t>
            </a:r>
            <a:r>
              <a:rPr lang="en-GB" sz="1200" b="1" dirty="0"/>
              <a:t>We suggest developing a decommissioning policy for the organisation </a:t>
            </a:r>
            <a:r>
              <a:rPr lang="en-GB" sz="1200" dirty="0"/>
              <a:t>(in advance of having to do any particular decommissioning/remodelling exercise).  </a:t>
            </a:r>
            <a:endParaRPr lang="en-GB" dirty="0"/>
          </a:p>
          <a:p>
            <a:pPr marL="0" lvl="0" indent="0" algn="l" rtl="0">
              <a:lnSpc>
                <a:spcPct val="100000"/>
              </a:lnSpc>
              <a:spcBef>
                <a:spcPts val="30"/>
              </a:spcBef>
              <a:spcAft>
                <a:spcPts val="0"/>
              </a:spcAft>
              <a:buSzPts val="1400"/>
              <a:buNone/>
            </a:pPr>
            <a:endParaRPr lang="en-GB" sz="200" dirty="0"/>
          </a:p>
          <a:p>
            <a:pPr marL="0" lvl="0" indent="0" algn="l" rtl="0">
              <a:lnSpc>
                <a:spcPct val="100000"/>
              </a:lnSpc>
              <a:spcBef>
                <a:spcPts val="330"/>
              </a:spcBef>
              <a:spcAft>
                <a:spcPts val="0"/>
              </a:spcAft>
              <a:buSzPts val="1400"/>
              <a:buNone/>
            </a:pPr>
            <a:r>
              <a:rPr lang="en-GB" sz="1200" dirty="0"/>
              <a:t>Can turn good and bad characteristics from flipchart (earlier exercise) into a set of principles. Key principles and priorities: </a:t>
            </a:r>
            <a:endParaRPr lang="en-GB" dirty="0"/>
          </a:p>
          <a:p>
            <a:pPr marL="228577" lvl="0" indent="-228577" algn="l" rtl="0">
              <a:lnSpc>
                <a:spcPct val="100000"/>
              </a:lnSpc>
              <a:spcBef>
                <a:spcPts val="330"/>
              </a:spcBef>
              <a:spcAft>
                <a:spcPts val="0"/>
              </a:spcAft>
              <a:buClr>
                <a:schemeClr val="dk1"/>
              </a:buClr>
              <a:buSzPts val="1100"/>
              <a:buFont typeface="Calibri"/>
              <a:buAutoNum type="arabicPeriod"/>
            </a:pPr>
            <a:r>
              <a:rPr lang="en-GB" sz="1200" b="1" dirty="0"/>
              <a:t>Transparency: </a:t>
            </a:r>
            <a:r>
              <a:rPr lang="en-GB" sz="1200" dirty="0"/>
              <a:t>there should be transparency in the decision making process. It should be clear why a decision has been taken, and this needs to be understood and shared with all stakeholders. A comprehensive EQIA will help shape the decision (and part of Equality Duty).</a:t>
            </a:r>
          </a:p>
          <a:p>
            <a:pPr marL="228577" lvl="0" indent="-228577" algn="l" rtl="0">
              <a:lnSpc>
                <a:spcPct val="100000"/>
              </a:lnSpc>
              <a:spcBef>
                <a:spcPts val="330"/>
              </a:spcBef>
              <a:spcAft>
                <a:spcPts val="0"/>
              </a:spcAft>
              <a:buClr>
                <a:schemeClr val="dk1"/>
              </a:buClr>
              <a:buSzPts val="1100"/>
              <a:buFont typeface="Calibri"/>
              <a:buAutoNum type="arabicPeriod"/>
            </a:pPr>
            <a:r>
              <a:rPr lang="en-GB" sz="1200" b="1" dirty="0"/>
              <a:t>Clear Rationale: </a:t>
            </a:r>
            <a:r>
              <a:rPr lang="en-US" b="0" i="0" dirty="0">
                <a:solidFill>
                  <a:srgbClr val="0B0C11"/>
                </a:solidFill>
                <a:effectLst/>
                <a:latin typeface="Inter"/>
              </a:rPr>
              <a:t>Consensus on the reasons why service change is needed can ensure key individuals and stakeholders ‘own’ the process and outcomes and reduce mistrust from users and providers.</a:t>
            </a:r>
          </a:p>
          <a:p>
            <a:pPr marL="228577" lvl="0" indent="-228577" algn="l" rtl="0">
              <a:lnSpc>
                <a:spcPct val="100000"/>
              </a:lnSpc>
              <a:spcBef>
                <a:spcPts val="330"/>
              </a:spcBef>
              <a:spcAft>
                <a:spcPts val="0"/>
              </a:spcAft>
              <a:buClr>
                <a:schemeClr val="dk1"/>
              </a:buClr>
              <a:buSzPts val="1100"/>
              <a:buFont typeface="Calibri"/>
              <a:buAutoNum type="arabicPeriod"/>
            </a:pPr>
            <a:r>
              <a:rPr lang="en-US" sz="1200" b="1" i="0" dirty="0">
                <a:solidFill>
                  <a:srgbClr val="0B0C11"/>
                </a:solidFill>
                <a:effectLst/>
                <a:latin typeface="Inter"/>
              </a:rPr>
              <a:t>Understand impact: </a:t>
            </a:r>
            <a:r>
              <a:rPr lang="en-US" b="0" i="0" dirty="0">
                <a:solidFill>
                  <a:srgbClr val="0B0C11"/>
                </a:solidFill>
                <a:effectLst/>
                <a:latin typeface="Inter"/>
              </a:rPr>
              <a:t>A robust process of impact analyses that looks at longer </a:t>
            </a:r>
            <a:r>
              <a:rPr lang="en-US" b="0" i="0" dirty="0" err="1">
                <a:solidFill>
                  <a:srgbClr val="0B0C11"/>
                </a:solidFill>
                <a:effectLst/>
                <a:latin typeface="Inter"/>
              </a:rPr>
              <a:t>term‘whole</a:t>
            </a:r>
            <a:r>
              <a:rPr lang="en-US" b="0" i="0" dirty="0">
                <a:solidFill>
                  <a:srgbClr val="0B0C11"/>
                </a:solidFill>
                <a:effectLst/>
                <a:latin typeface="Inter"/>
              </a:rPr>
              <a:t>-life’ impacts of services on users, providers and the wider community can strengthen the case for change and offer better value for money.</a:t>
            </a:r>
            <a:endParaRPr lang="en-GB" sz="1200" b="1" dirty="0"/>
          </a:p>
          <a:p>
            <a:pPr marL="228577" lvl="0" indent="-228577" algn="l" rtl="0">
              <a:lnSpc>
                <a:spcPct val="100000"/>
              </a:lnSpc>
              <a:spcBef>
                <a:spcPts val="330"/>
              </a:spcBef>
              <a:spcAft>
                <a:spcPts val="0"/>
              </a:spcAft>
              <a:buClr>
                <a:schemeClr val="dk1"/>
              </a:buClr>
              <a:buSzPts val="1100"/>
              <a:buFont typeface="Calibri"/>
              <a:buAutoNum type="arabicPeriod"/>
            </a:pPr>
            <a:r>
              <a:rPr lang="en-GB" sz="1200" b="1" dirty="0"/>
              <a:t>Safeguarding welfare of service users: </a:t>
            </a:r>
            <a:r>
              <a:rPr lang="en-GB" sz="1200" dirty="0"/>
              <a:t>safeguarding the welfare of service users, ensure ongoing support and care needs addressed if appropriate, protect their interests. </a:t>
            </a:r>
            <a:r>
              <a:rPr lang="en-GB" sz="1200" b="1" dirty="0"/>
              <a:t>Safeguarding welfare of staff: </a:t>
            </a:r>
            <a:r>
              <a:rPr lang="en-GB" sz="1200" dirty="0"/>
              <a:t>ensure the decommissioning process is transparent and staff are protected through proper consultation between the service provider and the commissioning authority. </a:t>
            </a:r>
            <a:r>
              <a:rPr lang="en-US" b="0" i="0" dirty="0">
                <a:solidFill>
                  <a:srgbClr val="0B0C11"/>
                </a:solidFill>
                <a:effectLst/>
                <a:latin typeface="Inter"/>
              </a:rPr>
              <a:t>A strong focus on users, not services, will ensure outcomes are met effectively and services are relevant in the long-term.</a:t>
            </a:r>
            <a:endParaRPr lang="en-GB" dirty="0"/>
          </a:p>
          <a:p>
            <a:pPr marL="228577" lvl="0" indent="-228577" algn="l" rtl="0">
              <a:lnSpc>
                <a:spcPct val="100000"/>
              </a:lnSpc>
              <a:spcBef>
                <a:spcPts val="330"/>
              </a:spcBef>
              <a:spcAft>
                <a:spcPts val="0"/>
              </a:spcAft>
              <a:buClr>
                <a:schemeClr val="dk1"/>
              </a:buClr>
              <a:buSzPts val="1100"/>
              <a:buFont typeface="Calibri"/>
              <a:buAutoNum type="arabicPeriod"/>
            </a:pPr>
            <a:r>
              <a:rPr lang="en-GB" sz="1200" b="1" dirty="0"/>
              <a:t>Best Value: </a:t>
            </a:r>
            <a:r>
              <a:rPr lang="en-GB" sz="1200" dirty="0"/>
              <a:t>The purpose of decommissioning to ensure services that most effectively meet needs are of the best quality and offer value for money.  </a:t>
            </a:r>
            <a:endParaRPr lang="en-GB" dirty="0"/>
          </a:p>
          <a:p>
            <a:pPr marL="228577" lvl="0" indent="-228577" algn="l" rtl="0">
              <a:lnSpc>
                <a:spcPct val="100000"/>
              </a:lnSpc>
              <a:spcBef>
                <a:spcPts val="330"/>
              </a:spcBef>
              <a:spcAft>
                <a:spcPts val="0"/>
              </a:spcAft>
              <a:buClr>
                <a:schemeClr val="dk1"/>
              </a:buClr>
              <a:buSzPts val="1100"/>
              <a:buFont typeface="Calibri"/>
              <a:buAutoNum type="arabicPeriod"/>
            </a:pPr>
            <a:r>
              <a:rPr lang="en-GB" sz="1200" b="1" dirty="0"/>
              <a:t>Stakeholder engagement: </a:t>
            </a:r>
            <a:r>
              <a:rPr lang="en-GB" sz="1200" dirty="0"/>
              <a:t>partners to work with all stakeholders to achieve smooth transition, particular regard for service users, carers and staff.</a:t>
            </a:r>
            <a:endParaRPr lang="en-GB" dirty="0"/>
          </a:p>
          <a:p>
            <a:pPr marL="228577" lvl="0" indent="-228577" algn="l" rtl="0">
              <a:lnSpc>
                <a:spcPct val="100000"/>
              </a:lnSpc>
              <a:spcBef>
                <a:spcPts val="330"/>
              </a:spcBef>
              <a:spcAft>
                <a:spcPts val="0"/>
              </a:spcAft>
              <a:buClr>
                <a:schemeClr val="dk1"/>
              </a:buClr>
              <a:buSzPts val="1100"/>
              <a:buFont typeface="Calibri"/>
              <a:buAutoNum type="arabicPeriod"/>
            </a:pPr>
            <a:r>
              <a:rPr lang="en-GB" sz="1200" b="1" dirty="0"/>
              <a:t>Mange risk to ensure a smooth transition</a:t>
            </a:r>
            <a:r>
              <a:rPr lang="en-GB" sz="1200" dirty="0"/>
              <a:t>: be clear about the risks involved, plan to mitigate them and monitor them.</a:t>
            </a:r>
            <a:endParaRPr lang="en-GB" dirty="0"/>
          </a:p>
          <a:p>
            <a:pPr marL="228577" lvl="0" indent="-228577" algn="l" rtl="0">
              <a:lnSpc>
                <a:spcPct val="100000"/>
              </a:lnSpc>
              <a:spcBef>
                <a:spcPts val="330"/>
              </a:spcBef>
              <a:spcAft>
                <a:spcPts val="0"/>
              </a:spcAft>
              <a:buClr>
                <a:schemeClr val="dk1"/>
              </a:buClr>
              <a:buSzPts val="1100"/>
              <a:buFont typeface="Calibri"/>
              <a:buAutoNum type="arabicPeriod"/>
            </a:pPr>
            <a:r>
              <a:rPr lang="en-GB" sz="1200" b="1" dirty="0"/>
              <a:t>Communication:</a:t>
            </a:r>
            <a:r>
              <a:rPr lang="en-GB" sz="1200" dirty="0"/>
              <a:t> communications strategy to ensure the process is successful through full engagement - SUs, carers, staff, elected members and the media.</a:t>
            </a:r>
            <a:endParaRPr lang="en-GB" dirty="0"/>
          </a:p>
          <a:p>
            <a:pPr marL="0" lvl="0" indent="0" algn="l" rtl="0">
              <a:lnSpc>
                <a:spcPct val="100000"/>
              </a:lnSpc>
              <a:spcBef>
                <a:spcPts val="330"/>
              </a:spcBef>
              <a:spcAft>
                <a:spcPts val="0"/>
              </a:spcAft>
              <a:buSzPts val="1400"/>
              <a:buNone/>
            </a:pPr>
            <a:r>
              <a:rPr lang="en-GB" sz="1200" b="1" dirty="0"/>
              <a:t>What would be important for you as a commissioner in a decommissioning process?  What is likely to make you feel it has been a good process?</a:t>
            </a:r>
            <a:endParaRPr lang="en-GB" dirty="0"/>
          </a:p>
          <a:p>
            <a:pPr marL="0" lvl="0" indent="0" algn="l" rtl="0">
              <a:lnSpc>
                <a:spcPct val="100000"/>
              </a:lnSpc>
              <a:spcBef>
                <a:spcPts val="300"/>
              </a:spcBef>
              <a:spcAft>
                <a:spcPts val="0"/>
              </a:spcAft>
              <a:buSzPts val="1400"/>
              <a:buNone/>
            </a:pPr>
            <a:endParaRPr lang="en-GB" sz="1050" b="1"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12</a:t>
            </a:fld>
            <a:endParaRPr lang="en-US"/>
          </a:p>
        </p:txBody>
      </p:sp>
    </p:spTree>
    <p:extLst>
      <p:ext uri="{BB962C8B-B14F-4D97-AF65-F5344CB8AC3E}">
        <p14:creationId xmlns:p14="http://schemas.microsoft.com/office/powerpoint/2010/main" val="1108567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GB" b="1" dirty="0">
                <a:latin typeface="Arial" pitchFamily="34" charset="0"/>
                <a:ea typeface="ＭＳ Ｐゴシック"/>
                <a:cs typeface="ＭＳ Ｐゴシック"/>
              </a:rPr>
              <a:t>Same as commissioning, helpful to break decommissioning down into our usual 4 stage process:</a:t>
            </a:r>
            <a:endParaRPr lang="en-GB" dirty="0">
              <a:latin typeface="Arial" pitchFamily="34" charset="0"/>
              <a:ea typeface="ＭＳ Ｐゴシック"/>
              <a:cs typeface="ＭＳ Ｐゴシック"/>
            </a:endParaRPr>
          </a:p>
          <a:p>
            <a:pPr marL="228577" indent="-228577">
              <a:buFont typeface="+mj-lt"/>
              <a:buAutoNum type="arabicPeriod"/>
              <a:defRPr/>
            </a:pPr>
            <a:r>
              <a:rPr lang="en-GB" b="1" dirty="0">
                <a:latin typeface="Arial" pitchFamily="34" charset="0"/>
                <a:ea typeface="ＭＳ Ｐゴシック"/>
                <a:cs typeface="ＭＳ Ｐゴシック"/>
              </a:rPr>
              <a:t>Analysis and preparation</a:t>
            </a:r>
            <a:r>
              <a:rPr lang="en-GB" dirty="0">
                <a:latin typeface="Arial" pitchFamily="34" charset="0"/>
                <a:ea typeface="ＭＳ Ｐゴシック"/>
                <a:cs typeface="ＭＳ Ｐゴシック"/>
              </a:rPr>
              <a:t>: prepare by analysing, activities which need to be undertaken before a decision to decommission is taken, contribute to success, prepares right environment for decommissioning. </a:t>
            </a:r>
            <a:r>
              <a:rPr lang="en-US" dirty="0">
                <a:ea typeface="MS PGothic"/>
              </a:rPr>
              <a:t>This is about ensuring there is the right environment for decommissioning, including the right policies and processes and the right levels of expertise</a:t>
            </a:r>
            <a:endParaRPr lang="en-GB" dirty="0">
              <a:latin typeface="Arial" pitchFamily="34" charset="0"/>
              <a:ea typeface="ＭＳ Ｐゴシック"/>
              <a:cs typeface="ＭＳ Ｐゴシック"/>
            </a:endParaRPr>
          </a:p>
          <a:p>
            <a:pPr marL="228577" indent="-228577">
              <a:buFont typeface="+mj-lt"/>
              <a:buAutoNum type="arabicPeriod"/>
              <a:defRPr/>
            </a:pPr>
            <a:r>
              <a:rPr lang="en-GB" b="1" dirty="0">
                <a:latin typeface="Arial" pitchFamily="34" charset="0"/>
                <a:ea typeface="ＭＳ Ｐゴシック"/>
                <a:cs typeface="ＭＳ Ｐゴシック"/>
              </a:rPr>
              <a:t>Planning and decision</a:t>
            </a:r>
            <a:r>
              <a:rPr lang="en-GB" dirty="0">
                <a:latin typeface="Arial" pitchFamily="34" charset="0"/>
                <a:ea typeface="ＭＳ Ｐゴシック"/>
                <a:cs typeface="ＭＳ Ｐゴシック"/>
              </a:rPr>
              <a:t>:  activities which contribute to the decision to decommission and plans to carry it out, financial and contractual implications, and communication/consultation</a:t>
            </a:r>
          </a:p>
          <a:p>
            <a:pPr marL="228577" indent="-228577">
              <a:buFont typeface="+mj-lt"/>
              <a:buAutoNum type="arabicPeriod"/>
              <a:defRPr/>
            </a:pPr>
            <a:r>
              <a:rPr lang="en-GB" b="1" dirty="0">
                <a:latin typeface="Arial" pitchFamily="34" charset="0"/>
                <a:ea typeface="ＭＳ Ｐゴシック"/>
                <a:cs typeface="ＭＳ Ｐゴシック"/>
              </a:rPr>
              <a:t>The process</a:t>
            </a:r>
            <a:r>
              <a:rPr lang="en-GB" dirty="0">
                <a:latin typeface="Arial" pitchFamily="34" charset="0"/>
                <a:ea typeface="ＭＳ Ｐゴシック"/>
                <a:cs typeface="ＭＳ Ｐゴシック"/>
              </a:rPr>
              <a:t>: </a:t>
            </a:r>
            <a:r>
              <a:rPr lang="en-US" b="1" dirty="0">
                <a:ea typeface="MS PGothic"/>
              </a:rPr>
              <a:t>– </a:t>
            </a:r>
            <a:r>
              <a:rPr lang="en-US" dirty="0">
                <a:ea typeface="MS PGothic"/>
              </a:rPr>
              <a:t>this is the actual process of decommissioning a service, and includes the need to communicate effectively with the range of stakeholders, as well as ensuring smooth transitional arrangements</a:t>
            </a:r>
            <a:endParaRPr lang="en-GB" dirty="0">
              <a:latin typeface="Arial" pitchFamily="34" charset="0"/>
              <a:ea typeface="ＭＳ Ｐゴシック"/>
              <a:cs typeface="ＭＳ Ｐゴシック"/>
            </a:endParaRPr>
          </a:p>
          <a:p>
            <a:pPr marL="228577" indent="-228577">
              <a:buFont typeface="+mj-lt"/>
              <a:buAutoNum type="arabicPeriod"/>
              <a:defRPr/>
            </a:pPr>
            <a:r>
              <a:rPr lang="en-GB" b="1" dirty="0">
                <a:latin typeface="Arial" pitchFamily="34" charset="0"/>
                <a:ea typeface="ＭＳ Ｐゴシック"/>
                <a:cs typeface="ＭＳ Ｐゴシック"/>
              </a:rPr>
              <a:t>Review: </a:t>
            </a:r>
            <a:r>
              <a:rPr lang="en-GB" dirty="0">
                <a:latin typeface="Arial" pitchFamily="34" charset="0"/>
                <a:ea typeface="ＭＳ Ｐゴシック"/>
                <a:cs typeface="ＭＳ Ｐゴシック"/>
              </a:rPr>
              <a:t>apply lessons learnt to future decommissioning, informs preparation stage</a:t>
            </a:r>
          </a:p>
          <a:p>
            <a:pPr>
              <a:defRPr/>
            </a:pPr>
            <a:endParaRPr lang="en-US" dirty="0">
              <a:latin typeface="Arial" pitchFamily="34" charset="0"/>
              <a:ea typeface="ＭＳ Ｐゴシック"/>
              <a:cs typeface="ＭＳ Ｐゴシック"/>
            </a:endParaRPr>
          </a:p>
          <a:p>
            <a:pPr>
              <a:defRPr/>
            </a:pPr>
            <a:r>
              <a:rPr lang="en-US" dirty="0">
                <a:latin typeface="Arial" pitchFamily="34" charset="0"/>
                <a:ea typeface="ＭＳ Ｐゴシック"/>
                <a:cs typeface="ＭＳ Ｐゴシック"/>
              </a:rPr>
              <a:t>Preparing and deciding is the strategic bit. Do the operational element which relies on good change management approaches.</a:t>
            </a: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13</a:t>
            </a:fld>
            <a:endParaRPr lang="en-US"/>
          </a:p>
        </p:txBody>
      </p:sp>
    </p:spTree>
    <p:extLst>
      <p:ext uri="{BB962C8B-B14F-4D97-AF65-F5344CB8AC3E}">
        <p14:creationId xmlns:p14="http://schemas.microsoft.com/office/powerpoint/2010/main" val="1529943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90000"/>
              </a:lnSpc>
              <a:spcBef>
                <a:spcPts val="0"/>
              </a:spcBef>
              <a:spcAft>
                <a:spcPts val="0"/>
              </a:spcAft>
              <a:buClr>
                <a:schemeClr val="dk1"/>
              </a:buClr>
              <a:buSzPts val="1200"/>
              <a:buFont typeface="Arial"/>
              <a:buNone/>
            </a:pPr>
            <a:r>
              <a:rPr lang="en-GB" dirty="0">
                <a:latin typeface="Arial"/>
                <a:ea typeface="Arial"/>
                <a:cs typeface="Arial"/>
                <a:sym typeface="Arial"/>
              </a:rPr>
              <a:t>As in commissioning, decommissioning needs to be grounded in a sound and wide-ranging understanding of current and future user needs and levels of demand, service costs, market situation, priorities, key stakeholders, and the drivers for changes to services. </a:t>
            </a:r>
          </a:p>
          <a:p>
            <a:pPr marL="228577" lvl="0" indent="-228577" algn="l" rtl="0">
              <a:lnSpc>
                <a:spcPct val="90000"/>
              </a:lnSpc>
              <a:spcBef>
                <a:spcPts val="360"/>
              </a:spcBef>
              <a:spcAft>
                <a:spcPts val="0"/>
              </a:spcAft>
              <a:buClr>
                <a:schemeClr val="dk1"/>
              </a:buClr>
              <a:buSzPts val="1200"/>
              <a:buFont typeface="Arial"/>
              <a:buChar char="•"/>
            </a:pPr>
            <a:r>
              <a:rPr lang="en-GB" dirty="0">
                <a:latin typeface="Arial"/>
                <a:ea typeface="Arial"/>
                <a:cs typeface="Arial"/>
                <a:sym typeface="Arial"/>
              </a:rPr>
              <a:t>Consider the service: how cost-effective is current service? What would happen if service not available? is it providing value for money and good quality? </a:t>
            </a:r>
            <a:endParaRPr lang="en-GB" i="1" dirty="0">
              <a:latin typeface="Arial"/>
              <a:ea typeface="Arial"/>
              <a:cs typeface="Arial"/>
              <a:sym typeface="Arial"/>
            </a:endParaRPr>
          </a:p>
          <a:p>
            <a:pPr marL="228577" lvl="0" indent="-228577" algn="l" rtl="0">
              <a:lnSpc>
                <a:spcPct val="90000"/>
              </a:lnSpc>
              <a:spcBef>
                <a:spcPts val="360"/>
              </a:spcBef>
              <a:spcAft>
                <a:spcPts val="0"/>
              </a:spcAft>
              <a:buClr>
                <a:schemeClr val="dk1"/>
              </a:buClr>
              <a:buSzPts val="1200"/>
              <a:buFont typeface="Arial"/>
              <a:buChar char="•"/>
            </a:pPr>
            <a:r>
              <a:rPr lang="en-GB" dirty="0">
                <a:latin typeface="Arial"/>
                <a:ea typeface="Arial"/>
                <a:cs typeface="Arial"/>
                <a:sym typeface="Arial"/>
              </a:rPr>
              <a:t>Identify statutory requirements and local regulations - is there need for consultation?  What services are we required to provide?  What are legal implications of decommissioning for SUs, staff and provider? </a:t>
            </a:r>
            <a:endParaRPr lang="en-GB" dirty="0"/>
          </a:p>
          <a:p>
            <a:pPr marL="228577" lvl="0" indent="-228577" algn="l" rtl="0">
              <a:lnSpc>
                <a:spcPct val="90000"/>
              </a:lnSpc>
              <a:spcBef>
                <a:spcPts val="360"/>
              </a:spcBef>
              <a:spcAft>
                <a:spcPts val="0"/>
              </a:spcAft>
              <a:buClr>
                <a:schemeClr val="dk1"/>
              </a:buClr>
              <a:buSzPts val="1200"/>
              <a:buFont typeface="Arial"/>
              <a:buChar char="•"/>
            </a:pPr>
            <a:r>
              <a:rPr lang="en-GB" dirty="0">
                <a:latin typeface="Arial"/>
                <a:ea typeface="Arial"/>
                <a:cs typeface="Arial"/>
                <a:sym typeface="Arial"/>
              </a:rPr>
              <a:t>A needs analysis - undertaken to understand the needs of current and future service users and explore what services are required to meet these needs. </a:t>
            </a:r>
            <a:endParaRPr lang="en-GB" dirty="0"/>
          </a:p>
          <a:p>
            <a:pPr marL="228577" lvl="0" indent="-228577" algn="l" rtl="0">
              <a:lnSpc>
                <a:spcPct val="90000"/>
              </a:lnSpc>
              <a:spcBef>
                <a:spcPts val="360"/>
              </a:spcBef>
              <a:spcAft>
                <a:spcPts val="0"/>
              </a:spcAft>
              <a:buClr>
                <a:schemeClr val="dk1"/>
              </a:buClr>
              <a:buSzPts val="1200"/>
              <a:buFont typeface="Arial"/>
              <a:buChar char="•"/>
            </a:pPr>
            <a:r>
              <a:rPr lang="en-GB" dirty="0">
                <a:latin typeface="Arial"/>
                <a:ea typeface="Arial"/>
                <a:cs typeface="Arial"/>
                <a:sym typeface="Arial"/>
              </a:rPr>
              <a:t>Market &amp; supplier analysis - undertaken to assess the capacity of the market and identify potential alternative delivery models and service providers. Government advice states that local authority representatives should meet with representatives of the service provider initially to address any issues before a formal process of decommissioning commences. </a:t>
            </a:r>
          </a:p>
          <a:p>
            <a:pPr marL="0" lvl="0" indent="0" algn="l" rtl="0">
              <a:lnSpc>
                <a:spcPct val="90000"/>
              </a:lnSpc>
              <a:spcBef>
                <a:spcPts val="360"/>
              </a:spcBef>
              <a:spcAft>
                <a:spcPts val="0"/>
              </a:spcAft>
              <a:buSzPts val="1400"/>
              <a:buNone/>
            </a:pPr>
            <a:r>
              <a:rPr lang="en-GB" dirty="0">
                <a:latin typeface="Arial"/>
                <a:ea typeface="Arial"/>
                <a:cs typeface="Arial"/>
                <a:sym typeface="Arial"/>
              </a:rPr>
              <a:t>Although regular service reviews are essential to understand and develop the quality of a service, often a service provider will be aware of issues with a service before the commissioner. Regular communication with providers outside of the review process will also help to identify issues. However, there may still be occasions when despite performance review and activities to improve services, urgent action is required to decommission a service because of service failure or financial difficulties for the provider. It may be necessary for commissioners to offer short term financial or administrative support to the provider to maintain a service for patients/users. Other service providers may also need to be tasked to address gaps in service which may affect service users, typically on a short term basis. You may consider budgeting for the possibility of emergency service decommissioning as well establishing and maintaining records of local providers who have spare capacity.</a:t>
            </a: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14</a:t>
            </a:fld>
            <a:endParaRPr lang="en-US"/>
          </a:p>
        </p:txBody>
      </p:sp>
    </p:spTree>
    <p:extLst>
      <p:ext uri="{BB962C8B-B14F-4D97-AF65-F5344CB8AC3E}">
        <p14:creationId xmlns:p14="http://schemas.microsoft.com/office/powerpoint/2010/main" val="1635657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latin typeface="Arial" pitchFamily="34" charset="0"/>
            </a:endParaRPr>
          </a:p>
          <a:p>
            <a:r>
              <a:rPr lang="en-GB" dirty="0">
                <a:latin typeface="Arial" pitchFamily="34" charset="0"/>
              </a:rPr>
              <a:t>As well as formal notification, helpful to develop a transition plan with the provider - takes the service from current position to the agreed outcome.</a:t>
            </a:r>
          </a:p>
          <a:p>
            <a:endParaRPr lang="en-GB" dirty="0">
              <a:latin typeface="Arial" pitchFamily="34" charset="0"/>
            </a:endParaRPr>
          </a:p>
          <a:p>
            <a:r>
              <a:rPr lang="en-GB" dirty="0">
                <a:latin typeface="Arial" pitchFamily="34" charset="0"/>
              </a:rPr>
              <a:t>However, whilst planning and formal activity is important, remember you are affecting a change process that will impact on people, who are likely to respond differently and on an emotional level. It can be helpful to be aware of the different responses you may encounter. </a:t>
            </a:r>
          </a:p>
          <a:p>
            <a:endParaRPr lang="en-GB" dirty="0">
              <a:latin typeface="Arial" pitchFamily="34" charset="0"/>
            </a:endParaRPr>
          </a:p>
          <a:p>
            <a:r>
              <a:rPr lang="en-GB" dirty="0">
                <a:latin typeface="Arial" pitchFamily="34" charset="0"/>
              </a:rPr>
              <a:t>The task, people and process are all integral to change. </a:t>
            </a:r>
          </a:p>
          <a:p>
            <a:endParaRPr lang="en-GB" dirty="0">
              <a:latin typeface="Arial" pitchFamily="34" charset="0"/>
              <a:cs typeface="Arial" pitchFamily="34" charset="0"/>
            </a:endParaRPr>
          </a:p>
          <a:p>
            <a:r>
              <a:rPr lang="en-GB" dirty="0">
                <a:latin typeface="Arial" pitchFamily="34" charset="0"/>
                <a:cs typeface="Arial" pitchFamily="34" charset="0"/>
              </a:rPr>
              <a:t>Note slides on stakeholder mapping and communications – extra important when decommissioning. All of that advice re good planning applies.</a:t>
            </a:r>
            <a:endParaRPr lang="en-GB" dirty="0">
              <a:latin typeface="Arial" pitchFamily="34" charset="0"/>
            </a:endParaRPr>
          </a:p>
          <a:p>
            <a:endParaRPr lang="en-GB" dirty="0">
              <a:latin typeface="Arial"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15</a:t>
            </a:fld>
            <a:endParaRPr lang="en-US"/>
          </a:p>
        </p:txBody>
      </p:sp>
    </p:spTree>
    <p:extLst>
      <p:ext uri="{BB962C8B-B14F-4D97-AF65-F5344CB8AC3E}">
        <p14:creationId xmlns:p14="http://schemas.microsoft.com/office/powerpoint/2010/main" val="4589177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this session we will first look at why change, what are the drivers? We will then look at a key aspect of delivering change: decommissioning.</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By the end of this session you will be able to:</a:t>
            </a:r>
          </a:p>
          <a:p>
            <a:endParaRPr lang="en-GB" dirty="0">
              <a:latin typeface="Arial" panose="020B0604020202020204" pitchFamily="34" charset="0"/>
              <a:cs typeface="Arial" panose="020B0604020202020204" pitchFamily="34" charset="0"/>
            </a:endParaRPr>
          </a:p>
          <a:p>
            <a:pPr marL="170678" indent="-170678">
              <a:buFont typeface="Arial" panose="020B0604020202020204" pitchFamily="34" charset="0"/>
              <a:buChar char="•"/>
            </a:pPr>
            <a:r>
              <a:rPr lang="en-GB" dirty="0">
                <a:latin typeface="Arial" panose="020B0604020202020204" pitchFamily="34" charset="0"/>
                <a:cs typeface="Arial" panose="020B0604020202020204" pitchFamily="34" charset="0"/>
              </a:rPr>
              <a:t>Articulate what is needed to deliver effective change</a:t>
            </a:r>
          </a:p>
          <a:p>
            <a:pPr marL="170678" indent="-170678">
              <a:buFont typeface="Arial" panose="020B0604020202020204" pitchFamily="34" charset="0"/>
              <a:buChar char="•"/>
            </a:pPr>
            <a:r>
              <a:rPr lang="en-GB" dirty="0">
                <a:latin typeface="Arial" panose="020B0604020202020204" pitchFamily="34" charset="0"/>
                <a:cs typeface="Arial" panose="020B0604020202020204" pitchFamily="34" charset="0"/>
              </a:rPr>
              <a:t>Understand where decommissioning ‘fits’ as an activity within the broader commissioning context.</a:t>
            </a:r>
          </a:p>
          <a:p>
            <a:pPr marL="170678" indent="-170678">
              <a:buFont typeface="Arial" panose="020B0604020202020204" pitchFamily="34" charset="0"/>
              <a:buChar char="•"/>
            </a:pPr>
            <a:r>
              <a:rPr lang="en-GB" dirty="0">
                <a:latin typeface="Arial" panose="020B0604020202020204" pitchFamily="34" charset="0"/>
                <a:cs typeface="Arial" panose="020B0604020202020204" pitchFamily="34" charset="0"/>
              </a:rPr>
              <a:t>Identify when services need decommissioning locally and have a clear understanding of what activities need to be undertaken to ensure successful change management.</a:t>
            </a:r>
          </a:p>
          <a:p>
            <a:pPr marL="0" indent="0">
              <a:buFont typeface="Arial" panose="020B0604020202020204" pitchFamily="34" charset="0"/>
              <a:buNone/>
            </a:pPr>
            <a:endParaRPr lang="en-GB" dirty="0">
              <a:latin typeface="Arial" panose="020B0604020202020204" pitchFamily="34" charset="0"/>
              <a:cs typeface="Arial" panose="020B0604020202020204" pitchFamily="34" charset="0"/>
            </a:endParaRPr>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16</a:t>
            </a:fld>
            <a:endParaRPr lang="en-US"/>
          </a:p>
        </p:txBody>
      </p:sp>
    </p:spTree>
    <p:extLst>
      <p:ext uri="{BB962C8B-B14F-4D97-AF65-F5344CB8AC3E}">
        <p14:creationId xmlns:p14="http://schemas.microsoft.com/office/powerpoint/2010/main" val="2007943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0680" indent="-230680">
              <a:spcBef>
                <a:spcPct val="0"/>
              </a:spcBef>
              <a:buFont typeface="Calibri" pitchFamily="34" charset="0"/>
              <a:buAutoNum type="arabicPeriod"/>
            </a:pPr>
            <a:r>
              <a:rPr lang="en-GB" dirty="0">
                <a:latin typeface="Arial" pitchFamily="34" charset="0"/>
                <a:ea typeface="ＭＳ Ｐゴシック" pitchFamily="39" charset="-128"/>
              </a:rPr>
              <a:t>This is a key element of the TM role in managing change and has to be considered at every stage of the change process</a:t>
            </a:r>
          </a:p>
          <a:p>
            <a:pPr marL="230680" indent="-230680">
              <a:spcBef>
                <a:spcPct val="0"/>
              </a:spcBef>
              <a:buFont typeface="Calibri" pitchFamily="34" charset="0"/>
              <a:buAutoNum type="arabicPeriod"/>
            </a:pPr>
            <a:endParaRPr lang="en-GB" dirty="0">
              <a:latin typeface="Arial" pitchFamily="34" charset="0"/>
              <a:ea typeface="ＭＳ Ｐゴシック" pitchFamily="39" charset="-128"/>
            </a:endParaRPr>
          </a:p>
          <a:p>
            <a:pPr marL="230680" indent="-230680">
              <a:spcBef>
                <a:spcPct val="0"/>
              </a:spcBef>
              <a:buFont typeface="Calibri" pitchFamily="34" charset="0"/>
              <a:buAutoNum type="arabicPeriod"/>
            </a:pPr>
            <a:r>
              <a:rPr lang="en-GB" dirty="0">
                <a:latin typeface="Arial" pitchFamily="34" charset="0"/>
                <a:ea typeface="ＭＳ Ｐゴシック" pitchFamily="39" charset="-128"/>
              </a:rPr>
              <a:t>Everyone goes through both emotional and psychological processes when faced with change.</a:t>
            </a:r>
          </a:p>
          <a:p>
            <a:pPr marL="230680" indent="-230680">
              <a:spcBef>
                <a:spcPct val="0"/>
              </a:spcBef>
              <a:buFont typeface="Calibri" pitchFamily="34" charset="0"/>
              <a:buAutoNum type="arabicPeriod"/>
            </a:pPr>
            <a:endParaRPr lang="en-GB" dirty="0">
              <a:latin typeface="Arial" pitchFamily="34" charset="0"/>
              <a:ea typeface="ＭＳ Ｐゴシック" pitchFamily="39" charset="-128"/>
            </a:endParaRPr>
          </a:p>
          <a:p>
            <a:pPr marL="230680" indent="-230680">
              <a:spcBef>
                <a:spcPct val="0"/>
              </a:spcBef>
              <a:buFont typeface="Calibri" pitchFamily="34" charset="0"/>
              <a:buAutoNum type="arabicPeriod"/>
            </a:pPr>
            <a:r>
              <a:rPr lang="en-GB" dirty="0">
                <a:latin typeface="Arial" pitchFamily="34" charset="0"/>
                <a:ea typeface="ＭＳ Ｐゴシック" pitchFamily="39" charset="-128"/>
              </a:rPr>
              <a:t>Some of us go through these quickly and without too much impact, and find change an enjoyable, exciting opportunity to do new things</a:t>
            </a:r>
          </a:p>
          <a:p>
            <a:pPr marL="230680" indent="-230680">
              <a:spcBef>
                <a:spcPct val="0"/>
              </a:spcBef>
              <a:buFont typeface="Calibri" pitchFamily="34" charset="0"/>
              <a:buAutoNum type="arabicPeriod"/>
            </a:pPr>
            <a:endParaRPr lang="en-GB" dirty="0">
              <a:latin typeface="Arial" pitchFamily="34" charset="0"/>
              <a:ea typeface="ＭＳ Ｐゴシック" pitchFamily="39" charset="-128"/>
            </a:endParaRPr>
          </a:p>
          <a:p>
            <a:pPr marL="230680" indent="-230680">
              <a:spcBef>
                <a:spcPct val="0"/>
              </a:spcBef>
              <a:buFont typeface="Calibri" pitchFamily="34" charset="0"/>
              <a:buAutoNum type="arabicPeriod"/>
            </a:pPr>
            <a:r>
              <a:rPr lang="en-GB" dirty="0">
                <a:latin typeface="Arial" pitchFamily="34" charset="0"/>
                <a:ea typeface="ＭＳ Ｐゴシック" pitchFamily="39" charset="-128"/>
              </a:rPr>
              <a:t>Some of us find change threatening and scary and can move slowly through change during the various stages.</a:t>
            </a:r>
          </a:p>
          <a:p>
            <a:pPr marL="230680" indent="-230680">
              <a:spcBef>
                <a:spcPct val="0"/>
              </a:spcBef>
              <a:buFont typeface="Calibri" pitchFamily="34" charset="0"/>
              <a:buAutoNum type="arabicPeriod"/>
            </a:pPr>
            <a:endParaRPr lang="en-GB" dirty="0">
              <a:latin typeface="Arial" pitchFamily="34" charset="0"/>
              <a:ea typeface="ＭＳ Ｐゴシック" pitchFamily="39" charset="-128"/>
            </a:endParaRPr>
          </a:p>
          <a:p>
            <a:pPr marL="230680" indent="-230680">
              <a:spcBef>
                <a:spcPct val="0"/>
              </a:spcBef>
              <a:buFont typeface="Calibri" pitchFamily="34" charset="0"/>
              <a:buAutoNum type="arabicPeriod"/>
            </a:pPr>
            <a:r>
              <a:rPr lang="en-GB" dirty="0">
                <a:latin typeface="Arial" pitchFamily="34" charset="0"/>
                <a:ea typeface="ＭＳ Ｐゴシック" pitchFamily="39" charset="-128"/>
              </a:rPr>
              <a:t>The “change curve” is the work of Kubler-Ross and was originally used during bereavement counselling. This model is widely used in organisations to help individuals and leaders understand the stages of change that individuals go through</a:t>
            </a:r>
          </a:p>
          <a:p>
            <a:pPr marL="230680" indent="-230680">
              <a:spcBef>
                <a:spcPct val="0"/>
              </a:spcBef>
            </a:pPr>
            <a:endParaRPr lang="en-GB" dirty="0">
              <a:latin typeface="Arial" pitchFamily="34" charset="0"/>
              <a:ea typeface="ＭＳ Ｐゴシック" pitchFamily="39" charset="-128"/>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17</a:t>
            </a:fld>
            <a:endParaRPr lang="en-US"/>
          </a:p>
        </p:txBody>
      </p:sp>
    </p:spTree>
    <p:extLst>
      <p:ext uri="{BB962C8B-B14F-4D97-AF65-F5344CB8AC3E}">
        <p14:creationId xmlns:p14="http://schemas.microsoft.com/office/powerpoint/2010/main" val="25319262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a:ea typeface="ＭＳ Ｐゴシック" pitchFamily="39" charset="-128"/>
              </a:rPr>
              <a:t>Talk through the curve – there is more on resistance in next slides</a:t>
            </a:r>
          </a:p>
          <a:p>
            <a:pPr eaLnBrk="1" hangingPunct="1">
              <a:spcBef>
                <a:spcPct val="0"/>
              </a:spcBef>
            </a:pPr>
            <a:r>
              <a:rPr lang="en-GB" dirty="0"/>
              <a:t>Dr Elisabeth Kübler-Ross pioneered methods in the support and counselling of personal trauma, grief and grieving, associated with death and dying. She also dramatically improved the understanding and practices in relation to bereavement</a:t>
            </a:r>
          </a:p>
          <a:p>
            <a:pPr eaLnBrk="1" hangingPunct="1">
              <a:spcBef>
                <a:spcPct val="0"/>
              </a:spcBef>
            </a:pPr>
            <a:r>
              <a:rPr lang="en-GB" dirty="0"/>
              <a:t> and hospice care. This is an effective tool for managing teams in change</a:t>
            </a:r>
          </a:p>
          <a:p>
            <a:pPr eaLnBrk="1" hangingPunct="1">
              <a:spcBef>
                <a:spcPct val="0"/>
              </a:spcBef>
            </a:pPr>
            <a:r>
              <a:rPr lang="en-GB" dirty="0">
                <a:ea typeface="ＭＳ Ｐゴシック" pitchFamily="39" charset="-128"/>
              </a:rPr>
              <a:t>Kubler Ross E (1997) On death and Dying.</a:t>
            </a:r>
            <a:endParaRPr lang="en-US" dirty="0">
              <a:ea typeface="ＭＳ Ｐゴシック" pitchFamily="39" charset="-128"/>
            </a:endParaRPr>
          </a:p>
          <a:p>
            <a:endParaRPr lang="en-GB" dirty="0"/>
          </a:p>
          <a:p>
            <a:endParaRPr lang="en-GB" dirty="0"/>
          </a:p>
          <a:p>
            <a:pPr marL="0" lvl="0" indent="0" algn="l" rtl="0">
              <a:lnSpc>
                <a:spcPct val="80000"/>
              </a:lnSpc>
              <a:spcBef>
                <a:spcPts val="0"/>
              </a:spcBef>
              <a:spcAft>
                <a:spcPts val="0"/>
              </a:spcAft>
              <a:buNone/>
            </a:pPr>
            <a:r>
              <a:rPr lang="en-GB" sz="1200" dirty="0"/>
              <a:t>Research has shown that anyone going through any form of change will go through both an emotional and psychological process.</a:t>
            </a:r>
            <a:endParaRPr lang="en-GB" dirty="0"/>
          </a:p>
          <a:p>
            <a:pPr marL="0" lvl="0" indent="0" algn="l" rtl="0">
              <a:lnSpc>
                <a:spcPct val="80000"/>
              </a:lnSpc>
              <a:spcBef>
                <a:spcPts val="330"/>
              </a:spcBef>
              <a:spcAft>
                <a:spcPts val="0"/>
              </a:spcAft>
              <a:buNone/>
            </a:pPr>
            <a:r>
              <a:rPr lang="en-GB" sz="1200" dirty="0"/>
              <a:t>The practice of effective change management is designed to help support individuals through this transition.</a:t>
            </a:r>
            <a:endParaRPr lang="en-GB" dirty="0"/>
          </a:p>
          <a:p>
            <a:pPr marL="0" lvl="0" indent="0" algn="l" rtl="0">
              <a:lnSpc>
                <a:spcPct val="80000"/>
              </a:lnSpc>
              <a:spcBef>
                <a:spcPts val="330"/>
              </a:spcBef>
              <a:spcAft>
                <a:spcPts val="0"/>
              </a:spcAft>
              <a:buNone/>
            </a:pPr>
            <a:r>
              <a:rPr lang="en-GB" sz="1200" dirty="0"/>
              <a:t>The following change curve is equally applicable to large scale culture change, personal change and bereavement.</a:t>
            </a:r>
          </a:p>
          <a:p>
            <a:pPr marL="226181" lvl="0" indent="-226181" algn="l" rtl="0">
              <a:lnSpc>
                <a:spcPct val="80000"/>
              </a:lnSpc>
              <a:spcBef>
                <a:spcPts val="330"/>
              </a:spcBef>
              <a:spcAft>
                <a:spcPts val="0"/>
              </a:spcAft>
              <a:buClr>
                <a:schemeClr val="dk1"/>
              </a:buClr>
              <a:buSzPts val="1100"/>
              <a:buFont typeface="Calibri"/>
              <a:buAutoNum type="arabicPeriod"/>
            </a:pPr>
            <a:r>
              <a:rPr lang="en-GB" sz="1200" dirty="0"/>
              <a:t>Research has shown that e</a:t>
            </a:r>
            <a:r>
              <a:rPr lang="en-GB" sz="1200" dirty="0">
                <a:latin typeface="Arial"/>
                <a:ea typeface="Arial"/>
                <a:cs typeface="Arial"/>
                <a:sym typeface="Arial"/>
              </a:rPr>
              <a:t>veryone goes through both emotional and psychological processes when faced with change.</a:t>
            </a:r>
            <a:endParaRPr lang="en-GB" dirty="0"/>
          </a:p>
          <a:p>
            <a:pPr marL="226181" lvl="0" indent="-226181" algn="l" rtl="0">
              <a:lnSpc>
                <a:spcPct val="80000"/>
              </a:lnSpc>
              <a:spcBef>
                <a:spcPts val="330"/>
              </a:spcBef>
              <a:spcAft>
                <a:spcPts val="0"/>
              </a:spcAft>
              <a:buClr>
                <a:schemeClr val="dk1"/>
              </a:buClr>
              <a:buSzPts val="1100"/>
              <a:buFont typeface="Calibri"/>
              <a:buAutoNum type="arabicPeriod"/>
            </a:pPr>
            <a:r>
              <a:rPr lang="en-GB" sz="1200" dirty="0">
                <a:latin typeface="Arial"/>
                <a:ea typeface="Arial"/>
                <a:cs typeface="Arial"/>
                <a:sym typeface="Arial"/>
              </a:rPr>
              <a:t>Some of us go through these quickly and without too much impact, and find change an enjoyable, exciting opportunity to do new things. Some of us find change threatening and scary and can move slowly through change during the various stages.</a:t>
            </a:r>
            <a:endParaRPr lang="en-GB" dirty="0"/>
          </a:p>
          <a:p>
            <a:pPr marL="226181" lvl="0" indent="-226181" algn="l" rtl="0">
              <a:lnSpc>
                <a:spcPct val="80000"/>
              </a:lnSpc>
              <a:spcBef>
                <a:spcPts val="330"/>
              </a:spcBef>
              <a:spcAft>
                <a:spcPts val="0"/>
              </a:spcAft>
              <a:buClr>
                <a:schemeClr val="dk1"/>
              </a:buClr>
              <a:buSzPts val="1100"/>
              <a:buFont typeface="Calibri"/>
              <a:buAutoNum type="arabicPeriod"/>
            </a:pPr>
            <a:r>
              <a:rPr lang="en-GB" sz="1200" dirty="0">
                <a:latin typeface="Arial"/>
                <a:ea typeface="Arial"/>
                <a:cs typeface="Arial"/>
                <a:sym typeface="Arial"/>
              </a:rPr>
              <a:t>The concept of a “change curve” is often used in organisations to help individuals and leaders understand the stages of change that individuals go through. The “change curve” is the work of Kubler-Ross and was originally used during bereavement counselling. It</a:t>
            </a:r>
            <a:r>
              <a:rPr lang="en-GB" sz="1200" dirty="0"/>
              <a:t> includes shock, denial, anger, fear, bargaining, depression, and acceptance. In no defined sequence – can </a:t>
            </a:r>
            <a:r>
              <a:rPr lang="en-GB" sz="1200" dirty="0">
                <a:latin typeface="Arial"/>
                <a:ea typeface="Arial"/>
                <a:cs typeface="Arial"/>
                <a:sym typeface="Arial"/>
              </a:rPr>
              <a:t>move through the curve backwards as well as forwards</a:t>
            </a:r>
            <a:r>
              <a:rPr lang="en-GB" sz="1200" dirty="0"/>
              <a:t>. </a:t>
            </a:r>
            <a:r>
              <a:rPr lang="en-GB" sz="1200" dirty="0">
                <a:latin typeface="Arial"/>
                <a:ea typeface="Arial"/>
                <a:cs typeface="Arial"/>
                <a:sym typeface="Arial"/>
              </a:rPr>
              <a:t>Each stage evokes a different psychological and emotional response in people. Some people move through stages quicker than others, and can jump 2 or 3 stages in quick succession.</a:t>
            </a:r>
            <a:endParaRPr lang="en-GB" dirty="0"/>
          </a:p>
          <a:p>
            <a:pPr marL="226181" lvl="0" indent="-226181" algn="l" rtl="0">
              <a:lnSpc>
                <a:spcPct val="80000"/>
              </a:lnSpc>
              <a:spcBef>
                <a:spcPts val="330"/>
              </a:spcBef>
              <a:spcAft>
                <a:spcPts val="0"/>
              </a:spcAft>
              <a:buClr>
                <a:schemeClr val="dk1"/>
              </a:buClr>
              <a:buSzPts val="1100"/>
              <a:buFont typeface="Calibri"/>
              <a:buAutoNum type="arabicPeriod"/>
            </a:pPr>
            <a:r>
              <a:rPr lang="en-GB" sz="1200" dirty="0">
                <a:latin typeface="Arial"/>
                <a:ea typeface="Arial"/>
                <a:cs typeface="Arial"/>
                <a:sym typeface="Arial"/>
              </a:rPr>
              <a:t>The curve has often been adapted for organisations to show </a:t>
            </a:r>
            <a:r>
              <a:rPr lang="en-GB" sz="1200" dirty="0"/>
              <a:t>describes the four stages most people go through as they adjust to change. When a change is first introduced, people's initial reaction may be shock or denial, as they react to the challenge to the status quo. Once the reality of the change starts to hit, people tend to react negatively: they may fear the impact; feel angry; and actively resist or protest against the changes. In stage 3 people stop focusing on what they have lost. They start to let go, and accept the changes. In stage 4 they not only accept the changes but start to embrace them: rebuilding their ways of working.</a:t>
            </a:r>
            <a:endParaRPr lang="en-GB" dirty="0"/>
          </a:p>
          <a:p>
            <a:pPr marL="226181" lvl="0" indent="-184271" algn="l" rtl="0">
              <a:lnSpc>
                <a:spcPct val="80000"/>
              </a:lnSpc>
              <a:spcBef>
                <a:spcPts val="198"/>
              </a:spcBef>
              <a:spcAft>
                <a:spcPts val="0"/>
              </a:spcAft>
              <a:buClr>
                <a:schemeClr val="dk1"/>
              </a:buClr>
              <a:buSzPts val="660"/>
              <a:buFont typeface="Calibri"/>
              <a:buNone/>
            </a:pPr>
            <a:endParaRPr lang="en-GB" sz="800" dirty="0"/>
          </a:p>
          <a:p>
            <a:pPr marL="0" lvl="0" indent="0" algn="l" rtl="0">
              <a:lnSpc>
                <a:spcPct val="80000"/>
              </a:lnSpc>
              <a:spcBef>
                <a:spcPts val="330"/>
              </a:spcBef>
              <a:spcAft>
                <a:spcPts val="0"/>
              </a:spcAft>
              <a:buClr>
                <a:schemeClr val="dk1"/>
              </a:buClr>
              <a:buSzPts val="1100"/>
              <a:buFont typeface="Calibri"/>
              <a:buNone/>
            </a:pPr>
            <a:r>
              <a:rPr lang="en-GB" sz="1200" dirty="0"/>
              <a:t>The practice of effective change management is designed to help support individuals through this transition i.e. plan how you'll minimize the negative impact of the change and help people adapt more quickly to it. Your aim is to make the curve shallower and narrower.</a:t>
            </a:r>
          </a:p>
          <a:p>
            <a:pPr marL="0" lvl="0" indent="0" algn="l" rtl="0">
              <a:lnSpc>
                <a:spcPct val="80000"/>
              </a:lnSpc>
              <a:spcBef>
                <a:spcPts val="330"/>
              </a:spcBef>
              <a:spcAft>
                <a:spcPts val="0"/>
              </a:spcAft>
              <a:buClr>
                <a:schemeClr val="dk1"/>
              </a:buClr>
              <a:buSzPts val="1100"/>
              <a:buFont typeface="Calibri"/>
              <a:buNone/>
            </a:pPr>
            <a:r>
              <a:rPr lang="en-GB" sz="1200" dirty="0"/>
              <a:t> In stage 1 people need information, need to understand what is happening, and need to know how to get help. Stage 2 emotional support. When they move on to stage 3 and 4 direction and guidance.</a:t>
            </a:r>
          </a:p>
          <a:p>
            <a:pPr marL="0" lvl="0" indent="0" algn="l" rtl="0">
              <a:lnSpc>
                <a:spcPct val="80000"/>
              </a:lnSpc>
              <a:spcBef>
                <a:spcPts val="198"/>
              </a:spcBef>
              <a:spcAft>
                <a:spcPts val="0"/>
              </a:spcAft>
              <a:buNone/>
            </a:pPr>
            <a:endParaRPr lang="en-GB" sz="800" dirty="0">
              <a:latin typeface="Arial"/>
              <a:ea typeface="Arial"/>
              <a:cs typeface="Arial"/>
              <a:sym typeface="Arial"/>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18</a:t>
            </a:fld>
            <a:endParaRPr lang="en-US"/>
          </a:p>
        </p:txBody>
      </p:sp>
    </p:spTree>
    <p:extLst>
      <p:ext uri="{BB962C8B-B14F-4D97-AF65-F5344CB8AC3E}">
        <p14:creationId xmlns:p14="http://schemas.microsoft.com/office/powerpoint/2010/main" val="234353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b="1" dirty="0">
                <a:ea typeface="ＭＳ Ｐゴシック" pitchFamily="39" charset="-128"/>
              </a:rPr>
              <a:t>1. Cognitive: People truly believe, based on their own information and experience, that the diagnosis and action plan are wrong</a:t>
            </a:r>
            <a:endParaRPr lang="en-GB" dirty="0">
              <a:ea typeface="ＭＳ Ｐゴシック" pitchFamily="39" charset="-128"/>
            </a:endParaRPr>
          </a:p>
          <a:p>
            <a:pPr eaLnBrk="1" hangingPunct="1">
              <a:spcBef>
                <a:spcPct val="0"/>
              </a:spcBef>
            </a:pPr>
            <a:r>
              <a:rPr lang="en-GB" b="1" dirty="0">
                <a:ea typeface="ＭＳ Ｐゴシック" pitchFamily="39" charset="-128"/>
              </a:rPr>
              <a:t>Hints: </a:t>
            </a:r>
            <a:r>
              <a:rPr lang="en-GB" dirty="0">
                <a:ea typeface="ＭＳ Ｐゴシック" pitchFamily="39" charset="-128"/>
              </a:rPr>
              <a:t>Listen with an open mind; incorporate compatible points; enlist credible others to support project. </a:t>
            </a:r>
          </a:p>
          <a:p>
            <a:pPr eaLnBrk="1" hangingPunct="1">
              <a:spcBef>
                <a:spcPct val="0"/>
              </a:spcBef>
            </a:pPr>
            <a:r>
              <a:rPr lang="en-GB" b="1" dirty="0">
                <a:ea typeface="ＭＳ Ｐゴシック" pitchFamily="39" charset="-128"/>
              </a:rPr>
              <a:t>2. Ideological: People believe that the proposed change violates fundamental values that have made the organisation what it is</a:t>
            </a:r>
            <a:endParaRPr lang="en-GB" dirty="0">
              <a:ea typeface="ＭＳ Ｐゴシック" pitchFamily="39" charset="-128"/>
            </a:endParaRPr>
          </a:p>
          <a:p>
            <a:pPr eaLnBrk="1" hangingPunct="1">
              <a:spcBef>
                <a:spcPct val="0"/>
              </a:spcBef>
            </a:pPr>
            <a:r>
              <a:rPr lang="en-GB" b="1" dirty="0">
                <a:ea typeface="ＭＳ Ｐゴシック" pitchFamily="39" charset="-128"/>
              </a:rPr>
              <a:t>Hints</a:t>
            </a:r>
            <a:r>
              <a:rPr lang="en-GB" dirty="0">
                <a:ea typeface="ＭＳ Ｐゴシック" pitchFamily="39" charset="-128"/>
              </a:rPr>
              <a:t>: Reformulate service strengths to fit the new direction; anchor your change in forgotten historical values; make new values positive, </a:t>
            </a:r>
          </a:p>
          <a:p>
            <a:pPr eaLnBrk="1" hangingPunct="1">
              <a:spcBef>
                <a:spcPct val="0"/>
              </a:spcBef>
            </a:pPr>
            <a:r>
              <a:rPr lang="en-GB" b="1" dirty="0">
                <a:ea typeface="ＭＳ Ｐゴシック" pitchFamily="39" charset="-128"/>
              </a:rPr>
              <a:t>3. Psychological: People are reticent to try new things which may be less successful than the previous ones; they see the costs of changing greater than the benefits; they have a low level of tolerance to uncertainty</a:t>
            </a:r>
            <a:endParaRPr lang="en-GB" dirty="0">
              <a:ea typeface="ＭＳ Ｐゴシック" pitchFamily="39" charset="-128"/>
            </a:endParaRPr>
          </a:p>
          <a:p>
            <a:pPr eaLnBrk="1" hangingPunct="1">
              <a:spcBef>
                <a:spcPct val="0"/>
              </a:spcBef>
            </a:pPr>
            <a:r>
              <a:rPr lang="en-GB" b="1" dirty="0">
                <a:ea typeface="ＭＳ Ｐゴシック" pitchFamily="39" charset="-128"/>
              </a:rPr>
              <a:t>Hints</a:t>
            </a:r>
            <a:r>
              <a:rPr lang="en-GB" dirty="0">
                <a:ea typeface="ＭＳ Ｐゴシック" pitchFamily="39" charset="-128"/>
              </a:rPr>
              <a:t>: Increase the perceived risk of maintaining the status quo, provide a vision for people to detach from the status quo; propose role models; build in rewards for desired behaviours.</a:t>
            </a:r>
          </a:p>
          <a:p>
            <a:pPr eaLnBrk="1" hangingPunct="1">
              <a:spcBef>
                <a:spcPct val="0"/>
              </a:spcBef>
            </a:pPr>
            <a:r>
              <a:rPr lang="en-GB" b="1" dirty="0">
                <a:ea typeface="ＭＳ Ｐゴシック" pitchFamily="39" charset="-128"/>
              </a:rPr>
              <a:t>4. Power Driven:</a:t>
            </a:r>
            <a:r>
              <a:rPr lang="en-GB" dirty="0">
                <a:ea typeface="ＭＳ Ｐゴシック" pitchFamily="39" charset="-128"/>
              </a:rPr>
              <a:t> </a:t>
            </a:r>
            <a:r>
              <a:rPr lang="en-GB" b="1" dirty="0">
                <a:ea typeface="ＭＳ Ｐゴシック" pitchFamily="39" charset="-128"/>
              </a:rPr>
              <a:t>People perceive proposed change will lead to a loss of power, autonomy, status, financial reward</a:t>
            </a:r>
            <a:endParaRPr lang="en-GB" dirty="0">
              <a:ea typeface="ＭＳ Ｐゴシック" pitchFamily="39" charset="-128"/>
            </a:endParaRPr>
          </a:p>
          <a:p>
            <a:pPr eaLnBrk="1" hangingPunct="1">
              <a:spcBef>
                <a:spcPct val="0"/>
              </a:spcBef>
            </a:pPr>
            <a:r>
              <a:rPr lang="en-GB" b="1" dirty="0">
                <a:ea typeface="ＭＳ Ｐゴシック" pitchFamily="39" charset="-128"/>
              </a:rPr>
              <a:t>Hints</a:t>
            </a:r>
            <a:r>
              <a:rPr lang="en-GB" dirty="0">
                <a:ea typeface="ＭＳ Ｐゴシック" pitchFamily="39" charset="-128"/>
              </a:rPr>
              <a:t>: show how the changes will increase status (if possible); ensure they are part of the changes and feel like they are directing key parts of it.</a:t>
            </a:r>
          </a:p>
          <a:p>
            <a:pPr eaLnBrk="1" hangingPunct="1">
              <a:spcBef>
                <a:spcPct val="0"/>
              </a:spcBef>
            </a:pPr>
            <a:r>
              <a:rPr lang="en-GB" dirty="0">
                <a:ea typeface="ＭＳ Ｐゴシック" pitchFamily="39" charset="-128"/>
              </a:rPr>
              <a:t> </a:t>
            </a:r>
          </a:p>
          <a:p>
            <a:pPr eaLnBrk="1" hangingPunct="1">
              <a:spcBef>
                <a:spcPct val="0"/>
              </a:spcBef>
            </a:pPr>
            <a:endParaRPr lang="en-GB" b="1" dirty="0">
              <a:ea typeface="ＭＳ Ｐゴシック" pitchFamily="39" charset="-128"/>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19</a:t>
            </a:fld>
            <a:endParaRPr lang="en-US"/>
          </a:p>
        </p:txBody>
      </p:sp>
    </p:spTree>
    <p:extLst>
      <p:ext uri="{BB962C8B-B14F-4D97-AF65-F5344CB8AC3E}">
        <p14:creationId xmlns:p14="http://schemas.microsoft.com/office/powerpoint/2010/main" val="459766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rial" charset="0"/>
                <a:cs typeface="Arial" charset="0"/>
              </a:rPr>
              <a:t>Strategic commissioning</a:t>
            </a:r>
            <a:r>
              <a:rPr lang="en-GB" baseline="0" dirty="0">
                <a:latin typeface="Arial" charset="0"/>
                <a:cs typeface="Arial" charset="0"/>
              </a:rPr>
              <a:t> is more than just a series of technical ‘evidence-based analysis’ activities – it requires a balance between these and the “darker art” of consensus building in order to deliver change.</a:t>
            </a:r>
            <a:endParaRPr lang="en-GB" dirty="0">
              <a:latin typeface="Arial" charset="0"/>
              <a:cs typeface="Arial" charset="0"/>
            </a:endParaRPr>
          </a:p>
          <a:p>
            <a:pPr marL="226990" indent="-226990">
              <a:buFont typeface="Calibri" pitchFamily="34" charset="0"/>
              <a:buAutoNum type="arabicPeriod"/>
            </a:pPr>
            <a:endParaRPr lang="en-GB" dirty="0">
              <a:latin typeface="Arial" charset="0"/>
              <a:cs typeface="Arial" charset="0"/>
            </a:endParaRPr>
          </a:p>
          <a:p>
            <a:pPr marL="226990" indent="-226990">
              <a:buFont typeface="Calibri" pitchFamily="34" charset="0"/>
              <a:buAutoNum type="arabicPeriod"/>
            </a:pPr>
            <a:r>
              <a:rPr lang="en-GB" dirty="0">
                <a:latin typeface="Arial" charset="0"/>
                <a:cs typeface="Arial" charset="0"/>
              </a:rPr>
              <a:t>Whatever document you are ‘producing’ or ‘implementing’ it is just as important (if not more so) to plan it well and gain consensus on what information means/decisions as to having ‘the right’ information. </a:t>
            </a:r>
            <a:r>
              <a:rPr lang="en-GB" dirty="0">
                <a:latin typeface="Arial" charset="0"/>
                <a:cs typeface="Lucida Sans Unicode" pitchFamily="34" charset="0"/>
              </a:rPr>
              <a:t>It is the process that is often important here - having a written document at any one moment in time is not the point. But, good development activities can gain consensus to help the process of change. </a:t>
            </a:r>
            <a:r>
              <a:rPr lang="en-GB" dirty="0">
                <a:latin typeface="Arial" charset="0"/>
                <a:cs typeface="Arial" charset="0"/>
              </a:rPr>
              <a:t>Information (or documents like strategies etc) just needs to be good enough. If, however, you have the perfect needs analysis, but stakeholders can’t agree what to do with the information then you have wasted your time undertaking the needs analysis! </a:t>
            </a:r>
          </a:p>
          <a:p>
            <a:pPr marL="226990" indent="-226990">
              <a:buFont typeface="Calibri" pitchFamily="34" charset="0"/>
              <a:buAutoNum type="arabicPeriod"/>
            </a:pPr>
            <a:endParaRPr lang="en-GB" dirty="0">
              <a:latin typeface="Arial" charset="0"/>
              <a:cs typeface="Arial" charset="0"/>
            </a:endParaRPr>
          </a:p>
          <a:p>
            <a:pPr marL="226990" indent="-226990">
              <a:buFont typeface="Calibri" pitchFamily="34" charset="0"/>
              <a:buAutoNum type="arabicPeriod"/>
            </a:pPr>
            <a:r>
              <a:rPr lang="en-GB" dirty="0">
                <a:latin typeface="Arial" charset="0"/>
                <a:cs typeface="Lucida Sans Unicode" pitchFamily="34" charset="0"/>
              </a:rPr>
              <a:t>The process of developing a e.g. strategy or market position statement etc can galvanise action. What is important is the thinking and engagement – </a:t>
            </a:r>
            <a:r>
              <a:rPr lang="en-GB" b="1" i="1" dirty="0">
                <a:latin typeface="Arial" charset="0"/>
                <a:cs typeface="Lucida Sans Unicode" pitchFamily="34" charset="0"/>
              </a:rPr>
              <a:t>from  the start</a:t>
            </a:r>
            <a:r>
              <a:rPr lang="en-GB" dirty="0">
                <a:latin typeface="Arial" charset="0"/>
                <a:cs typeface="Lucida Sans Unicode" pitchFamily="34" charset="0"/>
              </a:rPr>
              <a:t> - that is needed to come to good decisions about services that can be implemented. We will now focus on how to go about it. </a:t>
            </a:r>
          </a:p>
          <a:p>
            <a:pPr marL="226990" indent="-226990">
              <a:buFont typeface="Calibri" pitchFamily="34" charset="0"/>
              <a:buAutoNum type="arabicPeriod"/>
            </a:pPr>
            <a:endParaRPr lang="en-GB" dirty="0">
              <a:latin typeface="Arial" charset="0"/>
              <a:cs typeface="Lucida Sans Unicode" pitchFamily="34" charset="0"/>
            </a:endParaRPr>
          </a:p>
          <a:p>
            <a:pPr marL="226990" indent="-226990">
              <a:buFont typeface="Calibri" pitchFamily="34" charset="0"/>
              <a:buAutoNum type="arabicPeriod"/>
            </a:pPr>
            <a:r>
              <a:rPr lang="en-GB" dirty="0">
                <a:latin typeface="Arial" charset="0"/>
                <a:cs typeface="Lucida Sans Unicode" pitchFamily="34" charset="0"/>
              </a:rPr>
              <a:t>Plan the process well – build in to the process the act of getting people on board to the consensus building stage to get the development of the plan off the ground!! – this in itself can take months – and when we go through the change curve slides later, you will all recognise that this does take time!</a:t>
            </a:r>
            <a:endParaRPr lang="en-US" dirty="0">
              <a:latin typeface="Arial" charset="0"/>
              <a:cs typeface="Arial" charset="0"/>
            </a:endParaRPr>
          </a:p>
          <a:p>
            <a:pPr marL="226990" indent="-226990"/>
            <a:endParaRPr lang="en-GB" i="1" dirty="0">
              <a:latin typeface="Arial" charset="0"/>
              <a:cs typeface="Arial"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a:t>
            </a:fld>
            <a:endParaRPr lang="en-US"/>
          </a:p>
        </p:txBody>
      </p:sp>
    </p:spTree>
    <p:extLst>
      <p:ext uri="{BB962C8B-B14F-4D97-AF65-F5344CB8AC3E}">
        <p14:creationId xmlns:p14="http://schemas.microsoft.com/office/powerpoint/2010/main" val="21864093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dirty="0"/>
              <a:t>“To manage yourself and help others through change it is necessary to recognise the</a:t>
            </a:r>
          </a:p>
          <a:p>
            <a:pPr marL="0" lvl="0" indent="0" algn="l" rtl="0">
              <a:spcBef>
                <a:spcPts val="360"/>
              </a:spcBef>
              <a:spcAft>
                <a:spcPts val="0"/>
              </a:spcAft>
              <a:buNone/>
            </a:pPr>
            <a:r>
              <a:rPr lang="en-GB" dirty="0"/>
              <a:t>different support requirements at each stage of the process. By managing people</a:t>
            </a:r>
          </a:p>
          <a:p>
            <a:pPr marL="0" lvl="0" indent="0" algn="l" rtl="0">
              <a:spcBef>
                <a:spcPts val="360"/>
              </a:spcBef>
              <a:spcAft>
                <a:spcPts val="0"/>
              </a:spcAft>
              <a:buNone/>
            </a:pPr>
            <a:r>
              <a:rPr lang="en-GB" dirty="0"/>
              <a:t>through their experience of change, the change curve can be completed over a</a:t>
            </a:r>
          </a:p>
          <a:p>
            <a:pPr marL="0" lvl="0" indent="0" algn="l" rtl="0">
              <a:spcBef>
                <a:spcPts val="360"/>
              </a:spcBef>
              <a:spcAft>
                <a:spcPts val="0"/>
              </a:spcAft>
              <a:buNone/>
            </a:pPr>
            <a:r>
              <a:rPr lang="en-GB" dirty="0"/>
              <a:t>shorter time, and with a less dip in confidence, morale and competence. Everybody</a:t>
            </a:r>
          </a:p>
          <a:p>
            <a:pPr marL="0" lvl="0" indent="0" algn="l" rtl="0">
              <a:spcBef>
                <a:spcPts val="360"/>
              </a:spcBef>
              <a:spcAft>
                <a:spcPts val="0"/>
              </a:spcAft>
              <a:buNone/>
            </a:pPr>
            <a:r>
              <a:rPr lang="en-GB" dirty="0"/>
              <a:t>can benefit from that.”</a:t>
            </a:r>
          </a:p>
          <a:p>
            <a:pPr marL="0" lvl="0" indent="0" algn="l" rtl="0">
              <a:spcBef>
                <a:spcPts val="360"/>
              </a:spcBef>
              <a:spcAft>
                <a:spcPts val="0"/>
              </a:spcAft>
              <a:buNone/>
            </a:pPr>
            <a:endParaRPr lang="en-GB" dirty="0"/>
          </a:p>
          <a:p>
            <a:pPr marL="0" lvl="0" indent="0" algn="l" rtl="0">
              <a:spcBef>
                <a:spcPts val="360"/>
              </a:spcBef>
              <a:spcAft>
                <a:spcPts val="0"/>
              </a:spcAft>
              <a:buNone/>
            </a:pPr>
            <a:r>
              <a:rPr lang="en-GB" dirty="0"/>
              <a:t>UCL (2008) A Toolkit: Leading and Managing Successful Change for Yourself &amp; Others</a:t>
            </a:r>
          </a:p>
          <a:p>
            <a:pPr marL="0" lvl="0" indent="0" algn="l" rtl="0">
              <a:spcBef>
                <a:spcPts val="360"/>
              </a:spcBef>
              <a:spcAft>
                <a:spcPts val="0"/>
              </a:spcAft>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20</a:t>
            </a:fld>
            <a:endParaRPr lang="en-US"/>
          </a:p>
        </p:txBody>
      </p:sp>
    </p:spTree>
    <p:extLst>
      <p:ext uri="{BB962C8B-B14F-4D97-AF65-F5344CB8AC3E}">
        <p14:creationId xmlns:p14="http://schemas.microsoft.com/office/powerpoint/2010/main" val="14759372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6908" lvl="0" indent="-226908" algn="l" rtl="0">
              <a:spcBef>
                <a:spcPts val="0"/>
              </a:spcBef>
              <a:spcAft>
                <a:spcPts val="0"/>
              </a:spcAft>
              <a:buNone/>
            </a:pPr>
            <a:r>
              <a:rPr lang="en-GB" sz="1200" dirty="0">
                <a:latin typeface="Arial"/>
                <a:ea typeface="Arial"/>
                <a:cs typeface="Arial"/>
                <a:sym typeface="Arial"/>
              </a:rPr>
              <a:t>It has been said that the whole theory of change can be reduced to one idea developed by Kurt Lewin.</a:t>
            </a:r>
            <a:endParaRPr lang="en-GB" dirty="0"/>
          </a:p>
          <a:p>
            <a:pPr marL="226908" lvl="0" indent="-226908" algn="l" rtl="0">
              <a:spcBef>
                <a:spcPts val="0"/>
              </a:spcBef>
              <a:spcAft>
                <a:spcPts val="0"/>
              </a:spcAft>
              <a:buNone/>
            </a:pPr>
            <a:r>
              <a:rPr lang="en-GB" sz="1200" dirty="0">
                <a:latin typeface="Arial"/>
                <a:ea typeface="Arial"/>
                <a:cs typeface="Arial"/>
                <a:sym typeface="Arial"/>
              </a:rPr>
              <a:t> </a:t>
            </a:r>
            <a:endParaRPr lang="en-GB" dirty="0"/>
          </a:p>
          <a:p>
            <a:pPr marL="226908" lvl="0" indent="-226908" algn="l" rtl="0">
              <a:spcBef>
                <a:spcPts val="0"/>
              </a:spcBef>
              <a:spcAft>
                <a:spcPts val="0"/>
              </a:spcAft>
              <a:buNone/>
            </a:pPr>
            <a:r>
              <a:rPr lang="en-GB" sz="1200" dirty="0">
                <a:latin typeface="Arial"/>
                <a:ea typeface="Arial"/>
                <a:cs typeface="Arial"/>
                <a:sym typeface="Arial"/>
              </a:rPr>
              <a:t>Lewin described change as a three-stage process: </a:t>
            </a:r>
            <a:endParaRPr lang="en-GB" dirty="0"/>
          </a:p>
          <a:p>
            <a:pPr marL="226908" lvl="0" indent="-226908" algn="l" rtl="0">
              <a:spcBef>
                <a:spcPts val="0"/>
              </a:spcBef>
              <a:spcAft>
                <a:spcPts val="0"/>
              </a:spcAft>
              <a:buNone/>
            </a:pPr>
            <a:endParaRPr lang="en-GB" sz="1200" dirty="0">
              <a:latin typeface="Arial"/>
              <a:ea typeface="Arial"/>
              <a:cs typeface="Arial"/>
              <a:sym typeface="Arial"/>
            </a:endParaRPr>
          </a:p>
          <a:p>
            <a:pPr marL="226908" lvl="0" indent="-226908" algn="l" rtl="0">
              <a:spcBef>
                <a:spcPts val="0"/>
              </a:spcBef>
              <a:spcAft>
                <a:spcPts val="0"/>
              </a:spcAft>
              <a:buClr>
                <a:schemeClr val="dk1"/>
              </a:buClr>
              <a:buSzPts val="1000"/>
              <a:buFont typeface="Arial"/>
              <a:buAutoNum type="arabicPeriod"/>
            </a:pPr>
            <a:r>
              <a:rPr lang="en-GB" sz="1200" dirty="0">
                <a:latin typeface="Arial"/>
                <a:ea typeface="Arial"/>
                <a:cs typeface="Arial"/>
                <a:sym typeface="Arial"/>
              </a:rPr>
              <a:t>Unfreezing - letting go of old situation, dismantling existing mind-set. Important to talk and articulate how people feel. If you don't know how they feel, can't shift them on.</a:t>
            </a:r>
            <a:endParaRPr lang="en-GB" dirty="0"/>
          </a:p>
          <a:p>
            <a:pPr marL="226908" lvl="0" indent="-226908" algn="l" rtl="0">
              <a:spcBef>
                <a:spcPts val="300"/>
              </a:spcBef>
              <a:spcAft>
                <a:spcPts val="0"/>
              </a:spcAft>
              <a:buClr>
                <a:schemeClr val="dk1"/>
              </a:buClr>
              <a:buSzPts val="1000"/>
              <a:buFont typeface="Arial"/>
              <a:buAutoNum type="arabicPeriod"/>
            </a:pPr>
            <a:r>
              <a:rPr lang="en-GB" sz="1200" dirty="0">
                <a:latin typeface="Arial"/>
                <a:ea typeface="Arial"/>
                <a:cs typeface="Arial"/>
                <a:sym typeface="Arial"/>
              </a:rPr>
              <a:t>Moving - change occurs in 2nd stage. Period of transition. We are aware the old ways are being challenged but we don’t have clear picture as to what we are replacing them with. </a:t>
            </a:r>
            <a:endParaRPr lang="en-GB" dirty="0"/>
          </a:p>
          <a:p>
            <a:pPr marL="226908" lvl="0" indent="-226908" algn="l" rtl="0">
              <a:spcBef>
                <a:spcPts val="300"/>
              </a:spcBef>
              <a:spcAft>
                <a:spcPts val="0"/>
              </a:spcAft>
              <a:buClr>
                <a:schemeClr val="dk1"/>
              </a:buClr>
              <a:buSzPts val="1000"/>
              <a:buFont typeface="Arial"/>
              <a:buAutoNum type="arabicPeriod"/>
            </a:pPr>
            <a:r>
              <a:rPr lang="en-GB" sz="1200" dirty="0">
                <a:latin typeface="Arial"/>
                <a:ea typeface="Arial"/>
                <a:cs typeface="Arial"/>
                <a:sym typeface="Arial"/>
              </a:rPr>
              <a:t>Re-freezing - making a new beginning: may involve developing new competencies and/or relationships. institutionalising the new order. The new mindset is crystallizing and one's comfort level is returning to previous levels.</a:t>
            </a:r>
          </a:p>
          <a:p>
            <a:pPr marL="226908" lvl="0" indent="-163408" algn="l" rtl="0">
              <a:spcBef>
                <a:spcPts val="0"/>
              </a:spcBef>
              <a:spcAft>
                <a:spcPts val="0"/>
              </a:spcAft>
              <a:buClr>
                <a:schemeClr val="dk1"/>
              </a:buClr>
              <a:buSzPts val="1000"/>
              <a:buFont typeface="Calibri"/>
              <a:buNone/>
            </a:pPr>
            <a:endParaRPr lang="en-GB" sz="1200" dirty="0">
              <a:latin typeface="Arial"/>
              <a:ea typeface="Arial"/>
              <a:cs typeface="Arial"/>
              <a:sym typeface="Arial"/>
            </a:endParaRPr>
          </a:p>
          <a:p>
            <a:pPr marL="226908" lvl="0" indent="-226908" algn="l" rtl="0">
              <a:spcBef>
                <a:spcPts val="0"/>
              </a:spcBef>
              <a:spcAft>
                <a:spcPts val="0"/>
              </a:spcAft>
              <a:buNone/>
            </a:pPr>
            <a:r>
              <a:rPr lang="en-GB" sz="1200" b="1" dirty="0">
                <a:latin typeface="Arial"/>
                <a:ea typeface="Arial"/>
                <a:cs typeface="Arial"/>
                <a:sym typeface="Arial"/>
              </a:rPr>
              <a:t>Where is most resistance?</a:t>
            </a:r>
            <a:r>
              <a:rPr lang="en-GB" sz="1200" dirty="0">
                <a:latin typeface="Arial"/>
                <a:ea typeface="Arial"/>
                <a:cs typeface="Arial"/>
                <a:sym typeface="Arial"/>
              </a:rPr>
              <a:t> Unfreezing</a:t>
            </a:r>
            <a:endParaRPr lang="en-GB" dirty="0"/>
          </a:p>
          <a:p>
            <a:pPr marL="226908" lvl="0" indent="-226908" algn="l" rtl="0">
              <a:spcBef>
                <a:spcPts val="0"/>
              </a:spcBef>
              <a:spcAft>
                <a:spcPts val="0"/>
              </a:spcAft>
              <a:buNone/>
            </a:pPr>
            <a:r>
              <a:rPr lang="en-GB" sz="1200" b="1" dirty="0">
                <a:latin typeface="Arial"/>
                <a:ea typeface="Arial"/>
                <a:cs typeface="Arial"/>
                <a:sym typeface="Arial"/>
              </a:rPr>
              <a:t>Where is most confusion?</a:t>
            </a:r>
            <a:r>
              <a:rPr lang="en-GB" sz="1200" dirty="0">
                <a:latin typeface="Arial"/>
                <a:ea typeface="Arial"/>
                <a:cs typeface="Arial"/>
                <a:sym typeface="Arial"/>
              </a:rPr>
              <a:t> Moving</a:t>
            </a:r>
            <a:endParaRPr lang="en-GB" dirty="0"/>
          </a:p>
          <a:p>
            <a:pPr marL="226908" lvl="0" indent="-226908" algn="l" rtl="0">
              <a:spcBef>
                <a:spcPts val="0"/>
              </a:spcBef>
              <a:spcAft>
                <a:spcPts val="0"/>
              </a:spcAft>
              <a:buNone/>
            </a:pPr>
            <a:r>
              <a:rPr lang="en-GB" sz="1200" b="1" dirty="0">
                <a:latin typeface="Arial"/>
                <a:ea typeface="Arial"/>
                <a:cs typeface="Arial"/>
                <a:sym typeface="Arial"/>
              </a:rPr>
              <a:t>Where is it most comfortable?</a:t>
            </a:r>
            <a:r>
              <a:rPr lang="en-GB" sz="1200" dirty="0">
                <a:latin typeface="Arial"/>
                <a:ea typeface="Arial"/>
                <a:cs typeface="Arial"/>
                <a:sym typeface="Arial"/>
              </a:rPr>
              <a:t> Re-freezing</a:t>
            </a:r>
            <a:endParaRPr lang="en-GB" dirty="0"/>
          </a:p>
          <a:p>
            <a:pPr marL="226908" lvl="0" indent="-226908" algn="l" rtl="0">
              <a:spcBef>
                <a:spcPts val="0"/>
              </a:spcBef>
              <a:spcAft>
                <a:spcPts val="0"/>
              </a:spcAft>
              <a:buNone/>
            </a:pPr>
            <a:endParaRPr lang="en-GB" sz="1200" dirty="0">
              <a:latin typeface="Arial"/>
              <a:ea typeface="Arial"/>
              <a:cs typeface="Arial"/>
              <a:sym typeface="Arial"/>
            </a:endParaRPr>
          </a:p>
          <a:p>
            <a:pPr marL="226908" lvl="0" indent="-226908" algn="l" rtl="0">
              <a:spcBef>
                <a:spcPts val="0"/>
              </a:spcBef>
              <a:spcAft>
                <a:spcPts val="0"/>
              </a:spcAft>
              <a:buNone/>
            </a:pPr>
            <a:r>
              <a:rPr lang="en-GB" sz="1200" dirty="0">
                <a:latin typeface="Arial"/>
                <a:ea typeface="Arial"/>
                <a:cs typeface="Arial"/>
                <a:sym typeface="Arial"/>
              </a:rPr>
              <a:t>Similar to the bereavement cycle.</a:t>
            </a:r>
            <a:endParaRPr lang="en-GB" dirty="0"/>
          </a:p>
          <a:p>
            <a:pPr marL="226908" lvl="0" indent="-226908" algn="l" rtl="0">
              <a:spcBef>
                <a:spcPts val="0"/>
              </a:spcBef>
              <a:spcAft>
                <a:spcPts val="0"/>
              </a:spcAft>
              <a:buNone/>
            </a:pPr>
            <a:endParaRPr lang="en-GB" sz="1200" dirty="0">
              <a:latin typeface="Arial"/>
              <a:ea typeface="Arial"/>
              <a:cs typeface="Arial"/>
              <a:sym typeface="Arial"/>
            </a:endParaRPr>
          </a:p>
          <a:p>
            <a:pPr marL="226908" lvl="0" indent="-226908" algn="l" rtl="0">
              <a:spcBef>
                <a:spcPts val="0"/>
              </a:spcBef>
              <a:spcAft>
                <a:spcPts val="0"/>
              </a:spcAft>
              <a:buNone/>
            </a:pPr>
            <a:endParaRPr lang="en-GB" sz="1200" dirty="0">
              <a:latin typeface="Arial"/>
              <a:ea typeface="Arial"/>
              <a:cs typeface="Arial"/>
              <a:sym typeface="Arial"/>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21</a:t>
            </a:fld>
            <a:endParaRPr lang="en-US"/>
          </a:p>
        </p:txBody>
      </p:sp>
    </p:spTree>
    <p:extLst>
      <p:ext uri="{BB962C8B-B14F-4D97-AF65-F5344CB8AC3E}">
        <p14:creationId xmlns:p14="http://schemas.microsoft.com/office/powerpoint/2010/main" val="11371439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80000"/>
              </a:lnSpc>
              <a:spcBef>
                <a:spcPts val="0"/>
              </a:spcBef>
              <a:spcAft>
                <a:spcPts val="0"/>
              </a:spcAft>
              <a:buNone/>
            </a:pPr>
            <a:r>
              <a:rPr lang="en-GB" sz="1200" dirty="0">
                <a:latin typeface="Arial"/>
                <a:ea typeface="Arial"/>
                <a:cs typeface="Arial"/>
                <a:sym typeface="Arial"/>
              </a:rPr>
              <a:t>This diagram gives a sense of where you might locate different types of change in terms of their disturbance and risks  to a team/service or more usually an organisation. </a:t>
            </a:r>
            <a:endParaRPr lang="en-GB" dirty="0"/>
          </a:p>
          <a:p>
            <a:pPr marL="0" lvl="0" indent="0" algn="l" rtl="0">
              <a:lnSpc>
                <a:spcPct val="80000"/>
              </a:lnSpc>
              <a:spcBef>
                <a:spcPts val="333"/>
              </a:spcBef>
              <a:spcAft>
                <a:spcPts val="0"/>
              </a:spcAft>
              <a:buNone/>
            </a:pPr>
            <a:r>
              <a:rPr lang="en-GB" sz="1200" dirty="0"/>
              <a:t>Pennington (2003)Guidelines for Promoting and Facilitating Change</a:t>
            </a:r>
            <a:endParaRPr lang="en-GB" dirty="0"/>
          </a:p>
          <a:p>
            <a:pPr marL="0" lvl="0" indent="0" algn="l" rtl="0">
              <a:lnSpc>
                <a:spcPct val="80000"/>
              </a:lnSpc>
              <a:spcBef>
                <a:spcPts val="333"/>
              </a:spcBef>
              <a:spcAft>
                <a:spcPts val="0"/>
              </a:spcAft>
              <a:buNone/>
            </a:pPr>
            <a:r>
              <a:rPr lang="en-GB" sz="1200" dirty="0"/>
              <a:t>by Professor Gus Pennington (2003) http://www.heacademy.ac.uk</a:t>
            </a:r>
            <a:endParaRPr lang="en-GB" dirty="0"/>
          </a:p>
          <a:p>
            <a:pPr marL="0" lvl="0" indent="0" algn="l" rtl="0">
              <a:lnSpc>
                <a:spcPct val="80000"/>
              </a:lnSpc>
              <a:spcBef>
                <a:spcPts val="0"/>
              </a:spcBef>
              <a:spcAft>
                <a:spcPts val="0"/>
              </a:spcAft>
              <a:buNone/>
            </a:pPr>
            <a:endParaRPr lang="en-GB" sz="1200" dirty="0">
              <a:latin typeface="Arial"/>
              <a:ea typeface="Arial"/>
              <a:cs typeface="Arial"/>
              <a:sym typeface="Arial"/>
            </a:endParaRPr>
          </a:p>
          <a:p>
            <a:pPr marL="0" lvl="0" indent="0" algn="l" rtl="0">
              <a:lnSpc>
                <a:spcPct val="80000"/>
              </a:lnSpc>
              <a:spcBef>
                <a:spcPts val="0"/>
              </a:spcBef>
              <a:spcAft>
                <a:spcPts val="0"/>
              </a:spcAft>
              <a:buNone/>
            </a:pPr>
            <a:endParaRPr lang="en-GB" sz="1200" dirty="0">
              <a:latin typeface="Arial"/>
              <a:ea typeface="Arial"/>
              <a:cs typeface="Arial"/>
              <a:sym typeface="Arial"/>
            </a:endParaRPr>
          </a:p>
          <a:p>
            <a:pPr marL="0" lvl="0" indent="0" algn="l" rtl="0">
              <a:lnSpc>
                <a:spcPct val="80000"/>
              </a:lnSpc>
              <a:spcBef>
                <a:spcPts val="0"/>
              </a:spcBef>
              <a:spcAft>
                <a:spcPts val="0"/>
              </a:spcAft>
              <a:buNone/>
            </a:pPr>
            <a:r>
              <a:rPr lang="en-GB" sz="1200" dirty="0">
                <a:latin typeface="Arial"/>
                <a:ea typeface="Arial"/>
                <a:cs typeface="Arial"/>
                <a:sym typeface="Arial"/>
              </a:rPr>
              <a:t>Incremental – Radical or revolutionary dimension</a:t>
            </a:r>
            <a:endParaRPr lang="en-GB" dirty="0"/>
          </a:p>
          <a:p>
            <a:pPr marL="0" lvl="0" indent="0" algn="l" rtl="0">
              <a:lnSpc>
                <a:spcPct val="80000"/>
              </a:lnSpc>
              <a:spcBef>
                <a:spcPts val="0"/>
              </a:spcBef>
              <a:spcAft>
                <a:spcPts val="0"/>
              </a:spcAft>
              <a:buNone/>
            </a:pPr>
            <a:r>
              <a:rPr lang="en-GB" sz="1200" dirty="0">
                <a:latin typeface="Arial"/>
                <a:ea typeface="Arial"/>
                <a:cs typeface="Arial"/>
                <a:sym typeface="Arial"/>
              </a:rPr>
              <a:t>Core business – Peripheral business dimension  </a:t>
            </a:r>
            <a:endParaRPr lang="en-GB" dirty="0"/>
          </a:p>
          <a:p>
            <a:pPr marL="0" lvl="0" indent="0" algn="l" rtl="0">
              <a:lnSpc>
                <a:spcPct val="80000"/>
              </a:lnSpc>
              <a:spcBef>
                <a:spcPts val="0"/>
              </a:spcBef>
              <a:spcAft>
                <a:spcPts val="0"/>
              </a:spcAft>
              <a:buNone/>
            </a:pPr>
            <a:endParaRPr lang="en-GB" sz="1200" dirty="0">
              <a:latin typeface="Arial"/>
              <a:ea typeface="Arial"/>
              <a:cs typeface="Arial"/>
              <a:sym typeface="Arial"/>
            </a:endParaRPr>
          </a:p>
          <a:p>
            <a:pPr marL="0" lvl="0" indent="0" algn="l" rtl="0">
              <a:lnSpc>
                <a:spcPct val="80000"/>
              </a:lnSpc>
              <a:spcBef>
                <a:spcPts val="0"/>
              </a:spcBef>
              <a:spcAft>
                <a:spcPts val="0"/>
              </a:spcAft>
              <a:buNone/>
            </a:pPr>
            <a:r>
              <a:rPr lang="en-GB" sz="1200" dirty="0">
                <a:latin typeface="Arial"/>
                <a:ea typeface="Arial"/>
                <a:cs typeface="Arial"/>
                <a:sym typeface="Arial"/>
              </a:rPr>
              <a:t>Radical changes to an institution’s or department’s core business will normally generate high levels of disturbance; </a:t>
            </a:r>
            <a:endParaRPr lang="en-GB" dirty="0"/>
          </a:p>
          <a:p>
            <a:pPr marL="0" lvl="0" indent="0" algn="l" rtl="0">
              <a:lnSpc>
                <a:spcPct val="80000"/>
              </a:lnSpc>
              <a:spcBef>
                <a:spcPts val="0"/>
              </a:spcBef>
              <a:spcAft>
                <a:spcPts val="0"/>
              </a:spcAft>
              <a:buNone/>
            </a:pPr>
            <a:endParaRPr lang="en-GB" sz="1200" dirty="0">
              <a:latin typeface="Arial"/>
              <a:ea typeface="Arial"/>
              <a:cs typeface="Arial"/>
              <a:sym typeface="Arial"/>
            </a:endParaRPr>
          </a:p>
          <a:p>
            <a:pPr marL="0" lvl="0" indent="0" algn="l" rtl="0">
              <a:lnSpc>
                <a:spcPct val="80000"/>
              </a:lnSpc>
              <a:spcBef>
                <a:spcPts val="0"/>
              </a:spcBef>
              <a:spcAft>
                <a:spcPts val="0"/>
              </a:spcAft>
              <a:buNone/>
            </a:pPr>
            <a:r>
              <a:rPr lang="en-GB" sz="1200" dirty="0">
                <a:latin typeface="Arial"/>
                <a:ea typeface="Arial"/>
                <a:cs typeface="Arial"/>
                <a:sym typeface="Arial"/>
              </a:rPr>
              <a:t>Incremental changes to peripheral activities often considered to be unexceptional and can be accommodated as a matter of course, especially if the group involved has a successful past record of continuous improvement. </a:t>
            </a:r>
            <a:endParaRPr lang="en-GB" dirty="0"/>
          </a:p>
          <a:p>
            <a:pPr marL="0" lvl="0" indent="0" algn="l" rtl="0">
              <a:lnSpc>
                <a:spcPct val="80000"/>
              </a:lnSpc>
              <a:spcBef>
                <a:spcPts val="0"/>
              </a:spcBef>
              <a:spcAft>
                <a:spcPts val="0"/>
              </a:spcAft>
              <a:buNone/>
            </a:pPr>
            <a:endParaRPr lang="en-GB" sz="1200" dirty="0">
              <a:latin typeface="Arial"/>
              <a:ea typeface="Arial"/>
              <a:cs typeface="Arial"/>
              <a:sym typeface="Arial"/>
            </a:endParaRPr>
          </a:p>
          <a:p>
            <a:pPr marL="0" lvl="0" indent="0" algn="l" rtl="0">
              <a:lnSpc>
                <a:spcPct val="80000"/>
              </a:lnSpc>
              <a:spcBef>
                <a:spcPts val="0"/>
              </a:spcBef>
              <a:spcAft>
                <a:spcPts val="0"/>
              </a:spcAft>
              <a:buNone/>
            </a:pPr>
            <a:r>
              <a:rPr lang="en-GB" sz="1200" dirty="0">
                <a:latin typeface="Arial"/>
                <a:ea typeface="Arial"/>
                <a:cs typeface="Arial"/>
                <a:sym typeface="Arial"/>
              </a:rPr>
              <a:t>Refer them to a good change resource by SCIE</a:t>
            </a:r>
            <a:endParaRPr lang="en-GB" dirty="0"/>
          </a:p>
          <a:p>
            <a:pPr marL="0" lvl="0" indent="0" algn="l" rtl="0">
              <a:lnSpc>
                <a:spcPct val="80000"/>
              </a:lnSpc>
              <a:spcBef>
                <a:spcPts val="0"/>
              </a:spcBef>
              <a:spcAft>
                <a:spcPts val="0"/>
              </a:spcAft>
              <a:buNone/>
            </a:pPr>
            <a:r>
              <a:rPr lang="en-GB" sz="1200" dirty="0">
                <a:latin typeface="Arial"/>
                <a:ea typeface="Arial"/>
                <a:cs typeface="Arial"/>
                <a:sym typeface="Arial"/>
              </a:rPr>
              <a:t>A web based resource published by Social Care Institute of Excellence  for adult social care.</a:t>
            </a:r>
            <a:endParaRPr lang="en-GB" dirty="0"/>
          </a:p>
          <a:p>
            <a:pPr marL="0" lvl="0" indent="0" algn="l" rtl="0">
              <a:lnSpc>
                <a:spcPct val="80000"/>
              </a:lnSpc>
              <a:spcBef>
                <a:spcPts val="0"/>
              </a:spcBef>
              <a:spcAft>
                <a:spcPts val="0"/>
              </a:spcAft>
              <a:buNone/>
            </a:pPr>
            <a:r>
              <a:rPr lang="en-GB" sz="1200" dirty="0">
                <a:latin typeface="Arial"/>
                <a:ea typeface="Arial"/>
                <a:cs typeface="Arial"/>
                <a:sym typeface="Arial"/>
              </a:rPr>
              <a:t>Provides support for managers in care services, local authorities and integrated health and social care services. </a:t>
            </a:r>
            <a:endParaRPr lang="en-GB" dirty="0"/>
          </a:p>
          <a:p>
            <a:pPr marL="0" lvl="0" indent="0" algn="l" rtl="0">
              <a:lnSpc>
                <a:spcPct val="80000"/>
              </a:lnSpc>
              <a:spcBef>
                <a:spcPts val="0"/>
              </a:spcBef>
              <a:spcAft>
                <a:spcPts val="0"/>
              </a:spcAft>
              <a:buNone/>
            </a:pPr>
            <a:r>
              <a:rPr lang="en-GB" sz="1200" dirty="0">
                <a:latin typeface="Arial"/>
                <a:ea typeface="Arial"/>
                <a:cs typeface="Arial"/>
                <a:sym typeface="Arial"/>
              </a:rPr>
              <a:t>Content: </a:t>
            </a:r>
            <a:endParaRPr lang="en-GB" dirty="0"/>
          </a:p>
          <a:p>
            <a:pPr marL="0" lvl="0" indent="0" algn="l" rtl="0">
              <a:lnSpc>
                <a:spcPct val="80000"/>
              </a:lnSpc>
              <a:spcBef>
                <a:spcPts val="0"/>
              </a:spcBef>
              <a:spcAft>
                <a:spcPts val="0"/>
              </a:spcAft>
              <a:buNone/>
            </a:pPr>
            <a:r>
              <a:rPr lang="en-GB" sz="1200" dirty="0">
                <a:latin typeface="Arial"/>
                <a:ea typeface="Arial"/>
                <a:cs typeface="Arial"/>
                <a:sym typeface="Arial"/>
              </a:rPr>
              <a:t>Four case studies </a:t>
            </a:r>
            <a:endParaRPr lang="en-GB" dirty="0"/>
          </a:p>
          <a:p>
            <a:pPr marL="0" lvl="0" indent="0" algn="l" rtl="0">
              <a:lnSpc>
                <a:spcPct val="80000"/>
              </a:lnSpc>
              <a:spcBef>
                <a:spcPts val="0"/>
              </a:spcBef>
              <a:spcAft>
                <a:spcPts val="0"/>
              </a:spcAft>
              <a:buNone/>
            </a:pPr>
            <a:r>
              <a:rPr lang="en-GB" sz="1200" dirty="0">
                <a:latin typeface="Arial"/>
                <a:ea typeface="Arial"/>
                <a:cs typeface="Arial"/>
                <a:sym typeface="Arial"/>
              </a:rPr>
              <a:t>Planned cycle of social care change </a:t>
            </a:r>
            <a:endParaRPr lang="en-GB" dirty="0"/>
          </a:p>
          <a:p>
            <a:pPr marL="0" lvl="0" indent="0" algn="l" rtl="0">
              <a:lnSpc>
                <a:spcPct val="80000"/>
              </a:lnSpc>
              <a:spcBef>
                <a:spcPts val="0"/>
              </a:spcBef>
              <a:spcAft>
                <a:spcPts val="0"/>
              </a:spcAft>
              <a:buNone/>
            </a:pPr>
            <a:r>
              <a:rPr lang="en-GB" sz="1200" dirty="0">
                <a:latin typeface="Arial"/>
                <a:ea typeface="Arial"/>
                <a:cs typeface="Arial"/>
                <a:sym typeface="Arial"/>
              </a:rPr>
              <a:t>An adult social care compendium  of approaches and tools for organisational change </a:t>
            </a:r>
            <a:endParaRPr lang="en-GB" dirty="0"/>
          </a:p>
          <a:p>
            <a:pPr marL="0" lvl="0" indent="0" algn="l" rtl="0">
              <a:lnSpc>
                <a:spcPct val="80000"/>
              </a:lnSpc>
              <a:spcBef>
                <a:spcPts val="0"/>
              </a:spcBef>
              <a:spcAft>
                <a:spcPts val="0"/>
              </a:spcAft>
              <a:buNone/>
            </a:pPr>
            <a:r>
              <a:rPr lang="en-GB" sz="1200" dirty="0">
                <a:latin typeface="Arial"/>
                <a:ea typeface="Arial"/>
                <a:cs typeface="Arial"/>
                <a:sym typeface="Arial"/>
              </a:rPr>
              <a:t>A-Z change approaches </a:t>
            </a:r>
            <a:endParaRPr lang="en-GB" dirty="0"/>
          </a:p>
          <a:p>
            <a:pPr marL="0" lvl="0" indent="0" algn="l" rtl="0">
              <a:lnSpc>
                <a:spcPct val="80000"/>
              </a:lnSpc>
              <a:spcBef>
                <a:spcPts val="0"/>
              </a:spcBef>
              <a:spcAft>
                <a:spcPts val="0"/>
              </a:spcAft>
              <a:buNone/>
            </a:pPr>
            <a:r>
              <a:rPr lang="en-GB" sz="1200" dirty="0">
                <a:latin typeface="Arial"/>
                <a:ea typeface="Arial"/>
                <a:cs typeface="Arial"/>
                <a:sym typeface="Arial"/>
              </a:rPr>
              <a:t>Access at: http://www.scie.org.uk/publications/elearning/organisational-change-in-social-care/resource/</a:t>
            </a:r>
            <a:endParaRPr lang="en-GB" dirty="0"/>
          </a:p>
          <a:p>
            <a:pPr marL="0" lvl="0" indent="0" algn="l" rtl="0">
              <a:lnSpc>
                <a:spcPct val="80000"/>
              </a:lnSpc>
              <a:spcBef>
                <a:spcPts val="0"/>
              </a:spcBef>
              <a:spcAft>
                <a:spcPts val="0"/>
              </a:spcAft>
              <a:buNone/>
            </a:pPr>
            <a:endParaRPr lang="en-GB" sz="1200" dirty="0">
              <a:latin typeface="Arial"/>
              <a:ea typeface="Arial"/>
              <a:cs typeface="Arial"/>
              <a:sym typeface="Arial"/>
            </a:endParaRPr>
          </a:p>
          <a:p>
            <a:pPr marL="0" lvl="0" indent="0" algn="l" rtl="0">
              <a:lnSpc>
                <a:spcPct val="80000"/>
              </a:lnSpc>
              <a:spcBef>
                <a:spcPts val="0"/>
              </a:spcBef>
              <a:spcAft>
                <a:spcPts val="0"/>
              </a:spcAft>
              <a:buNone/>
            </a:pPr>
            <a:endParaRPr lang="en-GB" sz="1200" dirty="0">
              <a:latin typeface="Arial"/>
              <a:ea typeface="Arial"/>
              <a:cs typeface="Arial"/>
              <a:sym typeface="Arial"/>
            </a:endParaRPr>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22</a:t>
            </a:fld>
            <a:endParaRPr lang="en-US"/>
          </a:p>
        </p:txBody>
      </p:sp>
    </p:spTree>
    <p:extLst>
      <p:ext uri="{BB962C8B-B14F-4D97-AF65-F5344CB8AC3E}">
        <p14:creationId xmlns:p14="http://schemas.microsoft.com/office/powerpoint/2010/main" val="22154532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spcBef>
                <a:spcPct val="0"/>
              </a:spcBef>
              <a:spcAft>
                <a:spcPct val="50000"/>
              </a:spcAft>
            </a:pPr>
            <a:r>
              <a:rPr lang="en-GB" b="1" dirty="0">
                <a:ea typeface="ＭＳ Ｐゴシック" pitchFamily="39" charset="-128"/>
              </a:rPr>
              <a:t>Force field analysis - Just one approach to implementing change, tray of samples!</a:t>
            </a:r>
          </a:p>
          <a:p>
            <a:pPr eaLnBrk="1" hangingPunct="1">
              <a:lnSpc>
                <a:spcPct val="90000"/>
              </a:lnSpc>
              <a:spcBef>
                <a:spcPct val="0"/>
              </a:spcBef>
              <a:spcAft>
                <a:spcPct val="50000"/>
              </a:spcAft>
            </a:pPr>
            <a:r>
              <a:rPr lang="en-GB" dirty="0">
                <a:ea typeface="ＭＳ Ｐゴシック" pitchFamily="39" charset="-128"/>
              </a:rPr>
              <a:t>Framework for looking at factors or </a:t>
            </a:r>
            <a:r>
              <a:rPr lang="en-GB" i="1" dirty="0">
                <a:ea typeface="ＭＳ Ｐゴシック" pitchFamily="39" charset="-128"/>
              </a:rPr>
              <a:t>forces</a:t>
            </a:r>
            <a:r>
              <a:rPr lang="en-GB" dirty="0">
                <a:ea typeface="ＭＳ Ｐゴシック" pitchFamily="39" charset="-128"/>
              </a:rPr>
              <a:t> that influence a situation. </a:t>
            </a:r>
          </a:p>
          <a:p>
            <a:pPr eaLnBrk="1" hangingPunct="1">
              <a:lnSpc>
                <a:spcPct val="90000"/>
              </a:lnSpc>
              <a:spcBef>
                <a:spcPct val="0"/>
              </a:spcBef>
              <a:spcAft>
                <a:spcPct val="50000"/>
              </a:spcAft>
            </a:pPr>
            <a:r>
              <a:rPr lang="en-GB" dirty="0">
                <a:ea typeface="ＭＳ Ｐゴシック" pitchFamily="39" charset="-128"/>
              </a:rPr>
              <a:t>Influential development in the field of social science developed by Lewin.</a:t>
            </a:r>
          </a:p>
          <a:p>
            <a:pPr eaLnBrk="1" hangingPunct="1">
              <a:lnSpc>
                <a:spcPct val="90000"/>
              </a:lnSpc>
              <a:spcBef>
                <a:spcPct val="0"/>
              </a:spcBef>
              <a:spcAft>
                <a:spcPct val="50000"/>
              </a:spcAft>
            </a:pPr>
            <a:r>
              <a:rPr lang="en-GB" dirty="0">
                <a:ea typeface="ＭＳ Ｐゴシック" pitchFamily="39" charset="-128"/>
              </a:rPr>
              <a:t>Lewin saw change as a balance of forces working in opposing directions in a given context. </a:t>
            </a:r>
          </a:p>
          <a:p>
            <a:pPr eaLnBrk="1" hangingPunct="1">
              <a:lnSpc>
                <a:spcPct val="90000"/>
              </a:lnSpc>
              <a:spcBef>
                <a:spcPct val="0"/>
              </a:spcBef>
              <a:spcAft>
                <a:spcPct val="50000"/>
              </a:spcAft>
            </a:pPr>
            <a:r>
              <a:rPr lang="en-GB" i="1" dirty="0">
                <a:ea typeface="ＭＳ Ｐゴシック" pitchFamily="39" charset="-128"/>
              </a:rPr>
              <a:t>Helping</a:t>
            </a:r>
            <a:r>
              <a:rPr lang="en-GB" dirty="0">
                <a:ea typeface="ＭＳ Ｐゴシック" pitchFamily="39" charset="-128"/>
              </a:rPr>
              <a:t> forces that are </a:t>
            </a:r>
            <a:r>
              <a:rPr lang="en-GB" i="1" dirty="0">
                <a:ea typeface="ＭＳ Ｐゴシック" pitchFamily="39" charset="-128"/>
              </a:rPr>
              <a:t>driving</a:t>
            </a:r>
            <a:r>
              <a:rPr lang="en-GB" dirty="0">
                <a:ea typeface="ＭＳ Ｐゴシック" pitchFamily="39" charset="-128"/>
              </a:rPr>
              <a:t> movement toward a goal. </a:t>
            </a:r>
          </a:p>
          <a:p>
            <a:pPr eaLnBrk="1" hangingPunct="1">
              <a:lnSpc>
                <a:spcPct val="90000"/>
              </a:lnSpc>
              <a:spcBef>
                <a:spcPct val="0"/>
              </a:spcBef>
              <a:spcAft>
                <a:spcPct val="50000"/>
              </a:spcAft>
            </a:pPr>
            <a:r>
              <a:rPr lang="en-GB" i="1" dirty="0">
                <a:ea typeface="ＭＳ Ｐゴシック" pitchFamily="39" charset="-128"/>
              </a:rPr>
              <a:t>Hindering</a:t>
            </a:r>
            <a:r>
              <a:rPr lang="en-GB" dirty="0">
                <a:ea typeface="ＭＳ Ｐゴシック" pitchFamily="39" charset="-128"/>
              </a:rPr>
              <a:t> forces that are </a:t>
            </a:r>
            <a:r>
              <a:rPr lang="en-GB" i="1" dirty="0">
                <a:ea typeface="ＭＳ Ｐゴシック" pitchFamily="39" charset="-128"/>
              </a:rPr>
              <a:t>blocking</a:t>
            </a:r>
            <a:r>
              <a:rPr lang="en-GB" dirty="0">
                <a:ea typeface="ＭＳ Ｐゴシック" pitchFamily="39" charset="-128"/>
              </a:rPr>
              <a:t> movement toward a goal.</a:t>
            </a:r>
          </a:p>
          <a:p>
            <a:pPr eaLnBrk="1" hangingPunct="1">
              <a:lnSpc>
                <a:spcPct val="90000"/>
              </a:lnSpc>
              <a:spcBef>
                <a:spcPct val="0"/>
              </a:spcBef>
              <a:spcAft>
                <a:spcPct val="50000"/>
              </a:spcAft>
            </a:pPr>
            <a:r>
              <a:rPr lang="en-GB" dirty="0">
                <a:ea typeface="ＭＳ Ｐゴシック" pitchFamily="39" charset="-128"/>
              </a:rPr>
              <a:t>Can be external environmental factors </a:t>
            </a:r>
            <a:r>
              <a:rPr lang="en-GB" dirty="0" err="1">
                <a:ea typeface="ＭＳ Ｐゴシック" pitchFamily="39" charset="-128"/>
              </a:rPr>
              <a:t>eg.</a:t>
            </a:r>
            <a:r>
              <a:rPr lang="en-GB" dirty="0">
                <a:ea typeface="ＭＳ Ｐゴシック" pitchFamily="39" charset="-128"/>
              </a:rPr>
              <a:t> access to resources.</a:t>
            </a:r>
          </a:p>
          <a:p>
            <a:pPr eaLnBrk="1" hangingPunct="1">
              <a:lnSpc>
                <a:spcPct val="90000"/>
              </a:lnSpc>
              <a:spcBef>
                <a:spcPct val="0"/>
              </a:spcBef>
              <a:spcAft>
                <a:spcPct val="50000"/>
              </a:spcAft>
            </a:pPr>
            <a:r>
              <a:rPr lang="en-GB" dirty="0">
                <a:ea typeface="ＭＳ Ｐゴシック" pitchFamily="39" charset="-128"/>
              </a:rPr>
              <a:t>Can be internal organisational factors </a:t>
            </a:r>
            <a:r>
              <a:rPr lang="en-GB" dirty="0" err="1">
                <a:ea typeface="ＭＳ Ｐゴシック" pitchFamily="39" charset="-128"/>
              </a:rPr>
              <a:t>eg.</a:t>
            </a:r>
            <a:r>
              <a:rPr lang="en-GB" dirty="0">
                <a:ea typeface="ＭＳ Ｐゴシック" pitchFamily="39" charset="-128"/>
              </a:rPr>
              <a:t> individuals’ resistance, org culture.  </a:t>
            </a:r>
          </a:p>
          <a:p>
            <a:pPr eaLnBrk="1" hangingPunct="1">
              <a:lnSpc>
                <a:spcPct val="90000"/>
              </a:lnSpc>
              <a:spcBef>
                <a:spcPct val="0"/>
              </a:spcBef>
              <a:spcAft>
                <a:spcPct val="50000"/>
              </a:spcAft>
            </a:pPr>
            <a:r>
              <a:rPr lang="en-GB" dirty="0">
                <a:ea typeface="ＭＳ Ｐゴシック" pitchFamily="39" charset="-128"/>
              </a:rPr>
              <a:t>Best moment for change is when forces are in balance - status quo.</a:t>
            </a:r>
          </a:p>
          <a:p>
            <a:pPr eaLnBrk="1" hangingPunct="1">
              <a:lnSpc>
                <a:spcPct val="90000"/>
              </a:lnSpc>
              <a:spcBef>
                <a:spcPct val="0"/>
              </a:spcBef>
              <a:spcAft>
                <a:spcPct val="50000"/>
              </a:spcAft>
            </a:pPr>
            <a:r>
              <a:rPr lang="en-GB" dirty="0">
                <a:ea typeface="ＭＳ Ｐゴシック" pitchFamily="39" charset="-128"/>
              </a:rPr>
              <a:t>When forces are out of balance this creates a period of dis-equilibrium. The forces need to be realigned and to establish a new equilibrium. </a:t>
            </a:r>
          </a:p>
          <a:p>
            <a:pPr eaLnBrk="1" hangingPunct="1">
              <a:lnSpc>
                <a:spcPct val="90000"/>
              </a:lnSpc>
              <a:spcBef>
                <a:spcPct val="0"/>
              </a:spcBef>
            </a:pPr>
            <a:r>
              <a:rPr lang="en-GB" dirty="0" err="1">
                <a:ea typeface="ＭＳ Ｐゴシック" pitchFamily="39" charset="-128"/>
              </a:rPr>
              <a:t>ie</a:t>
            </a:r>
            <a:r>
              <a:rPr lang="en-GB" dirty="0">
                <a:ea typeface="ＭＳ Ｐゴシック" pitchFamily="39" charset="-128"/>
              </a:rPr>
              <a:t>. Need to increase driving forces and/or decrease restraining forces are decreased so that change can take place.</a:t>
            </a:r>
          </a:p>
          <a:p>
            <a:pPr eaLnBrk="1" hangingPunct="1">
              <a:lnSpc>
                <a:spcPct val="90000"/>
              </a:lnSpc>
              <a:spcBef>
                <a:spcPct val="0"/>
              </a:spcBef>
            </a:pPr>
            <a:r>
              <a:rPr lang="en-GB" dirty="0">
                <a:ea typeface="ＭＳ Ｐゴシック" pitchFamily="39" charset="-128"/>
              </a:rPr>
              <a:t>CONTINUES ON NEXT SLIDE</a:t>
            </a: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23</a:t>
            </a:fld>
            <a:endParaRPr lang="en-US"/>
          </a:p>
        </p:txBody>
      </p:sp>
    </p:spTree>
    <p:extLst>
      <p:ext uri="{BB962C8B-B14F-4D97-AF65-F5344CB8AC3E}">
        <p14:creationId xmlns:p14="http://schemas.microsoft.com/office/powerpoint/2010/main" val="14380621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ea typeface="ＭＳ Ｐゴシック" pitchFamily="39" charset="-128"/>
              </a:rPr>
              <a:t>Illustrates FFA</a:t>
            </a:r>
          </a:p>
          <a:p>
            <a:pPr eaLnBrk="1" hangingPunct="1">
              <a:spcBef>
                <a:spcPct val="0"/>
              </a:spcBef>
            </a:pPr>
            <a:endParaRPr lang="en-GB" dirty="0">
              <a:ea typeface="ＭＳ Ｐゴシック" pitchFamily="39" charset="-128"/>
            </a:endParaRPr>
          </a:p>
          <a:p>
            <a:pPr eaLnBrk="1" hangingPunct="1">
              <a:spcBef>
                <a:spcPct val="0"/>
              </a:spcBef>
            </a:pPr>
            <a:r>
              <a:rPr lang="en-GB" dirty="0">
                <a:ea typeface="ＭＳ Ｐゴシック" pitchFamily="39" charset="-128"/>
              </a:rPr>
              <a:t>May find it helpful to subdivide into different categories of forces </a:t>
            </a:r>
            <a:r>
              <a:rPr lang="en-GB" dirty="0" err="1">
                <a:ea typeface="ＭＳ Ｐゴシック" pitchFamily="39" charset="-128"/>
              </a:rPr>
              <a:t>eg.</a:t>
            </a:r>
            <a:r>
              <a:rPr lang="en-GB" dirty="0">
                <a:ea typeface="ＭＳ Ｐゴシック" pitchFamily="39" charset="-128"/>
              </a:rPr>
              <a:t> Technological, Organisational, External, Internal</a:t>
            </a:r>
          </a:p>
          <a:p>
            <a:pPr eaLnBrk="1" hangingPunct="1">
              <a:spcBef>
                <a:spcPct val="0"/>
              </a:spcBef>
            </a:pPr>
            <a:r>
              <a:rPr lang="en-GB" dirty="0">
                <a:ea typeface="ＭＳ Ｐゴシック" pitchFamily="39" charset="-128"/>
              </a:rPr>
              <a:t>Can weight the forces just by thickening the arrows, or use a scoring system.</a:t>
            </a:r>
          </a:p>
          <a:p>
            <a:pPr eaLnBrk="1" hangingPunct="1">
              <a:spcBef>
                <a:spcPct val="0"/>
              </a:spcBef>
            </a:pPr>
            <a:endParaRPr lang="en-GB" dirty="0">
              <a:ea typeface="ＭＳ Ｐゴシック" pitchFamily="39" charset="-128"/>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24</a:t>
            </a:fld>
            <a:endParaRPr lang="en-US"/>
          </a:p>
        </p:txBody>
      </p:sp>
    </p:spTree>
    <p:extLst>
      <p:ext uri="{BB962C8B-B14F-4D97-AF65-F5344CB8AC3E}">
        <p14:creationId xmlns:p14="http://schemas.microsoft.com/office/powerpoint/2010/main" val="29680520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spcBef>
                <a:spcPct val="0"/>
              </a:spcBef>
            </a:pPr>
            <a:r>
              <a:rPr lang="en-GB" sz="1200" dirty="0">
                <a:ea typeface="ＭＳ Ｐゴシック" pitchFamily="39" charset="-128"/>
              </a:rPr>
              <a:t>This table describes five broad approaches to effecting change. Thurley and </a:t>
            </a:r>
            <a:r>
              <a:rPr lang="en-GB" sz="1200" dirty="0" err="1">
                <a:ea typeface="ＭＳ Ｐゴシック" pitchFamily="39" charset="-128"/>
              </a:rPr>
              <a:t>Wirdenius</a:t>
            </a:r>
            <a:r>
              <a:rPr lang="en-GB" sz="1200" dirty="0">
                <a:ea typeface="ＭＳ Ｐゴシック" pitchFamily="39" charset="-128"/>
              </a:rPr>
              <a:t> (1973) summarised by </a:t>
            </a:r>
            <a:r>
              <a:rPr lang="en-GB" sz="1200" dirty="0" err="1">
                <a:ea typeface="ＭＳ Ｐゴシック" pitchFamily="39" charset="-128"/>
              </a:rPr>
              <a:t>Lockitt</a:t>
            </a:r>
            <a:r>
              <a:rPr lang="en-GB" sz="1200" dirty="0">
                <a:ea typeface="ＭＳ Ｐゴシック" pitchFamily="39" charset="-128"/>
              </a:rPr>
              <a:t> (2004).</a:t>
            </a:r>
          </a:p>
          <a:p>
            <a:pPr eaLnBrk="1" hangingPunct="1">
              <a:lnSpc>
                <a:spcPct val="80000"/>
              </a:lnSpc>
              <a:spcBef>
                <a:spcPct val="0"/>
              </a:spcBef>
            </a:pPr>
            <a:endParaRPr lang="en-GB" sz="1100" dirty="0">
              <a:ea typeface="ＭＳ Ｐゴシック" pitchFamily="39" charset="-128"/>
            </a:endParaRPr>
          </a:p>
          <a:p>
            <a:pPr eaLnBrk="1" hangingPunct="1">
              <a:lnSpc>
                <a:spcPct val="80000"/>
              </a:lnSpc>
              <a:spcBef>
                <a:spcPct val="0"/>
              </a:spcBef>
            </a:pPr>
            <a:r>
              <a:rPr lang="en-GB" sz="1100" dirty="0">
                <a:ea typeface="ＭＳ Ｐゴシック" pitchFamily="39" charset="-128"/>
              </a:rPr>
              <a:t>It could also be seen as an </a:t>
            </a:r>
            <a:r>
              <a:rPr lang="en-GB" sz="1100" b="1" dirty="0">
                <a:ea typeface="ＭＳ Ｐゴシック" pitchFamily="39" charset="-128"/>
              </a:rPr>
              <a:t>example</a:t>
            </a:r>
            <a:r>
              <a:rPr lang="en-GB" sz="1100" dirty="0">
                <a:ea typeface="ＭＳ Ｐゴシック" pitchFamily="39" charset="-128"/>
              </a:rPr>
              <a:t> of </a:t>
            </a:r>
            <a:r>
              <a:rPr lang="en-GB" sz="1100" b="1" dirty="0">
                <a:ea typeface="ＭＳ Ｐゴシック" pitchFamily="39" charset="-128"/>
              </a:rPr>
              <a:t>situational leadership</a:t>
            </a:r>
            <a:r>
              <a:rPr lang="en-GB" sz="1100" dirty="0">
                <a:ea typeface="ＭＳ Ｐゴシック" pitchFamily="39" charset="-128"/>
              </a:rPr>
              <a:t>.</a:t>
            </a:r>
          </a:p>
          <a:p>
            <a:pPr eaLnBrk="1" hangingPunct="1">
              <a:lnSpc>
                <a:spcPct val="80000"/>
              </a:lnSpc>
              <a:spcBef>
                <a:spcPct val="0"/>
              </a:spcBef>
            </a:pPr>
            <a:r>
              <a:rPr lang="en-GB" sz="1200" b="1" i="1" dirty="0">
                <a:ea typeface="ＭＳ Ｐゴシック" pitchFamily="39" charset="-128"/>
              </a:rPr>
              <a:t>Directive strategies. </a:t>
            </a:r>
            <a:r>
              <a:rPr lang="en-GB" sz="1200" dirty="0">
                <a:ea typeface="ＭＳ Ｐゴシック" pitchFamily="39" charset="-128"/>
              </a:rPr>
              <a:t>Highlight the manager's right to manage change and the use of authority to impose change with little or no involvement of other people. This approach may lead to valuable information and ideas being missed and there can be strong resentment from staff.</a:t>
            </a:r>
          </a:p>
          <a:p>
            <a:pPr eaLnBrk="1" hangingPunct="1">
              <a:lnSpc>
                <a:spcPct val="80000"/>
              </a:lnSpc>
              <a:spcBef>
                <a:spcPct val="0"/>
              </a:spcBef>
            </a:pPr>
            <a:r>
              <a:rPr lang="en-GB" sz="1200" b="1" dirty="0">
                <a:ea typeface="ＭＳ Ｐゴシック" pitchFamily="39" charset="-128"/>
              </a:rPr>
              <a:t>Expert strategies – </a:t>
            </a:r>
            <a:r>
              <a:rPr lang="en-GB" sz="1200" dirty="0">
                <a:ea typeface="ＭＳ Ｐゴシック" pitchFamily="39" charset="-128"/>
              </a:rPr>
              <a:t>This sees the management of change as a problem solving process that needs to be resolved by an 'expert'.  Mainly applied to more technical problems and led by a specialist project team or manager.  Likely to be little involvement with those affected by the change.  Advantages to this approach is that experts play a major role in the solution and the solution can be implemented quickly as a small number of 'experts' are involved.  Issues for consideration are that those affected may have different views or indeed needs – they may undermine the solution, or the solution may turn out to be not fit for purpose.</a:t>
            </a:r>
          </a:p>
          <a:p>
            <a:pPr eaLnBrk="1" hangingPunct="1">
              <a:lnSpc>
                <a:spcPct val="80000"/>
              </a:lnSpc>
              <a:spcBef>
                <a:spcPct val="0"/>
              </a:spcBef>
            </a:pPr>
            <a:r>
              <a:rPr lang="en-GB" sz="1200" b="1" dirty="0">
                <a:ea typeface="ＭＳ Ｐゴシック" pitchFamily="39" charset="-128"/>
              </a:rPr>
              <a:t>Negotiating strategies – </a:t>
            </a:r>
            <a:r>
              <a:rPr lang="en-GB" sz="1200" dirty="0">
                <a:ea typeface="ＭＳ Ｐゴシック" pitchFamily="39" charset="-128"/>
              </a:rPr>
              <a:t>This is described as willingness on the part of senior managers to negotiate and bargain in order to effect change.  They must accept that adjustments and concessions may need to be made in order to implement change.  An obvious disadvantage is that it takes more time, the outcomes cannot be predicted and the changes made may not fulfil the total expectations of the managers affecting the change.  The main advantage of this approach is that individuals will be more supportive of the changes made.</a:t>
            </a:r>
            <a:r>
              <a:rPr lang="en-GB" sz="1200" b="1" dirty="0">
                <a:ea typeface="ＭＳ Ｐゴシック" pitchFamily="39" charset="-128"/>
              </a:rPr>
              <a:t> </a:t>
            </a:r>
            <a:endParaRPr lang="en-GB" sz="1200" dirty="0">
              <a:ea typeface="ＭＳ Ｐゴシック" pitchFamily="39" charset="-128"/>
            </a:endParaRPr>
          </a:p>
          <a:p>
            <a:pPr eaLnBrk="1" hangingPunct="1">
              <a:lnSpc>
                <a:spcPct val="80000"/>
              </a:lnSpc>
              <a:spcBef>
                <a:spcPct val="0"/>
              </a:spcBef>
            </a:pPr>
            <a:r>
              <a:rPr lang="en-GB" sz="1200" b="1" dirty="0">
                <a:ea typeface="ＭＳ Ｐゴシック" pitchFamily="39" charset="-128"/>
              </a:rPr>
              <a:t>Educative strategies – </a:t>
            </a:r>
            <a:r>
              <a:rPr lang="en-GB" sz="1200" dirty="0">
                <a:ea typeface="ＭＳ Ｐゴシック" pitchFamily="39" charset="-128"/>
              </a:rPr>
              <a:t>This approach focuses on the importance of changing people's values and beliefs, 'winning hearts and minds', in order for them to fully support the changes being made and move toward the development of a shared set of organisational values.  This approach suggests using a mixture of activities: persuasion; education; training and selection; may use consultants, specialists and in−house experts.  Disadvantage is that it takes longer to implement.  Advantage is that individuals will have positive commitment to the changes being made.</a:t>
            </a:r>
          </a:p>
          <a:p>
            <a:pPr eaLnBrk="1" hangingPunct="1">
              <a:lnSpc>
                <a:spcPct val="80000"/>
              </a:lnSpc>
              <a:spcBef>
                <a:spcPct val="0"/>
              </a:spcBef>
            </a:pPr>
            <a:r>
              <a:rPr lang="en-GB" sz="1200" b="1" dirty="0">
                <a:ea typeface="ＭＳ Ｐゴシック" pitchFamily="39" charset="-128"/>
              </a:rPr>
              <a:t>Participative strategies – </a:t>
            </a:r>
            <a:r>
              <a:rPr lang="en-GB" sz="1200" dirty="0">
                <a:ea typeface="ＭＳ Ｐゴシック" pitchFamily="39" charset="-128"/>
              </a:rPr>
              <a:t>Underpinning this strategy is the full involvement of all of those involved, and affected by, the anticipated changes.  Although driven by senior managers the process will be less management dominated and driven more by groups or individuals within the organisation and its stakeholders.  Outside consultants and experts can be used to facilitate the process but they will not make any decisions as to the outcomes. Disadvantages are the length of time taken before changes are made, and it can be more costly due to the number of meetings that take place, the payment of consultants/experts over a longer time period and the outcomes cannot be predicted.  Benefits are that any changes made are more likely to be supported due to the involvement of all those affected, the commitment of individuals and groups within the organisation will increase as those individuals and groups feel ownership over the changes being implemented.  </a:t>
            </a:r>
          </a:p>
          <a:p>
            <a:pPr eaLnBrk="1" hangingPunct="1">
              <a:lnSpc>
                <a:spcPct val="80000"/>
              </a:lnSpc>
              <a:spcBef>
                <a:spcPct val="0"/>
              </a:spcBef>
            </a:pPr>
            <a:r>
              <a:rPr lang="en-GB" sz="1200" dirty="0">
                <a:ea typeface="ＭＳ Ｐゴシック" pitchFamily="39" charset="-128"/>
              </a:rPr>
              <a:t> </a:t>
            </a:r>
          </a:p>
          <a:p>
            <a:pPr eaLnBrk="1" hangingPunct="1">
              <a:lnSpc>
                <a:spcPct val="80000"/>
              </a:lnSpc>
              <a:spcBef>
                <a:spcPct val="0"/>
              </a:spcBef>
            </a:pPr>
            <a:r>
              <a:rPr lang="en-GB" sz="1200" b="1" dirty="0">
                <a:ea typeface="ＭＳ Ｐゴシック" pitchFamily="39" charset="-128"/>
              </a:rPr>
              <a:t>You may need to combine elements from some or all of these depending on the various elements of the change project and also to adjust the balance over time. </a:t>
            </a:r>
          </a:p>
          <a:p>
            <a:pPr eaLnBrk="1" hangingPunct="1">
              <a:lnSpc>
                <a:spcPct val="80000"/>
              </a:lnSpc>
              <a:spcBef>
                <a:spcPct val="0"/>
              </a:spcBef>
            </a:pPr>
            <a:endParaRPr lang="en-GB" sz="1100" dirty="0">
              <a:ea typeface="ＭＳ Ｐゴシック" pitchFamily="39" charset="-128"/>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25</a:t>
            </a:fld>
            <a:endParaRPr lang="en-US"/>
          </a:p>
        </p:txBody>
      </p:sp>
    </p:spTree>
    <p:extLst>
      <p:ext uri="{BB962C8B-B14F-4D97-AF65-F5344CB8AC3E}">
        <p14:creationId xmlns:p14="http://schemas.microsoft.com/office/powerpoint/2010/main" val="20243601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5333" lvl="0" indent="-225333" algn="l" rtl="0">
              <a:spcBef>
                <a:spcPts val="0"/>
              </a:spcBef>
              <a:spcAft>
                <a:spcPts val="0"/>
              </a:spcAft>
              <a:buNone/>
            </a:pPr>
            <a:r>
              <a:rPr lang="en-GB" dirty="0">
                <a:latin typeface="Arial"/>
                <a:ea typeface="Arial"/>
                <a:cs typeface="Arial"/>
                <a:sym typeface="Arial"/>
              </a:rPr>
              <a:t> This model sets out the essential aspects of managing change (green text in capital letters). Symptoms of the relevant piece missing is set out in red text (lower case). </a:t>
            </a:r>
            <a:endParaRPr lang="en-GB" b="1" dirty="0">
              <a:latin typeface="Arial"/>
              <a:ea typeface="Arial"/>
              <a:cs typeface="Arial"/>
              <a:sym typeface="Arial"/>
            </a:endParaRPr>
          </a:p>
          <a:p>
            <a:pPr marL="225333" lvl="0" indent="-149133" algn="l" rtl="0">
              <a:spcBef>
                <a:spcPts val="0"/>
              </a:spcBef>
              <a:spcAft>
                <a:spcPts val="0"/>
              </a:spcAft>
              <a:buClr>
                <a:schemeClr val="dk1"/>
              </a:buClr>
              <a:buSzPts val="1200"/>
              <a:buFont typeface="Calibri"/>
              <a:buNone/>
            </a:pPr>
            <a:endParaRPr lang="en-GB" dirty="0">
              <a:latin typeface="Arial"/>
              <a:ea typeface="Arial"/>
              <a:cs typeface="Arial"/>
              <a:sym typeface="Arial"/>
            </a:endParaRPr>
          </a:p>
          <a:p>
            <a:pPr marL="225333" lvl="0" indent="-149133" algn="l" rtl="0">
              <a:spcBef>
                <a:spcPts val="0"/>
              </a:spcBef>
              <a:spcAft>
                <a:spcPts val="0"/>
              </a:spcAft>
              <a:buClr>
                <a:schemeClr val="dk1"/>
              </a:buClr>
              <a:buSzPts val="1200"/>
              <a:buFont typeface="Calibri"/>
              <a:buNone/>
            </a:pPr>
            <a:endParaRPr lang="en-GB" dirty="0">
              <a:latin typeface="Arial"/>
              <a:ea typeface="Arial"/>
              <a:cs typeface="Arial"/>
              <a:sym typeface="Arial"/>
            </a:endParaRPr>
          </a:p>
          <a:p>
            <a:pPr marL="225333" lvl="0" indent="-225333" algn="l" rtl="0">
              <a:spcBef>
                <a:spcPts val="0"/>
              </a:spcBef>
              <a:spcAft>
                <a:spcPts val="0"/>
              </a:spcAft>
              <a:buClr>
                <a:schemeClr val="dk1"/>
              </a:buClr>
              <a:buSzPts val="1200"/>
              <a:buFont typeface="Calibri"/>
              <a:buAutoNum type="arabicPeriod"/>
            </a:pPr>
            <a:r>
              <a:rPr lang="en-GB" dirty="0">
                <a:latin typeface="Arial"/>
                <a:ea typeface="Arial"/>
                <a:cs typeface="Arial"/>
                <a:sym typeface="Arial"/>
              </a:rPr>
              <a:t>Adapted from </a:t>
            </a:r>
            <a:r>
              <a:rPr lang="en-GB" dirty="0" err="1">
                <a:latin typeface="Arial"/>
                <a:ea typeface="Arial"/>
                <a:cs typeface="Arial"/>
                <a:sym typeface="Arial"/>
              </a:rPr>
              <a:t>Kotter,J</a:t>
            </a:r>
            <a:r>
              <a:rPr lang="en-GB" dirty="0">
                <a:latin typeface="Arial"/>
                <a:ea typeface="Arial"/>
                <a:cs typeface="Arial"/>
                <a:sym typeface="Arial"/>
              </a:rPr>
              <a:t> (1996) Leading Change, Harvard Business School Press</a:t>
            </a:r>
            <a:endParaRPr lang="en-GB" dirty="0"/>
          </a:p>
          <a:p>
            <a:pPr marL="225333" lvl="0" indent="-225333" algn="l" rtl="0">
              <a:spcBef>
                <a:spcPts val="0"/>
              </a:spcBef>
              <a:spcAft>
                <a:spcPts val="0"/>
              </a:spcAft>
              <a:buClr>
                <a:schemeClr val="dk1"/>
              </a:buClr>
              <a:buSzPts val="1200"/>
              <a:buFont typeface="Calibri"/>
              <a:buAutoNum type="arabicPeriod"/>
            </a:pPr>
            <a:r>
              <a:rPr lang="en-GB" dirty="0">
                <a:latin typeface="Arial"/>
                <a:ea typeface="Arial"/>
                <a:cs typeface="Arial"/>
                <a:sym typeface="Arial"/>
              </a:rPr>
              <a:t>‘Burning platform’ = inescapable reason to change!</a:t>
            </a:r>
            <a:endParaRPr lang="en-GB" dirty="0"/>
          </a:p>
          <a:p>
            <a:pPr marL="225333" lvl="0" indent="-149133" algn="l" rtl="0">
              <a:spcBef>
                <a:spcPts val="0"/>
              </a:spcBef>
              <a:spcAft>
                <a:spcPts val="0"/>
              </a:spcAft>
              <a:buClr>
                <a:schemeClr val="dk1"/>
              </a:buClr>
              <a:buSzPts val="1200"/>
              <a:buFont typeface="Calibri"/>
              <a:buNone/>
            </a:pPr>
            <a:endParaRPr lang="en-GB" b="1" dirty="0">
              <a:latin typeface="Arial"/>
              <a:ea typeface="Arial"/>
              <a:cs typeface="Arial"/>
              <a:sym typeface="Arial"/>
            </a:endParaRPr>
          </a:p>
          <a:p>
            <a:pPr marL="225333" lvl="0" indent="-225333" algn="l" rtl="0">
              <a:spcBef>
                <a:spcPts val="0"/>
              </a:spcBef>
              <a:spcAft>
                <a:spcPts val="0"/>
              </a:spcAft>
              <a:buClr>
                <a:schemeClr val="dk1"/>
              </a:buClr>
              <a:buSzPts val="1200"/>
              <a:buFont typeface="Calibri"/>
              <a:buAutoNum type="arabicPeriod"/>
            </a:pPr>
            <a:r>
              <a:rPr lang="en-GB" b="1" dirty="0">
                <a:latin typeface="Arial"/>
                <a:ea typeface="Arial"/>
                <a:cs typeface="Arial"/>
                <a:sym typeface="Arial"/>
              </a:rPr>
              <a:t>More information on the change jigsaw in packs </a:t>
            </a: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26</a:t>
            </a:fld>
            <a:endParaRPr lang="en-US"/>
          </a:p>
        </p:txBody>
      </p:sp>
    </p:spTree>
    <p:extLst>
      <p:ext uri="{BB962C8B-B14F-4D97-AF65-F5344CB8AC3E}">
        <p14:creationId xmlns:p14="http://schemas.microsoft.com/office/powerpoint/2010/main" val="32933038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 60 min session</a:t>
            </a:r>
          </a:p>
          <a:p>
            <a:endParaRPr lang="en-GB" dirty="0"/>
          </a:p>
          <a:p>
            <a:r>
              <a:rPr lang="en-GB" dirty="0"/>
              <a:t>Options for managing this session:</a:t>
            </a:r>
          </a:p>
          <a:p>
            <a:endParaRPr lang="en-GB" dirty="0"/>
          </a:p>
          <a:p>
            <a:r>
              <a:rPr lang="en-GB" dirty="0"/>
              <a:t>Triads – people work in groups of 3 one to present, the situation; one to facilitate the presenter to understand the situation fully; the third to act in a consultancy role in applying the change models c 45 mins to enable each person to talk. </a:t>
            </a:r>
          </a:p>
          <a:p>
            <a:endParaRPr lang="en-GB" dirty="0"/>
          </a:p>
          <a:p>
            <a:r>
              <a:rPr lang="en-GB" dirty="0"/>
              <a:t>Take headlines that people wish to offer, but not a death by feedback. Max 15 mins.</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27</a:t>
            </a:fld>
            <a:endParaRPr lang="en-US"/>
          </a:p>
        </p:txBody>
      </p:sp>
    </p:spTree>
    <p:extLst>
      <p:ext uri="{BB962C8B-B14F-4D97-AF65-F5344CB8AC3E}">
        <p14:creationId xmlns:p14="http://schemas.microsoft.com/office/powerpoint/2010/main" val="1571844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7F15030-F269-C645-865D-789DE9782CCF}" type="slidenum">
              <a:rPr lang="en-US" smtClean="0"/>
              <a:t>28</a:t>
            </a:fld>
            <a:endParaRPr lang="en-US"/>
          </a:p>
        </p:txBody>
      </p:sp>
    </p:spTree>
    <p:extLst>
      <p:ext uri="{BB962C8B-B14F-4D97-AF65-F5344CB8AC3E}">
        <p14:creationId xmlns:p14="http://schemas.microsoft.com/office/powerpoint/2010/main" val="2600663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577" indent="-228577" defTabSz="914307">
              <a:defRPr/>
            </a:pPr>
            <a:r>
              <a:rPr lang="en-GB" dirty="0">
                <a:latin typeface="Arial" panose="020B0604020202020204" pitchFamily="34" charset="0"/>
                <a:ea typeface="MS PGothic"/>
                <a:cs typeface="Arial" panose="020B0604020202020204" pitchFamily="34" charset="0"/>
              </a:rPr>
              <a:t>ASK Why change or redesign services? </a:t>
            </a:r>
          </a:p>
          <a:p>
            <a:pPr marL="228577" indent="-228577"/>
            <a:endParaRPr lang="en-US" dirty="0">
              <a:latin typeface="Arial" panose="020B0604020202020204" pitchFamily="34" charset="0"/>
              <a:ea typeface="ＭＳ Ｐゴシック"/>
              <a:cs typeface="Arial" panose="020B0604020202020204" pitchFamily="34" charset="0"/>
            </a:endParaRPr>
          </a:p>
          <a:p>
            <a:pPr marL="228577" indent="-228577"/>
            <a:r>
              <a:rPr lang="en-US" dirty="0">
                <a:latin typeface="Arial" panose="020B0604020202020204" pitchFamily="34" charset="0"/>
                <a:ea typeface="ＭＳ Ｐゴシック"/>
                <a:cs typeface="Arial" panose="020B0604020202020204" pitchFamily="34" charset="0"/>
              </a:rPr>
              <a:t>Commissioners might decide to redesign their services, for a range of reasons. Changing services commonly occurs in response to:</a:t>
            </a:r>
          </a:p>
          <a:p>
            <a:pPr>
              <a:defRPr/>
            </a:pPr>
            <a:endParaRPr lang="en-US" dirty="0">
              <a:latin typeface="Arial" pitchFamily="34" charset="0"/>
              <a:cs typeface="Arial" panose="020B0604020202020204" pitchFamily="34" charset="0"/>
            </a:endParaRPr>
          </a:p>
          <a:p>
            <a:pPr marL="228577" indent="-228577">
              <a:buFont typeface="Calibri" pitchFamily="34" charset="0"/>
              <a:buAutoNum type="arabicPeriod"/>
            </a:pPr>
            <a:r>
              <a:rPr lang="en-GB" dirty="0">
                <a:latin typeface="Arial" panose="020B0604020202020204" pitchFamily="34" charset="0"/>
                <a:ea typeface="ＭＳ Ｐゴシック"/>
                <a:cs typeface="Arial" panose="020B0604020202020204" pitchFamily="34" charset="0"/>
              </a:rPr>
              <a:t>Current economic circumstances are likely to require public sector organisations to review and change their service provision and to reduce some budgets to safeguard frontline services.</a:t>
            </a:r>
          </a:p>
          <a:p>
            <a:pPr marL="228577" indent="-228577">
              <a:buFont typeface="+mj-lt"/>
              <a:buAutoNum type="arabicPeriod"/>
              <a:defRPr/>
            </a:pPr>
            <a:r>
              <a:rPr lang="en-GB" dirty="0">
                <a:latin typeface="Arial" panose="020B0604020202020204" pitchFamily="34" charset="0"/>
                <a:ea typeface="ＭＳ Ｐゴシック"/>
                <a:cs typeface="Arial" panose="020B0604020202020204" pitchFamily="34" charset="0"/>
              </a:rPr>
              <a:t>Some services may increase in cost, requiring commissioners to evaluate the worth of the services they currently commission. </a:t>
            </a:r>
          </a:p>
          <a:p>
            <a:pPr marL="228577" indent="-228577">
              <a:buFont typeface="+mj-lt"/>
              <a:buAutoNum type="arabicPeriod"/>
              <a:defRPr/>
            </a:pPr>
            <a:r>
              <a:rPr lang="en-GB" dirty="0">
                <a:latin typeface="Arial" panose="020B0604020202020204" pitchFamily="34" charset="0"/>
                <a:cs typeface="Arial" panose="020B0604020202020204" pitchFamily="34" charset="0"/>
              </a:rPr>
              <a:t>Review of population needs or recognising benefits of alternative models may lead to reconfiguration. EG. intro of SDS may lead to changing demand.  </a:t>
            </a:r>
          </a:p>
          <a:p>
            <a:pPr marL="228577" indent="-228577">
              <a:buFont typeface="+mj-lt"/>
              <a:buAutoNum type="arabicPeriod"/>
              <a:defRPr/>
            </a:pPr>
            <a:r>
              <a:rPr lang="en-GB" dirty="0">
                <a:latin typeface="Arial" panose="020B0604020202020204" pitchFamily="34" charset="0"/>
                <a:cs typeface="Arial" panose="020B0604020202020204" pitchFamily="34" charset="0"/>
              </a:rPr>
              <a:t>Specific problems with a service which cannot be resolved.  Commissioners</a:t>
            </a:r>
            <a:r>
              <a:rPr lang="en-GB" baseline="0" dirty="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may have commissioned services based on an agreed level of use. If the number using the service falls, commissioners may still be liable to pay providers the full cost of previously anticipated levels of provision.  In such circumstances it may be practical to decommission some services.</a:t>
            </a:r>
          </a:p>
          <a:p>
            <a:pPr marL="228577" indent="-228577">
              <a:buFont typeface="+mj-lt"/>
              <a:buAutoNum type="arabicPeriod"/>
              <a:defRPr/>
            </a:pPr>
            <a:r>
              <a:rPr lang="en-GB" dirty="0">
                <a:latin typeface="Arial" panose="020B0604020202020204" pitchFamily="34" charset="0"/>
                <a:cs typeface="Arial" panose="020B0604020202020204" pitchFamily="34" charset="0"/>
              </a:rPr>
              <a:t>Decisions made by provider, e.g. to move into a different market area, or the provider has financial difficulties.  </a:t>
            </a:r>
          </a:p>
          <a:p>
            <a:pPr marL="228577" indent="-228577">
              <a:buFont typeface="+mj-lt"/>
              <a:buAutoNum type="arabicPeriod"/>
              <a:defRPr/>
            </a:pPr>
            <a:r>
              <a:rPr lang="en-GB" dirty="0">
                <a:latin typeface="Arial" panose="020B0604020202020204" pitchFamily="34" charset="0"/>
                <a:cs typeface="Arial" panose="020B0604020202020204" pitchFamily="34" charset="0"/>
              </a:rPr>
              <a:t>May not meet statutory requirements e.g. equality duty or safeguarding.</a:t>
            </a:r>
          </a:p>
          <a:p>
            <a:pPr marL="228577" indent="-228577">
              <a:buFont typeface="+mj-lt"/>
              <a:buAutoNum type="arabicPeriod"/>
              <a:defRPr/>
            </a:pPr>
            <a:r>
              <a:rPr lang="en-GB" dirty="0">
                <a:latin typeface="Arial" panose="020B0604020202020204" pitchFamily="34" charset="0"/>
                <a:cs typeface="Arial" panose="020B0604020202020204" pitchFamily="34" charset="0"/>
              </a:rPr>
              <a:t>Financial</a:t>
            </a:r>
            <a:r>
              <a:rPr lang="en-GB" baseline="0" dirty="0">
                <a:latin typeface="Arial" panose="020B0604020202020204" pitchFamily="34" charset="0"/>
                <a:cs typeface="Arial" panose="020B0604020202020204" pitchFamily="34" charset="0"/>
              </a:rPr>
              <a:t> / political / policy drivers to work in different ways </a:t>
            </a:r>
            <a:r>
              <a:rPr lang="en-GB" baseline="0" dirty="0" err="1">
                <a:latin typeface="Arial" panose="020B0604020202020204" pitchFamily="34" charset="0"/>
                <a:cs typeface="Arial" panose="020B0604020202020204" pitchFamily="34" charset="0"/>
              </a:rPr>
              <a:t>eg</a:t>
            </a:r>
            <a:r>
              <a:rPr lang="en-GB" baseline="0" dirty="0">
                <a:latin typeface="Arial" panose="020B0604020202020204" pitchFamily="34" charset="0"/>
                <a:cs typeface="Arial" panose="020B0604020202020204" pitchFamily="34" charset="0"/>
              </a:rPr>
              <a:t> deliver services jointly with health</a:t>
            </a:r>
            <a:endParaRPr lang="en-GB" dirty="0">
              <a:latin typeface="Arial" panose="020B0604020202020204" pitchFamily="34" charset="0"/>
              <a:cs typeface="Arial" panose="020B0604020202020204" pitchFamily="34" charset="0"/>
            </a:endParaRPr>
          </a:p>
          <a:p>
            <a:pPr marL="228577" indent="-228577"/>
            <a:endParaRPr lang="en-GB" dirty="0">
              <a:latin typeface="Arial" panose="020B0604020202020204" pitchFamily="34" charset="0"/>
              <a:ea typeface="ＭＳ Ｐゴシック"/>
              <a:cs typeface="Arial" panose="020B0604020202020204"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a:t>
            </a:fld>
            <a:endParaRPr lang="en-US"/>
          </a:p>
        </p:txBody>
      </p:sp>
    </p:spTree>
    <p:extLst>
      <p:ext uri="{BB962C8B-B14F-4D97-AF65-F5344CB8AC3E}">
        <p14:creationId xmlns:p14="http://schemas.microsoft.com/office/powerpoint/2010/main" val="3148903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latin typeface="Arial" pitchFamily="34" charset="0"/>
                <a:ea typeface="ＭＳ Ｐゴシック"/>
                <a:cs typeface="ＭＳ Ｐゴシック"/>
              </a:rPr>
              <a:t> </a:t>
            </a:r>
          </a:p>
          <a:p>
            <a:pPr>
              <a:defRPr/>
            </a:pPr>
            <a:r>
              <a:rPr lang="en-GB" dirty="0">
                <a:latin typeface="Arial" pitchFamily="34" charset="0"/>
                <a:ea typeface="ＭＳ Ｐゴシック"/>
                <a:cs typeface="ＭＳ Ｐゴシック"/>
              </a:rPr>
              <a:t>Just as there are a number of reasons for looking at a service, there is more than one response possible:</a:t>
            </a:r>
          </a:p>
          <a:p>
            <a:pPr>
              <a:defRPr/>
            </a:pPr>
            <a:r>
              <a:rPr lang="en-GB" dirty="0">
                <a:latin typeface="Arial" pitchFamily="34" charset="0"/>
                <a:ea typeface="ＭＳ Ｐゴシック"/>
                <a:cs typeface="ＭＳ Ｐゴシック"/>
              </a:rPr>
              <a:t> </a:t>
            </a:r>
          </a:p>
          <a:p>
            <a:pPr marL="228577" indent="-228577">
              <a:buFont typeface="+mj-lt"/>
              <a:buAutoNum type="arabicPeriod"/>
              <a:defRPr/>
            </a:pPr>
            <a:r>
              <a:rPr lang="en-GB" dirty="0">
                <a:latin typeface="Arial" pitchFamily="34" charset="0"/>
                <a:ea typeface="ＭＳ Ｐゴシック"/>
                <a:cs typeface="ＭＳ Ｐゴシック"/>
              </a:rPr>
              <a:t>Disinvest or decommission.</a:t>
            </a:r>
          </a:p>
          <a:p>
            <a:pPr marL="228577" indent="-228577">
              <a:buFont typeface="+mj-lt"/>
              <a:buAutoNum type="arabicPeriod"/>
              <a:defRPr/>
            </a:pPr>
            <a:r>
              <a:rPr lang="en-GB" dirty="0">
                <a:latin typeface="Arial" pitchFamily="34" charset="0"/>
                <a:ea typeface="ＭＳ Ｐゴシック"/>
                <a:cs typeface="ＭＳ Ｐゴシック"/>
              </a:rPr>
              <a:t>Remodel (negotiating changes to the service specification with an existing provider)</a:t>
            </a:r>
          </a:p>
          <a:p>
            <a:pPr marL="228577" indent="-228577">
              <a:buFont typeface="+mj-lt"/>
              <a:buAutoNum type="arabicPeriod"/>
              <a:defRPr/>
            </a:pPr>
            <a:r>
              <a:rPr lang="en-GB" dirty="0">
                <a:latin typeface="Arial" pitchFamily="34" charset="0"/>
                <a:ea typeface="ＭＳ Ｐゴシック"/>
                <a:cs typeface="ＭＳ Ｐゴシック"/>
              </a:rPr>
              <a:t>Renegotiate (</a:t>
            </a:r>
            <a:r>
              <a:rPr lang="en-US" dirty="0">
                <a:latin typeface="Arial" pitchFamily="34" charset="0"/>
                <a:ea typeface="ＭＳ Ｐゴシック"/>
                <a:cs typeface="ＭＳ Ｐゴシック"/>
              </a:rPr>
              <a:t>improving provider performance in delivering the contract) </a:t>
            </a:r>
            <a:r>
              <a:rPr lang="en-GB" dirty="0">
                <a:latin typeface="Arial" pitchFamily="34" charset="0"/>
                <a:ea typeface="ＭＳ Ｐゴシック"/>
                <a:cs typeface="ＭＳ Ｐゴシック"/>
              </a:rPr>
              <a:t>or end the contract (with that provider)</a:t>
            </a:r>
          </a:p>
          <a:p>
            <a:pPr marL="228577" indent="-228577">
              <a:buFont typeface="+mj-lt"/>
              <a:buAutoNum type="arabicPeriod"/>
              <a:defRPr/>
            </a:pPr>
            <a:r>
              <a:rPr lang="en-GB" dirty="0">
                <a:latin typeface="Arial" pitchFamily="34" charset="0"/>
                <a:ea typeface="ＭＳ Ｐゴシック"/>
                <a:cs typeface="ＭＳ Ｐゴシック"/>
              </a:rPr>
              <a:t>Maintain the contract</a:t>
            </a:r>
          </a:p>
          <a:p>
            <a:pPr marL="228577" indent="-228577">
              <a:buFont typeface="+mj-lt"/>
              <a:buAutoNum type="arabicPeriod"/>
              <a:defRPr/>
            </a:pPr>
            <a:r>
              <a:rPr lang="en-GB" dirty="0">
                <a:latin typeface="Arial" pitchFamily="34" charset="0"/>
                <a:ea typeface="ＭＳ Ｐゴシック"/>
                <a:cs typeface="ＭＳ Ｐゴシック"/>
              </a:rPr>
              <a:t>Develop or contract for a new service</a:t>
            </a:r>
          </a:p>
          <a:p>
            <a:pPr marL="228577" indent="-228577">
              <a:buFont typeface="+mj-lt"/>
              <a:buAutoNum type="arabicPeriod"/>
              <a:defRPr/>
            </a:pPr>
            <a:endParaRPr lang="en-GB" dirty="0">
              <a:latin typeface="Arial" pitchFamily="34" charset="0"/>
              <a:ea typeface="ＭＳ Ｐゴシック"/>
              <a:cs typeface="ＭＳ Ｐゴシック"/>
            </a:endParaRPr>
          </a:p>
          <a:p>
            <a:pPr marL="0" indent="0">
              <a:buFont typeface="+mj-lt"/>
              <a:buNone/>
              <a:defRPr/>
            </a:pPr>
            <a:r>
              <a:rPr lang="en-GB" dirty="0">
                <a:latin typeface="Arial" pitchFamily="34" charset="0"/>
                <a:ea typeface="ＭＳ Ｐゴシック"/>
                <a:cs typeface="ＭＳ Ｐゴシック"/>
              </a:rPr>
              <a:t>ASK</a:t>
            </a:r>
            <a:r>
              <a:rPr lang="en-GB" baseline="0" dirty="0">
                <a:latin typeface="Arial" pitchFamily="34" charset="0"/>
                <a:ea typeface="ＭＳ Ｐゴシック"/>
                <a:cs typeface="ＭＳ Ｐゴシック"/>
              </a:rPr>
              <a:t> what they think happens with joint commissioning</a:t>
            </a:r>
            <a:r>
              <a:rPr lang="en-GB" dirty="0">
                <a:latin typeface="Arial" pitchFamily="34" charset="0"/>
                <a:ea typeface="ＭＳ Ｐゴシック"/>
                <a:cs typeface="ＭＳ Ｐゴシック"/>
              </a:rPr>
              <a:t> </a:t>
            </a:r>
          </a:p>
          <a:p>
            <a:pPr>
              <a:defRPr/>
            </a:pPr>
            <a:endParaRPr lang="en-GB" dirty="0">
              <a:latin typeface="Arial" pitchFamily="34" charset="0"/>
              <a:ea typeface="ＭＳ Ｐゴシック"/>
              <a:cs typeface="ＭＳ Ｐゴシック"/>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4</a:t>
            </a:fld>
            <a:endParaRPr lang="en-US"/>
          </a:p>
        </p:txBody>
      </p:sp>
    </p:spTree>
    <p:extLst>
      <p:ext uri="{BB962C8B-B14F-4D97-AF65-F5344CB8AC3E}">
        <p14:creationId xmlns:p14="http://schemas.microsoft.com/office/powerpoint/2010/main" val="4224961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07" eaLnBrk="0" hangingPunct="0">
              <a:defRPr/>
            </a:pPr>
            <a:r>
              <a:rPr lang="en-GB" dirty="0">
                <a:latin typeface="Arial" pitchFamily="34" charset="0"/>
              </a:rPr>
              <a:t>If there are existing services, it might be helpful to plot on graph where service(s) is/are against key criteria. </a:t>
            </a:r>
            <a:r>
              <a:rPr lang="en-GB" dirty="0">
                <a:latin typeface="Arial" pitchFamily="34" charset="0"/>
                <a:ea typeface="ＭＳ Ｐゴシック"/>
                <a:cs typeface="ＭＳ Ｐゴシック"/>
              </a:rPr>
              <a:t>Can use this as a summary, e.g. in a report going to governance board, to help commissioners think through what is the right approach to take and whether to, say, decommission or not.</a:t>
            </a:r>
            <a:endParaRPr lang="en-GB" dirty="0">
              <a:latin typeface="Arial" pitchFamily="34" charset="0"/>
            </a:endParaRPr>
          </a:p>
          <a:p>
            <a:pPr marL="228577" indent="-228577">
              <a:buFont typeface="+mj-lt"/>
              <a:buAutoNum type="arabicPeriod"/>
              <a:defRPr/>
            </a:pPr>
            <a:r>
              <a:rPr lang="en-GB" dirty="0">
                <a:latin typeface="Arial" pitchFamily="34" charset="0"/>
                <a:ea typeface="ＭＳ Ｐゴシック"/>
                <a:cs typeface="ＭＳ Ｐゴシック"/>
              </a:rPr>
              <a:t>Decommission – if stopping providing the service is the answer because it’s not needed and not worth rescuing.</a:t>
            </a:r>
          </a:p>
          <a:p>
            <a:pPr marL="228577" indent="-228577">
              <a:buFont typeface="+mj-lt"/>
              <a:buAutoNum type="arabicPeriod"/>
              <a:defRPr/>
            </a:pPr>
            <a:r>
              <a:rPr lang="en-GB" dirty="0">
                <a:latin typeface="Arial" pitchFamily="34" charset="0"/>
                <a:ea typeface="ＭＳ Ｐゴシック"/>
                <a:cs typeface="ＭＳ Ｐゴシック"/>
              </a:rPr>
              <a:t>Remodel (negotiating changes to the service specification with an existing provider) because it’s not what’s needed but there’s something to work on</a:t>
            </a:r>
          </a:p>
          <a:p>
            <a:pPr marL="228577" indent="-228577">
              <a:buFont typeface="+mj-lt"/>
              <a:buAutoNum type="arabicPeriod"/>
              <a:defRPr/>
            </a:pPr>
            <a:r>
              <a:rPr lang="en-GB" dirty="0">
                <a:latin typeface="Arial" pitchFamily="34" charset="0"/>
                <a:ea typeface="ＭＳ Ｐゴシック"/>
                <a:cs typeface="ＭＳ Ｐゴシック"/>
              </a:rPr>
              <a:t>Renegotiate (</a:t>
            </a:r>
            <a:r>
              <a:rPr lang="en-US" dirty="0">
                <a:latin typeface="Arial" pitchFamily="34" charset="0"/>
                <a:ea typeface="ＭＳ Ｐゴシック"/>
                <a:cs typeface="ＭＳ Ｐゴシック"/>
              </a:rPr>
              <a:t>improving provider performance in delivering the contract) </a:t>
            </a:r>
            <a:r>
              <a:rPr lang="en-GB" dirty="0">
                <a:latin typeface="Arial" pitchFamily="34" charset="0"/>
                <a:ea typeface="ＭＳ Ｐゴシック"/>
                <a:cs typeface="ＭＳ Ｐゴシック"/>
              </a:rPr>
              <a:t>or end the contract when you’ve fundamentally got the right service but it isn’t delivered very well by the provider</a:t>
            </a:r>
          </a:p>
          <a:p>
            <a:pPr marL="228577" indent="-228577">
              <a:buFont typeface="+mj-lt"/>
              <a:buAutoNum type="arabicPeriod"/>
              <a:defRPr/>
            </a:pPr>
            <a:r>
              <a:rPr lang="en-GB" dirty="0">
                <a:latin typeface="Arial" pitchFamily="34" charset="0"/>
                <a:ea typeface="ＭＳ Ｐゴシック"/>
                <a:cs typeface="ＭＳ Ｐゴシック"/>
              </a:rPr>
              <a:t>Maintain the contract when all is going well</a:t>
            </a:r>
          </a:p>
          <a:p>
            <a:pPr>
              <a:defRPr/>
            </a:pPr>
            <a:endParaRPr lang="en-GB" dirty="0">
              <a:latin typeface="Arial" pitchFamily="34" charset="0"/>
              <a:ea typeface="ＭＳ Ｐゴシック"/>
              <a:cs typeface="ＭＳ Ｐゴシック"/>
            </a:endParaRPr>
          </a:p>
          <a:p>
            <a:r>
              <a:rPr lang="en-GB" b="1" dirty="0">
                <a:latin typeface="Arial" pitchFamily="34" charset="0"/>
              </a:rPr>
              <a:t>Ask: </a:t>
            </a:r>
            <a:r>
              <a:rPr lang="en-GB" dirty="0">
                <a:latin typeface="Arial" pitchFamily="34" charset="0"/>
              </a:rPr>
              <a:t>Are there any other criteria which might impact on your decision on whether or not (or how) to decommission or remodel? </a:t>
            </a:r>
          </a:p>
          <a:p>
            <a:r>
              <a:rPr lang="en-GB" dirty="0">
                <a:latin typeface="Arial" pitchFamily="34" charset="0"/>
              </a:rPr>
              <a:t>Key questions to ask yourself:</a:t>
            </a:r>
          </a:p>
          <a:p>
            <a:pPr>
              <a:spcBef>
                <a:spcPts val="0"/>
              </a:spcBef>
            </a:pPr>
            <a:r>
              <a:rPr lang="en-GB" dirty="0">
                <a:latin typeface="Arial" charset="0"/>
                <a:ea typeface="MS PGothic"/>
                <a:cs typeface="MS PGothic"/>
              </a:rPr>
              <a:t>Affordability - Is the service delivering on budget?</a:t>
            </a:r>
          </a:p>
          <a:p>
            <a:pPr>
              <a:spcBef>
                <a:spcPts val="0"/>
              </a:spcBef>
            </a:pPr>
            <a:r>
              <a:rPr lang="en-GB" dirty="0">
                <a:latin typeface="Arial" charset="0"/>
                <a:ea typeface="MS PGothic"/>
                <a:cs typeface="MS PGothic"/>
              </a:rPr>
              <a:t>Outcomes – Is the service meeting assessed needs?</a:t>
            </a:r>
          </a:p>
          <a:p>
            <a:pPr>
              <a:spcBef>
                <a:spcPts val="0"/>
              </a:spcBef>
            </a:pPr>
            <a:r>
              <a:rPr lang="en-GB" dirty="0">
                <a:latin typeface="Arial" charset="0"/>
                <a:ea typeface="MS PGothic"/>
                <a:cs typeface="MS PGothic"/>
              </a:rPr>
              <a:t>Quality -  Does the service deliver the outcomes we want?</a:t>
            </a:r>
          </a:p>
          <a:p>
            <a:pPr>
              <a:spcBef>
                <a:spcPts val="0"/>
              </a:spcBef>
            </a:pPr>
            <a:r>
              <a:rPr lang="en-GB" dirty="0">
                <a:latin typeface="Arial" charset="0"/>
                <a:ea typeface="MS PGothic"/>
                <a:cs typeface="MS PGothic"/>
              </a:rPr>
              <a:t>Strategic targets - Is the service supporting organisational targets?</a:t>
            </a:r>
          </a:p>
          <a:p>
            <a:pPr>
              <a:spcBef>
                <a:spcPts val="0"/>
              </a:spcBef>
            </a:pPr>
            <a:r>
              <a:rPr lang="en-GB" dirty="0">
                <a:latin typeface="Arial" charset="0"/>
                <a:ea typeface="MS PGothic"/>
                <a:cs typeface="MS PGothic"/>
              </a:rPr>
              <a:t>Governance and Risk - Is the service performing safely and within stakeholder expectations?</a:t>
            </a:r>
          </a:p>
          <a:p>
            <a:pPr>
              <a:spcBef>
                <a:spcPts val="0"/>
              </a:spcBef>
            </a:pPr>
            <a:r>
              <a:rPr lang="en-GB" dirty="0">
                <a:latin typeface="Arial" charset="0"/>
                <a:ea typeface="MS PGothic"/>
                <a:cs typeface="MS PGothic"/>
              </a:rPr>
              <a:t>Political - Is the service supporting targets and aspirations set by national and local strategies?</a:t>
            </a:r>
          </a:p>
          <a:p>
            <a:endParaRPr lang="en-GB" dirty="0">
              <a:latin typeface="Arial" pitchFamily="34"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5</a:t>
            </a:fld>
            <a:endParaRPr lang="en-US"/>
          </a:p>
        </p:txBody>
      </p:sp>
    </p:spTree>
    <p:extLst>
      <p:ext uri="{BB962C8B-B14F-4D97-AF65-F5344CB8AC3E}">
        <p14:creationId xmlns:p14="http://schemas.microsoft.com/office/powerpoint/2010/main" val="2764685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 people have a set approach to decommissioning</a:t>
            </a:r>
            <a:r>
              <a:rPr lang="en-GB" baseline="0" dirty="0"/>
              <a:t> in their organisations?</a:t>
            </a:r>
            <a:endParaRPr lang="en-GB" dirty="0"/>
          </a:p>
          <a:p>
            <a:endParaRPr lang="en-GB" dirty="0"/>
          </a:p>
          <a:p>
            <a:r>
              <a:rPr lang="en-GB" dirty="0"/>
              <a:t>Do people have corporate Project Management procedures they are expected to follow?</a:t>
            </a: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6</a:t>
            </a:fld>
            <a:endParaRPr lang="en-US"/>
          </a:p>
        </p:txBody>
      </p:sp>
    </p:spTree>
    <p:extLst>
      <p:ext uri="{BB962C8B-B14F-4D97-AF65-F5344CB8AC3E}">
        <p14:creationId xmlns:p14="http://schemas.microsoft.com/office/powerpoint/2010/main" val="183592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dirty="0">
                <a:latin typeface="Arial"/>
                <a:ea typeface="Arial"/>
                <a:cs typeface="Arial"/>
                <a:sym typeface="Arial"/>
              </a:rPr>
              <a:t>We’ll take a bit of time to think about decommissioning specifically as it is often this aspect of changing services that commissioners find most difficult.</a:t>
            </a:r>
            <a:endParaRPr lang="en-GB" dirty="0"/>
          </a:p>
          <a:p>
            <a:pPr marL="171433" lvl="0" indent="-95230" algn="l" rtl="0">
              <a:lnSpc>
                <a:spcPct val="100000"/>
              </a:lnSpc>
              <a:spcBef>
                <a:spcPts val="360"/>
              </a:spcBef>
              <a:spcAft>
                <a:spcPts val="0"/>
              </a:spcAft>
              <a:buClr>
                <a:schemeClr val="dk1"/>
              </a:buClr>
              <a:buSzPts val="1200"/>
              <a:buFont typeface="Calibri"/>
              <a:buNone/>
            </a:pPr>
            <a:endParaRPr lang="en-GB" b="1" dirty="0"/>
          </a:p>
          <a:p>
            <a:pPr marL="0" lvl="0" indent="0" algn="l" rtl="0">
              <a:lnSpc>
                <a:spcPct val="100000"/>
              </a:lnSpc>
              <a:spcBef>
                <a:spcPts val="360"/>
              </a:spcBef>
              <a:spcAft>
                <a:spcPts val="0"/>
              </a:spcAft>
              <a:buSzPts val="1400"/>
              <a:buNone/>
            </a:pPr>
            <a:r>
              <a:rPr lang="en-GB" dirty="0">
                <a:latin typeface="Arial"/>
                <a:ea typeface="Arial"/>
                <a:cs typeface="Arial"/>
                <a:sym typeface="Arial"/>
              </a:rPr>
              <a:t>Decommissioning is the process of planning and managing changes in service, usually either a reduction or stopping, in line with commissioning objectives.  It is not necessarily as clear cut as stopping an entire service completely.  Maybe a new service will replace what has been taken away in some way? Maybe the existing service will be reduced or changed in some way?  However, it is a process, and as such needs setting out and managing carefully.  </a:t>
            </a:r>
            <a:endParaRPr lang="en-GB" dirty="0"/>
          </a:p>
          <a:p>
            <a:pPr marL="0" lvl="0" indent="0" algn="l" rtl="0">
              <a:lnSpc>
                <a:spcPct val="100000"/>
              </a:lnSpc>
              <a:spcBef>
                <a:spcPts val="360"/>
              </a:spcBef>
              <a:spcAft>
                <a:spcPts val="0"/>
              </a:spcAft>
              <a:buSzPts val="1400"/>
              <a:buNone/>
            </a:pPr>
            <a:endParaRPr lang="en-GB" dirty="0">
              <a:latin typeface="Arial"/>
              <a:ea typeface="Arial"/>
              <a:cs typeface="Arial"/>
              <a:sym typeface="Arial"/>
            </a:endParaRPr>
          </a:p>
          <a:p>
            <a:pPr marL="0" lvl="0" indent="0" algn="l" rtl="0">
              <a:lnSpc>
                <a:spcPct val="100000"/>
              </a:lnSpc>
              <a:spcBef>
                <a:spcPts val="360"/>
              </a:spcBef>
              <a:spcAft>
                <a:spcPts val="0"/>
              </a:spcAft>
              <a:buSzPts val="1400"/>
              <a:buNone/>
            </a:pPr>
            <a:r>
              <a:rPr lang="en-GB" b="1" dirty="0">
                <a:latin typeface="Arial"/>
                <a:ea typeface="Arial"/>
                <a:cs typeface="Arial"/>
                <a:sym typeface="Arial"/>
              </a:rPr>
              <a:t>What is the difference between the two definitions?</a:t>
            </a:r>
          </a:p>
          <a:p>
            <a:pPr marL="0" lvl="0" indent="0" algn="l" rtl="0">
              <a:lnSpc>
                <a:spcPct val="100000"/>
              </a:lnSpc>
              <a:spcBef>
                <a:spcPts val="360"/>
              </a:spcBef>
              <a:spcAft>
                <a:spcPts val="0"/>
              </a:spcAft>
              <a:buSzPts val="1400"/>
              <a:buNone/>
            </a:pPr>
            <a:r>
              <a:rPr lang="en-GB" dirty="0">
                <a:latin typeface="Arial"/>
                <a:ea typeface="Arial"/>
                <a:cs typeface="Arial"/>
                <a:sym typeface="Arial"/>
              </a:rPr>
              <a:t> </a:t>
            </a:r>
          </a:p>
          <a:p>
            <a:pPr marL="0" lvl="0" indent="0" algn="l" rtl="0">
              <a:lnSpc>
                <a:spcPct val="100000"/>
              </a:lnSpc>
              <a:spcBef>
                <a:spcPts val="360"/>
              </a:spcBef>
              <a:spcAft>
                <a:spcPts val="0"/>
              </a:spcAft>
              <a:buSzPts val="1400"/>
              <a:buNone/>
            </a:pPr>
            <a:r>
              <a:rPr lang="en-GB" dirty="0">
                <a:latin typeface="Arial"/>
                <a:ea typeface="Arial"/>
                <a:cs typeface="Arial"/>
                <a:sym typeface="Arial"/>
              </a:rPr>
              <a:t>We like the NAO definition as gives ideas of benefits that decommissioning or change could bring. Existing provision may end to:</a:t>
            </a:r>
            <a:endParaRPr lang="en-GB" dirty="0"/>
          </a:p>
          <a:p>
            <a:pPr marL="0" lvl="0" indent="0" algn="l" rtl="0">
              <a:lnSpc>
                <a:spcPct val="100000"/>
              </a:lnSpc>
              <a:spcBef>
                <a:spcPts val="360"/>
              </a:spcBef>
              <a:spcAft>
                <a:spcPts val="0"/>
              </a:spcAft>
              <a:buClr>
                <a:schemeClr val="dk1"/>
              </a:buClr>
              <a:buSzPts val="1200"/>
              <a:buFont typeface="Arial"/>
              <a:buChar char="•"/>
            </a:pPr>
            <a:r>
              <a:rPr lang="en-GB" dirty="0">
                <a:latin typeface="Arial"/>
                <a:ea typeface="Arial"/>
                <a:cs typeface="Arial"/>
                <a:sym typeface="Arial"/>
              </a:rPr>
              <a:t>make space for a new and improved service;</a:t>
            </a:r>
            <a:endParaRPr lang="en-GB" dirty="0"/>
          </a:p>
          <a:p>
            <a:pPr marL="0" lvl="0" indent="0" algn="l" rtl="0">
              <a:lnSpc>
                <a:spcPct val="100000"/>
              </a:lnSpc>
              <a:spcBef>
                <a:spcPts val="360"/>
              </a:spcBef>
              <a:spcAft>
                <a:spcPts val="0"/>
              </a:spcAft>
              <a:buClr>
                <a:schemeClr val="dk1"/>
              </a:buClr>
              <a:buSzPts val="1200"/>
              <a:buFont typeface="Arial"/>
              <a:buChar char="•"/>
            </a:pPr>
            <a:r>
              <a:rPr lang="en-GB" dirty="0">
                <a:latin typeface="Arial"/>
                <a:ea typeface="Arial"/>
                <a:cs typeface="Arial"/>
                <a:sym typeface="Arial"/>
              </a:rPr>
              <a:t>enable innovation in service provision;</a:t>
            </a:r>
            <a:endParaRPr lang="en-GB" dirty="0"/>
          </a:p>
          <a:p>
            <a:pPr marL="0" lvl="0" indent="0" algn="l" rtl="0">
              <a:lnSpc>
                <a:spcPct val="100000"/>
              </a:lnSpc>
              <a:spcBef>
                <a:spcPts val="360"/>
              </a:spcBef>
              <a:spcAft>
                <a:spcPts val="0"/>
              </a:spcAft>
              <a:buClr>
                <a:schemeClr val="dk1"/>
              </a:buClr>
              <a:buSzPts val="1200"/>
              <a:buFont typeface="Arial"/>
              <a:buChar char="•"/>
            </a:pPr>
            <a:r>
              <a:rPr lang="en-GB" dirty="0">
                <a:latin typeface="Arial"/>
                <a:ea typeface="Arial"/>
                <a:cs typeface="Arial"/>
                <a:sym typeface="Arial"/>
              </a:rPr>
              <a:t>provide better value for money, perhaps through more effective achievement of the desired outcomes or more efficient delivery; or</a:t>
            </a:r>
            <a:endParaRPr lang="en-GB" dirty="0"/>
          </a:p>
          <a:p>
            <a:pPr marL="0" lvl="0" indent="0" algn="l" rtl="0">
              <a:lnSpc>
                <a:spcPct val="100000"/>
              </a:lnSpc>
              <a:spcBef>
                <a:spcPts val="360"/>
              </a:spcBef>
              <a:spcAft>
                <a:spcPts val="0"/>
              </a:spcAft>
              <a:buClr>
                <a:schemeClr val="dk1"/>
              </a:buClr>
              <a:buSzPts val="1200"/>
              <a:buFont typeface="Arial"/>
              <a:buChar char="•"/>
            </a:pPr>
            <a:r>
              <a:rPr lang="en-GB" dirty="0">
                <a:latin typeface="Arial"/>
                <a:ea typeface="Arial"/>
                <a:cs typeface="Arial"/>
                <a:sym typeface="Arial"/>
              </a:rPr>
              <a:t>better fit the level of provision to demand.</a:t>
            </a:r>
            <a:endParaRPr lang="en-GB" dirty="0"/>
          </a:p>
          <a:p>
            <a:pPr marL="0" lvl="0" indent="0" algn="l" rtl="0">
              <a:lnSpc>
                <a:spcPct val="100000"/>
              </a:lnSpc>
              <a:spcBef>
                <a:spcPts val="360"/>
              </a:spcBef>
              <a:spcAft>
                <a:spcPts val="0"/>
              </a:spcAft>
              <a:buSzPts val="1400"/>
              <a:buNone/>
            </a:pPr>
            <a:endParaRPr lang="en-GB" dirty="0">
              <a:latin typeface="Arial"/>
              <a:ea typeface="Arial"/>
              <a:cs typeface="Arial"/>
              <a:sym typeface="Arial"/>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7</a:t>
            </a:fld>
            <a:endParaRPr lang="en-US"/>
          </a:p>
        </p:txBody>
      </p:sp>
    </p:spTree>
    <p:extLst>
      <p:ext uri="{BB962C8B-B14F-4D97-AF65-F5344CB8AC3E}">
        <p14:creationId xmlns:p14="http://schemas.microsoft.com/office/powerpoint/2010/main" val="21687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pPr>
            <a:r>
              <a:rPr lang="en-US" dirty="0">
                <a:latin typeface="Arial" panose="020B0604020202020204" pitchFamily="34" charset="0"/>
                <a:cs typeface="Arial" panose="020B0604020202020204" pitchFamily="34" charset="0"/>
              </a:rPr>
              <a:t>NAO definition -</a:t>
            </a:r>
            <a:r>
              <a:rPr lang="en-US" baseline="0" dirty="0">
                <a:latin typeface="Arial" panose="020B0604020202020204" pitchFamily="34" charset="0"/>
                <a:cs typeface="Arial" panose="020B0604020202020204" pitchFamily="34" charset="0"/>
              </a:rPr>
              <a:t> “stopping provision in order to bring about improvement to existing provision”. </a:t>
            </a:r>
            <a:r>
              <a:rPr lang="en-US" dirty="0">
                <a:latin typeface="Arial" pitchFamily="34" charset="0"/>
                <a:cs typeface="Arial" pitchFamily="34" charset="0"/>
              </a:rPr>
              <a:t>Use NAO definition to examine difference between decommissioning and cuts.  Cuts are usually decisions taken simply on the basis of reducing the costs of service provision, while decommissioning is a process which, while sometimes leading to the stopping of services, can mitigate the most damaging effects of cuts.</a:t>
            </a:r>
          </a:p>
          <a:p>
            <a:pPr>
              <a:lnSpc>
                <a:spcPct val="120000"/>
              </a:lnSpc>
            </a:pPr>
            <a:r>
              <a:rPr lang="en-US" dirty="0">
                <a:latin typeface="Arial" pitchFamily="34" charset="0"/>
                <a:cs typeface="Arial" pitchFamily="34" charset="0"/>
              </a:rPr>
              <a:t>Hope is that a well managed decommissioning process can go beyond immediate short-term ‘efficiencies’ and think more strategically and radically about how to reduce cost in the long term. Cutting spending effectively requires commissioners to take a strategic overview to avoid an erosion of service quality in priority delivery areas. Commissioners should clearly </a:t>
            </a:r>
            <a:r>
              <a:rPr lang="en-US" dirty="0" err="1">
                <a:latin typeface="Arial" pitchFamily="34" charset="0"/>
                <a:cs typeface="Arial" pitchFamily="34" charset="0"/>
              </a:rPr>
              <a:t>prioritise</a:t>
            </a:r>
            <a:r>
              <a:rPr lang="en-US" dirty="0">
                <a:latin typeface="Arial" pitchFamily="34" charset="0"/>
                <a:cs typeface="Arial" pitchFamily="34" charset="0"/>
              </a:rPr>
              <a:t> what matters most, based on an accurate, realistic assessment of the costs, benefits and risks of the options.  And, successful decommissioning can leave stakeholders feeling that they were appropriately consulted and fairly treated, an important consideration.</a:t>
            </a:r>
          </a:p>
          <a:p>
            <a:pPr>
              <a:lnSpc>
                <a:spcPct val="120000"/>
              </a:lnSpc>
            </a:pPr>
            <a:r>
              <a:rPr lang="en-US" dirty="0">
                <a:latin typeface="Arial" pitchFamily="34" charset="0"/>
                <a:cs typeface="Arial" pitchFamily="34" charset="0"/>
              </a:rPr>
              <a:t>People</a:t>
            </a:r>
            <a:r>
              <a:rPr lang="en-US" baseline="0" dirty="0">
                <a:latin typeface="Arial" panose="020B0604020202020204" pitchFamily="34" charset="0"/>
                <a:cs typeface="Arial" panose="020B0604020202020204" pitchFamily="34" charset="0"/>
              </a:rPr>
              <a:t> can feel very hurt e.g. that the service they have spent last 10 years providing is no longer needed! Need to mange feelings as part of a change management process. </a:t>
            </a:r>
            <a:r>
              <a:rPr lang="en-US" dirty="0">
                <a:latin typeface="Arial" panose="020B0604020202020204" pitchFamily="34" charset="0"/>
                <a:cs typeface="Arial" panose="020B0604020202020204" pitchFamily="34" charset="0"/>
              </a:rPr>
              <a:t>Conversely, poor decommissioning may lead to poor value for money and lost opportunity. Uniform top-slicing of budgets or indiscriminate cost-cutting can leave commissioners exposed and unprepared for the future and can lead to higher overall costs or the displacement of costs elsewhere. Although the issue of cuts may dominate the public discourse, it is important that the concept of good decommissioning– which can be either a good, indifferent or bad process in terms of how it is handled – is not lost.</a:t>
            </a:r>
          </a:p>
          <a:p>
            <a:pPr>
              <a:lnSpc>
                <a:spcPct val="120000"/>
              </a:lnSpc>
            </a:pPr>
            <a:r>
              <a:rPr lang="en-US" dirty="0">
                <a:latin typeface="Arial" panose="020B0604020202020204" pitchFamily="34" charset="0"/>
                <a:cs typeface="Arial" panose="020B0604020202020204" pitchFamily="34" charset="0"/>
              </a:rPr>
              <a:t>Need</a:t>
            </a:r>
            <a:r>
              <a:rPr lang="en-US" baseline="0" dirty="0">
                <a:latin typeface="Arial" panose="020B0604020202020204" pitchFamily="34" charset="0"/>
                <a:cs typeface="Arial" panose="020B0604020202020204" pitchFamily="34" charset="0"/>
              </a:rPr>
              <a:t> to </a:t>
            </a:r>
            <a:r>
              <a:rPr lang="en-US" baseline="0" dirty="0" err="1">
                <a:latin typeface="Arial" panose="020B0604020202020204" pitchFamily="34" charset="0"/>
                <a:cs typeface="Arial" panose="020B0604020202020204" pitchFamily="34" charset="0"/>
              </a:rPr>
              <a:t>recognise</a:t>
            </a:r>
            <a:r>
              <a:rPr lang="en-US" baseline="0" dirty="0">
                <a:latin typeface="Arial" panose="020B0604020202020204" pitchFamily="34" charset="0"/>
                <a:cs typeface="Arial" panose="020B0604020202020204" pitchFamily="34" charset="0"/>
              </a:rPr>
              <a:t> though</a:t>
            </a:r>
            <a:r>
              <a:rPr lang="en-US" dirty="0">
                <a:latin typeface="Arial" panose="020B0604020202020204" pitchFamily="34" charset="0"/>
                <a:cs typeface="Arial" panose="020B0604020202020204" pitchFamily="34" charset="0"/>
              </a:rPr>
              <a:t> there may be circumstances where an ‘intelligent’ approach to decommissioning, that is commensurate with the principles of good decommissioning, is not possible. For example, the speed of budget cuts may militate against an approach which involves the substantial involvement of users and providers in the decision making process.</a:t>
            </a:r>
          </a:p>
          <a:p>
            <a:pPr>
              <a:lnSpc>
                <a:spcPct val="120000"/>
              </a:lnSpc>
            </a:pPr>
            <a:r>
              <a:rPr lang="en-US" b="1" dirty="0">
                <a:latin typeface="Arial" panose="020B0604020202020204" pitchFamily="34" charset="0"/>
                <a:cs typeface="Arial" panose="020B0604020202020204" pitchFamily="34" charset="0"/>
              </a:rPr>
              <a:t>Optional</a:t>
            </a:r>
            <a:r>
              <a:rPr lang="en-US" b="1" baseline="0"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Exercise</a:t>
            </a:r>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Get group to think of example(s) of decommissioning that they have experienced/know about. What were the characteristics of each approach? Good and poor characteristics onto flipchart.</a:t>
            </a: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8</a:t>
            </a:fld>
            <a:endParaRPr lang="en-US"/>
          </a:p>
        </p:txBody>
      </p:sp>
    </p:spTree>
    <p:extLst>
      <p:ext uri="{BB962C8B-B14F-4D97-AF65-F5344CB8AC3E}">
        <p14:creationId xmlns:p14="http://schemas.microsoft.com/office/powerpoint/2010/main" val="1174812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b="1" dirty="0"/>
              <a:t>Handout in folders: </a:t>
            </a:r>
            <a:r>
              <a:rPr lang="en-GB" b="0" dirty="0"/>
              <a:t>Tower Hamlets – Case study - libraries</a:t>
            </a:r>
            <a:endParaRPr lang="en-GB" b="1" dirty="0"/>
          </a:p>
          <a:p>
            <a:pPr marL="0" lvl="0" indent="0" algn="l" rtl="0">
              <a:lnSpc>
                <a:spcPct val="100000"/>
              </a:lnSpc>
              <a:spcBef>
                <a:spcPts val="360"/>
              </a:spcBef>
              <a:spcAft>
                <a:spcPts val="0"/>
              </a:spcAft>
              <a:buSzPts val="1400"/>
              <a:buNone/>
            </a:pPr>
            <a:endParaRPr lang="en-GB" b="1" dirty="0"/>
          </a:p>
          <a:p>
            <a:pPr marL="0" lvl="0" indent="0" algn="l" rtl="0">
              <a:lnSpc>
                <a:spcPct val="100000"/>
              </a:lnSpc>
              <a:spcBef>
                <a:spcPts val="360"/>
              </a:spcBef>
              <a:spcAft>
                <a:spcPts val="0"/>
              </a:spcAft>
              <a:buSzPts val="1400"/>
              <a:buNone/>
            </a:pPr>
            <a:r>
              <a:rPr lang="en-GB" b="1" dirty="0"/>
              <a:t>Exercise Do Tower Hamlets Libraries Case study now before showing next slide, which is the NESTA ‘answer’ of why TH case study worked</a:t>
            </a:r>
            <a:endParaRPr lang="en-GB" dirty="0"/>
          </a:p>
          <a:p>
            <a:pPr marL="0" lvl="0" indent="0" algn="l" rtl="0">
              <a:lnSpc>
                <a:spcPct val="100000"/>
              </a:lnSpc>
              <a:spcBef>
                <a:spcPts val="36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9</a:t>
            </a:fld>
            <a:endParaRPr lang="en-US"/>
          </a:p>
        </p:txBody>
      </p:sp>
    </p:spTree>
    <p:extLst>
      <p:ext uri="{BB962C8B-B14F-4D97-AF65-F5344CB8AC3E}">
        <p14:creationId xmlns:p14="http://schemas.microsoft.com/office/powerpoint/2010/main" val="1178307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DDFCA6E-0A57-5240-9419-1DCE9B4DEEA3}"/>
              </a:ext>
            </a:extLst>
          </p:cNvPr>
          <p:cNvSpPr>
            <a:spLocks noGrp="1"/>
          </p:cNvSpPr>
          <p:nvPr>
            <p:ph type="title"/>
          </p:nvPr>
        </p:nvSpPr>
        <p:spPr>
          <a:xfrm>
            <a:off x="1152000" y="1925568"/>
            <a:ext cx="6540887" cy="1165501"/>
          </a:xfrm>
          <a:prstGeom prst="rect">
            <a:avLst/>
          </a:prstGeom>
        </p:spPr>
        <p:txBody>
          <a:bodyPr lIns="0" tIns="0" rIns="0" bIns="0"/>
          <a:lstStyle>
            <a:lvl1pPr>
              <a:defRPr sz="3600" b="1" i="0">
                <a:solidFill>
                  <a:srgbClr val="003896"/>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Footer Placeholder 1">
            <a:extLst>
              <a:ext uri="{FF2B5EF4-FFF2-40B4-BE49-F238E27FC236}">
                <a16:creationId xmlns:a16="http://schemas.microsoft.com/office/drawing/2014/main" id="{EA0F4BA5-8A34-4959-8B42-A8C53D4C6A6D}"/>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400" b="0" i="0">
                <a:solidFill>
                  <a:schemeClr val="bg1"/>
                </a:solidFill>
                <a:latin typeface="Arial" panose="020B0604020202020204" pitchFamily="34" charset="0"/>
                <a:cs typeface="Arial" panose="020B0604020202020204" pitchFamily="34" charset="0"/>
              </a:defRPr>
            </a:lvl1pPr>
          </a:lstStyle>
          <a:p>
            <a:fld id="{259D440C-7347-EB4D-BE94-CDE864366CB2}" type="slidenum">
              <a:rPr lang="en-US" smtClean="0"/>
              <a:pPr/>
              <a:t>‹#›</a:t>
            </a:fld>
            <a:endParaRPr lang="en-US" dirty="0"/>
          </a:p>
        </p:txBody>
      </p:sp>
    </p:spTree>
    <p:extLst>
      <p:ext uri="{BB962C8B-B14F-4D97-AF65-F5344CB8AC3E}">
        <p14:creationId xmlns:p14="http://schemas.microsoft.com/office/powerpoint/2010/main" val="1274315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textbox and picturebox">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7733471C-FA70-8D47-BF99-3C58E2428C31}"/>
              </a:ext>
            </a:extLst>
          </p:cNvPr>
          <p:cNvSpPr>
            <a:spLocks noGrp="1"/>
          </p:cNvSpPr>
          <p:nvPr>
            <p:ph type="title"/>
          </p:nvPr>
        </p:nvSpPr>
        <p:spPr>
          <a:xfrm>
            <a:off x="360000" y="360000"/>
            <a:ext cx="8426450" cy="437515"/>
          </a:xfrm>
          <a:prstGeom prst="rect">
            <a:avLst/>
          </a:prstGeom>
        </p:spPr>
        <p:txBody>
          <a:bodyPr lIns="0" tIns="0" rIns="0" bIns="0"/>
          <a:lstStyle>
            <a:lvl1pPr>
              <a:defRPr sz="2800" b="1" i="0">
                <a:solidFill>
                  <a:srgbClr val="003896"/>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5" name="Text Placeholder 3">
            <a:extLst>
              <a:ext uri="{FF2B5EF4-FFF2-40B4-BE49-F238E27FC236}">
                <a16:creationId xmlns:a16="http://schemas.microsoft.com/office/drawing/2014/main" id="{2908473A-093F-3941-889A-D77B22AD04FB}"/>
              </a:ext>
            </a:extLst>
          </p:cNvPr>
          <p:cNvSpPr>
            <a:spLocks noGrp="1"/>
          </p:cNvSpPr>
          <p:nvPr>
            <p:ph type="body" sz="quarter" idx="10"/>
          </p:nvPr>
        </p:nvSpPr>
        <p:spPr>
          <a:xfrm>
            <a:off x="357551" y="1008000"/>
            <a:ext cx="1847170" cy="4195762"/>
          </a:xfrm>
          <a:prstGeom prst="rect">
            <a:avLst/>
          </a:prstGeom>
        </p:spPr>
        <p:txBody>
          <a:bodyPr lIns="0" tIns="0" rIns="0" bIns="0"/>
          <a:lstStyle>
            <a:lvl1pPr marL="360000" marR="0" indent="-360000" algn="l" defTabSz="554400" rtl="0" eaLnBrk="1" fontAlgn="auto" latinLnBrk="0" hangingPunct="1">
              <a:lnSpc>
                <a:spcPct val="100000"/>
              </a:lnSpc>
              <a:spcBef>
                <a:spcPts val="1000"/>
              </a:spcBef>
              <a:spcAft>
                <a:spcPts val="0"/>
              </a:spcAft>
              <a:buClrTx/>
              <a:buSzTx/>
              <a:buNone/>
              <a:tabLst/>
              <a:defRPr sz="2000" b="0" i="0">
                <a:solidFill>
                  <a:schemeClr val="tx1"/>
                </a:solidFill>
                <a:latin typeface="Arial" panose="020B0604020202020204" pitchFamily="34" charset="0"/>
                <a:cs typeface="Arial" panose="020B0604020202020204" pitchFamily="34" charset="0"/>
              </a:defRPr>
            </a:lvl1pPr>
            <a:lvl2pPr marL="685800" marR="0" indent="-355600" algn="l" defTabSz="554400" rtl="0" eaLnBrk="1" fontAlgn="auto" latinLnBrk="0" hangingPunct="1">
              <a:lnSpc>
                <a:spcPct val="90000"/>
              </a:lnSpc>
              <a:spcBef>
                <a:spcPts val="1000"/>
              </a:spcBef>
              <a:spcAft>
                <a:spcPts val="0"/>
              </a:spcAft>
              <a:buClrTx/>
              <a:buSzTx/>
              <a:tabLst/>
              <a:defRPr sz="1800"/>
            </a:lvl2pPr>
            <a:lvl3pPr marL="1000125" marR="0" indent="-355600" algn="l" defTabSz="554400" rtl="0" eaLnBrk="1" fontAlgn="auto" latinLnBrk="0" hangingPunct="1">
              <a:lnSpc>
                <a:spcPct val="90000"/>
              </a:lnSpc>
              <a:spcBef>
                <a:spcPts val="1000"/>
              </a:spcBef>
              <a:spcAft>
                <a:spcPts val="0"/>
              </a:spcAft>
              <a:buClrTx/>
              <a:buSzTx/>
              <a:tabLst/>
              <a:defRPr sz="1800"/>
            </a:lvl3pPr>
            <a:lvl4pPr marL="1828800" marR="0" indent="-355600" algn="l" defTabSz="554400" rtl="0" eaLnBrk="1" fontAlgn="auto" latinLnBrk="0" hangingPunct="1">
              <a:lnSpc>
                <a:spcPct val="90000"/>
              </a:lnSpc>
              <a:spcBef>
                <a:spcPts val="1000"/>
              </a:spcBef>
              <a:spcAft>
                <a:spcPts val="0"/>
              </a:spcAft>
              <a:buClrTx/>
              <a:buSzTx/>
              <a:tabLst/>
              <a:defRPr sz="1800"/>
            </a:lvl4pPr>
          </a:lstStyle>
          <a:p>
            <a:pPr lvl="0"/>
            <a:endParaRPr lang="en-US" dirty="0"/>
          </a:p>
        </p:txBody>
      </p:sp>
      <p:sp>
        <p:nvSpPr>
          <p:cNvPr id="7" name="Picture Placeholder 6">
            <a:extLst>
              <a:ext uri="{FF2B5EF4-FFF2-40B4-BE49-F238E27FC236}">
                <a16:creationId xmlns:a16="http://schemas.microsoft.com/office/drawing/2014/main" id="{2A017E1B-B430-1148-A43F-F5A41953552C}"/>
              </a:ext>
            </a:extLst>
          </p:cNvPr>
          <p:cNvSpPr>
            <a:spLocks noGrp="1"/>
          </p:cNvSpPr>
          <p:nvPr>
            <p:ph type="pic" sz="quarter" idx="11"/>
          </p:nvPr>
        </p:nvSpPr>
        <p:spPr>
          <a:xfrm>
            <a:off x="2387600" y="1008063"/>
            <a:ext cx="6399213" cy="4195762"/>
          </a:xfrm>
          <a:prstGeom prst="rect">
            <a:avLst/>
          </a:prstGeom>
        </p:spPr>
        <p:txBody>
          <a:bodyPr lIns="0" tIns="0" rIns="0" bIns="0"/>
          <a:lstStyle>
            <a:lvl1pPr marL="360000" indent="-360000">
              <a:lnSpc>
                <a:spcPct val="100000"/>
              </a:lnSpc>
              <a:buFont typeface="Arial" panose="020B0604020202020204" pitchFamily="34" charset="0"/>
              <a:buChar char="●"/>
              <a:defRPr sz="2400" b="0" i="0">
                <a:latin typeface="Arial" panose="020B0604020202020204" pitchFamily="34" charset="0"/>
                <a:cs typeface="Arial" panose="020B0604020202020204" pitchFamily="34" charset="0"/>
              </a:defRPr>
            </a:lvl1pPr>
            <a:lvl2pPr marL="720000" indent="-360000">
              <a:lnSpc>
                <a:spcPct val="100000"/>
              </a:lnSpc>
              <a:spcBef>
                <a:spcPts val="1000"/>
              </a:spcBef>
              <a:buFont typeface="Arial" panose="020B0604020202020204" pitchFamily="34" charset="0"/>
              <a:buChar char="●"/>
              <a:defRPr sz="2400"/>
            </a:lvl2pPr>
          </a:lstStyle>
          <a:p>
            <a:endParaRPr lang="en-US" dirty="0"/>
          </a:p>
          <a:p>
            <a:pPr lvl="1"/>
            <a:endParaRPr lang="en-US" dirty="0"/>
          </a:p>
        </p:txBody>
      </p:sp>
      <p:sp>
        <p:nvSpPr>
          <p:cNvPr id="6" name="Footer Placeholder 1">
            <a:extLst>
              <a:ext uri="{FF2B5EF4-FFF2-40B4-BE49-F238E27FC236}">
                <a16:creationId xmlns:a16="http://schemas.microsoft.com/office/drawing/2014/main" id="{C95C82A4-8852-904A-A6A4-E31A9F86BCFC}"/>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400" b="0" i="0">
                <a:solidFill>
                  <a:schemeClr val="bg1"/>
                </a:solidFill>
                <a:latin typeface="Arial" panose="020B0604020202020204" pitchFamily="34" charset="0"/>
                <a:cs typeface="Arial" panose="020B0604020202020204" pitchFamily="34" charset="0"/>
              </a:defRPr>
            </a:lvl1pPr>
          </a:lstStyle>
          <a:p>
            <a:fld id="{FAF20796-F6F2-8B4A-9E28-CCB4C46D1FFE}" type="slidenum">
              <a:rPr lang="en-US" smtClean="0"/>
              <a:pPr/>
              <a:t>‹#›</a:t>
            </a:fld>
            <a:endParaRPr lang="en-US" dirty="0"/>
          </a:p>
        </p:txBody>
      </p:sp>
    </p:spTree>
    <p:extLst>
      <p:ext uri="{BB962C8B-B14F-4D97-AF65-F5344CB8AC3E}">
        <p14:creationId xmlns:p14="http://schemas.microsoft.com/office/powerpoint/2010/main" val="4196202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823E271C-8289-2C41-B4FD-B8E31D00546E}"/>
              </a:ext>
            </a:extLst>
          </p:cNvPr>
          <p:cNvSpPr>
            <a:spLocks noGrp="1"/>
          </p:cNvSpPr>
          <p:nvPr>
            <p:ph type="title"/>
          </p:nvPr>
        </p:nvSpPr>
        <p:spPr>
          <a:xfrm>
            <a:off x="358775" y="360000"/>
            <a:ext cx="8426450" cy="437515"/>
          </a:xfrm>
          <a:prstGeom prst="rect">
            <a:avLst/>
          </a:prstGeom>
        </p:spPr>
        <p:txBody>
          <a:bodyPr lIns="0" tIns="0" rIns="0" bIns="0"/>
          <a:lstStyle>
            <a:lvl1pPr>
              <a:defRPr sz="2800" b="1" i="0">
                <a:solidFill>
                  <a:srgbClr val="003896"/>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4" name="Footer Placeholder 1">
            <a:extLst>
              <a:ext uri="{FF2B5EF4-FFF2-40B4-BE49-F238E27FC236}">
                <a16:creationId xmlns:a16="http://schemas.microsoft.com/office/drawing/2014/main" id="{1C5DB558-F431-E442-BFF6-9F66D863F63E}"/>
              </a:ext>
            </a:extLst>
          </p:cNvPr>
          <p:cNvSpPr>
            <a:spLocks noGrp="1"/>
          </p:cNvSpPr>
          <p:nvPr>
            <p:ph type="ftr" sz="quarter" idx="3"/>
          </p:nvPr>
        </p:nvSpPr>
        <p:spPr>
          <a:xfrm>
            <a:off x="3571336" y="6244590"/>
            <a:ext cx="1981104" cy="365125"/>
          </a:xfrm>
          <a:prstGeom prst="rect">
            <a:avLst/>
          </a:prstGeom>
        </p:spPr>
        <p:txBody>
          <a:bodyPr vert="horz" lIns="91440" tIns="45720" rIns="91440" bIns="45720" rtlCol="0" anchor="ctr"/>
          <a:lstStyle>
            <a:lvl1pPr algn="ctr">
              <a:defRPr sz="1400" b="0" i="0">
                <a:solidFill>
                  <a:schemeClr val="bg1"/>
                </a:solidFill>
                <a:latin typeface="Arial" panose="020B0604020202020204" pitchFamily="34" charset="0"/>
                <a:cs typeface="Arial" panose="020B0604020202020204" pitchFamily="34" charset="0"/>
              </a:defRPr>
            </a:lvl1pPr>
          </a:lstStyle>
          <a:p>
            <a:fld id="{28D2BE0B-8DD1-B34B-ADC7-1DA5CD04FE8E}" type="slidenum">
              <a:rPr lang="en-US" smtClean="0"/>
              <a:pPr/>
              <a:t>‹#›</a:t>
            </a:fld>
            <a:endParaRPr lang="en-US" dirty="0"/>
          </a:p>
        </p:txBody>
      </p:sp>
    </p:spTree>
    <p:extLst>
      <p:ext uri="{BB962C8B-B14F-4D97-AF65-F5344CB8AC3E}">
        <p14:creationId xmlns:p14="http://schemas.microsoft.com/office/powerpoint/2010/main" val="4005956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placeholder x2">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A46EBDCA-292B-4244-8119-5F02288BC4AE}"/>
              </a:ext>
            </a:extLst>
          </p:cNvPr>
          <p:cNvSpPr>
            <a:spLocks noGrp="1"/>
          </p:cNvSpPr>
          <p:nvPr>
            <p:ph type="title"/>
          </p:nvPr>
        </p:nvSpPr>
        <p:spPr>
          <a:xfrm>
            <a:off x="358775" y="360000"/>
            <a:ext cx="8426450" cy="437515"/>
          </a:xfrm>
          <a:prstGeom prst="rect">
            <a:avLst/>
          </a:prstGeom>
        </p:spPr>
        <p:txBody>
          <a:bodyPr lIns="0" tIns="0" rIns="0" bIns="0"/>
          <a:lstStyle>
            <a:lvl1pPr>
              <a:defRPr sz="2800" b="1" i="0">
                <a:solidFill>
                  <a:srgbClr val="003896"/>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9" name="Content Placeholder 8">
            <a:extLst>
              <a:ext uri="{FF2B5EF4-FFF2-40B4-BE49-F238E27FC236}">
                <a16:creationId xmlns:a16="http://schemas.microsoft.com/office/drawing/2014/main" id="{66697C0C-C21B-F14D-9667-0DF0D0BA15AF}"/>
              </a:ext>
            </a:extLst>
          </p:cNvPr>
          <p:cNvSpPr>
            <a:spLocks noGrp="1"/>
          </p:cNvSpPr>
          <p:nvPr>
            <p:ph sz="quarter" idx="10"/>
          </p:nvPr>
        </p:nvSpPr>
        <p:spPr>
          <a:xfrm>
            <a:off x="358774" y="1008000"/>
            <a:ext cx="4111625" cy="4195762"/>
          </a:xfrm>
          <a:prstGeom prst="rect">
            <a:avLst/>
          </a:prstGeom>
        </p:spPr>
        <p:txBody>
          <a:bodyPr lIns="0" tIns="0" rIns="0" bIns="0"/>
          <a:lstStyle>
            <a:lvl1pPr marL="360000" indent="-360000">
              <a:lnSpc>
                <a:spcPct val="100000"/>
              </a:lnSpc>
              <a:buClr>
                <a:srgbClr val="424A52"/>
              </a:buClr>
              <a:buFont typeface="Arial" panose="020B0604020202020204" pitchFamily="34" charset="0"/>
              <a:buChar char="●"/>
              <a:defRPr sz="2400" b="0" i="0">
                <a:solidFill>
                  <a:srgbClr val="424A52"/>
                </a:solidFill>
                <a:latin typeface="Arial" panose="020B0604020202020204" pitchFamily="34" charset="0"/>
                <a:cs typeface="Arial" panose="020B0604020202020204" pitchFamily="34" charset="0"/>
              </a:defRPr>
            </a:lvl1pPr>
            <a:lvl2pPr marL="360000" indent="0">
              <a:lnSpc>
                <a:spcPct val="100000"/>
              </a:lnSpc>
              <a:spcBef>
                <a:spcPts val="1000"/>
              </a:spcBef>
              <a:buClr>
                <a:srgbClr val="424A52"/>
              </a:buClr>
              <a:buFont typeface="Arial" panose="020B0604020202020204" pitchFamily="34" charset="0"/>
              <a:buNone/>
              <a:defRPr sz="2000"/>
            </a:lvl2pPr>
          </a:lstStyle>
          <a:p>
            <a:pPr lvl="0"/>
            <a:endParaRPr lang="en-US" dirty="0"/>
          </a:p>
          <a:p>
            <a:pPr lvl="1"/>
            <a:endParaRPr lang="en-US" dirty="0"/>
          </a:p>
        </p:txBody>
      </p:sp>
      <p:sp>
        <p:nvSpPr>
          <p:cNvPr id="11" name="Content Placeholder 8">
            <a:extLst>
              <a:ext uri="{FF2B5EF4-FFF2-40B4-BE49-F238E27FC236}">
                <a16:creationId xmlns:a16="http://schemas.microsoft.com/office/drawing/2014/main" id="{E5ACDBED-8B24-3248-B723-C0F99F517171}"/>
              </a:ext>
            </a:extLst>
          </p:cNvPr>
          <p:cNvSpPr>
            <a:spLocks noGrp="1"/>
          </p:cNvSpPr>
          <p:nvPr>
            <p:ph sz="quarter" idx="11"/>
          </p:nvPr>
        </p:nvSpPr>
        <p:spPr>
          <a:xfrm>
            <a:off x="4697730" y="1008000"/>
            <a:ext cx="4111625" cy="4195762"/>
          </a:xfrm>
          <a:prstGeom prst="rect">
            <a:avLst/>
          </a:prstGeom>
        </p:spPr>
        <p:txBody>
          <a:bodyPr lIns="0" tIns="0" rIns="0" bIns="0"/>
          <a:lstStyle>
            <a:lvl1pPr marL="360000" indent="-360000">
              <a:lnSpc>
                <a:spcPct val="100000"/>
              </a:lnSpc>
              <a:buFont typeface="Arial" panose="020B0604020202020204" pitchFamily="34" charset="0"/>
              <a:buChar char="●"/>
              <a:defRPr sz="2400" b="0" i="0">
                <a:solidFill>
                  <a:srgbClr val="424A52"/>
                </a:solidFill>
                <a:latin typeface="Arial" panose="020B0604020202020204" pitchFamily="34" charset="0"/>
                <a:cs typeface="Arial" panose="020B0604020202020204" pitchFamily="34" charset="0"/>
              </a:defRPr>
            </a:lvl1pPr>
            <a:lvl2pPr marL="720000" indent="-360000">
              <a:lnSpc>
                <a:spcPct val="100000"/>
              </a:lnSpc>
              <a:spcBef>
                <a:spcPts val="1000"/>
              </a:spcBef>
              <a:buClr>
                <a:srgbClr val="424A52"/>
              </a:buClr>
              <a:buFont typeface="Arial" panose="020B0604020202020204" pitchFamily="34" charset="0"/>
              <a:buChar char="●"/>
              <a:defRPr sz="2000"/>
            </a:lvl2pPr>
          </a:lstStyle>
          <a:p>
            <a:pPr lvl="0"/>
            <a:endParaRPr lang="en-US" dirty="0"/>
          </a:p>
          <a:p>
            <a:pPr lvl="1"/>
            <a:endParaRPr lang="en-US" dirty="0"/>
          </a:p>
          <a:p>
            <a:pPr lvl="1"/>
            <a:endParaRPr lang="en-US" dirty="0"/>
          </a:p>
        </p:txBody>
      </p:sp>
      <p:sp>
        <p:nvSpPr>
          <p:cNvPr id="5" name="Footer Placeholder 1">
            <a:extLst>
              <a:ext uri="{FF2B5EF4-FFF2-40B4-BE49-F238E27FC236}">
                <a16:creationId xmlns:a16="http://schemas.microsoft.com/office/drawing/2014/main" id="{12F9538A-385F-A84C-94BB-399892A7C7F5}"/>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400" b="0" i="0">
                <a:solidFill>
                  <a:schemeClr val="bg1"/>
                </a:solidFill>
                <a:latin typeface="Arial" panose="020B0604020202020204" pitchFamily="34" charset="0"/>
                <a:cs typeface="Arial" panose="020B0604020202020204" pitchFamily="34" charset="0"/>
              </a:defRPr>
            </a:lvl1pPr>
          </a:lstStyle>
          <a:p>
            <a:fld id="{DD4268B8-1629-3841-8D43-9DBCD161601E}" type="slidenum">
              <a:rPr lang="en-US" smtClean="0"/>
              <a:pPr/>
              <a:t>‹#›</a:t>
            </a:fld>
            <a:endParaRPr lang="en-US" dirty="0"/>
          </a:p>
        </p:txBody>
      </p:sp>
    </p:spTree>
    <p:extLst>
      <p:ext uri="{BB962C8B-B14F-4D97-AF65-F5344CB8AC3E}">
        <p14:creationId xmlns:p14="http://schemas.microsoft.com/office/powerpoint/2010/main" val="82973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box">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ABB3939-23FE-3746-957F-8F3E2B33C3F6}"/>
              </a:ext>
            </a:extLst>
          </p:cNvPr>
          <p:cNvSpPr>
            <a:spLocks noGrp="1"/>
          </p:cNvSpPr>
          <p:nvPr>
            <p:ph type="title"/>
          </p:nvPr>
        </p:nvSpPr>
        <p:spPr>
          <a:xfrm>
            <a:off x="358775" y="365125"/>
            <a:ext cx="8426450" cy="437515"/>
          </a:xfrm>
          <a:prstGeom prst="rect">
            <a:avLst/>
          </a:prstGeom>
        </p:spPr>
        <p:txBody>
          <a:bodyPr lIns="0" tIns="0" rIns="0" bIns="0"/>
          <a:lstStyle>
            <a:lvl1pPr>
              <a:defRPr sz="2800" b="1" i="0">
                <a:solidFill>
                  <a:srgbClr val="003896"/>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4" name="Footer Placeholder 1">
            <a:extLst>
              <a:ext uri="{FF2B5EF4-FFF2-40B4-BE49-F238E27FC236}">
                <a16:creationId xmlns:a16="http://schemas.microsoft.com/office/drawing/2014/main" id="{A7EE5D4A-D8BF-234F-8CBF-4E1BF36EC138}"/>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400" b="0" i="0">
                <a:solidFill>
                  <a:schemeClr val="bg1"/>
                </a:solidFill>
                <a:latin typeface="Arial" panose="020B0604020202020204" pitchFamily="34" charset="0"/>
                <a:cs typeface="Arial" panose="020B0604020202020204" pitchFamily="34" charset="0"/>
              </a:defRPr>
            </a:lvl1pPr>
          </a:lstStyle>
          <a:p>
            <a:fld id="{259D440C-7347-EB4D-BE94-CDE864366CB2}" type="slidenum">
              <a:rPr lang="en-US" smtClean="0"/>
              <a:pPr/>
              <a:t>‹#›</a:t>
            </a:fld>
            <a:endParaRPr lang="en-US" dirty="0"/>
          </a:p>
        </p:txBody>
      </p:sp>
      <p:sp>
        <p:nvSpPr>
          <p:cNvPr id="6" name="Text Placeholder 3">
            <a:extLst>
              <a:ext uri="{FF2B5EF4-FFF2-40B4-BE49-F238E27FC236}">
                <a16:creationId xmlns:a16="http://schemas.microsoft.com/office/drawing/2014/main" id="{33491B07-C183-CA4A-B80D-FD79CF245400}"/>
              </a:ext>
            </a:extLst>
          </p:cNvPr>
          <p:cNvSpPr>
            <a:spLocks noGrp="1"/>
          </p:cNvSpPr>
          <p:nvPr>
            <p:ph type="body" sz="quarter" idx="10"/>
          </p:nvPr>
        </p:nvSpPr>
        <p:spPr>
          <a:xfrm>
            <a:off x="358775" y="1005205"/>
            <a:ext cx="8426450" cy="4295458"/>
          </a:xfrm>
          <a:prstGeom prst="rect">
            <a:avLst/>
          </a:prstGeom>
        </p:spPr>
        <p:txBody>
          <a:bodyPr lIns="0" tIns="0" rIns="0" bIns="0" numCol="1" spcCol="180000"/>
          <a:lstStyle>
            <a:lvl1pPr marL="360000" marR="0" indent="-360000" algn="l" defTabSz="554400" rtl="0" eaLnBrk="1" fontAlgn="auto" latinLnBrk="0" hangingPunct="1">
              <a:lnSpc>
                <a:spcPct val="100000"/>
              </a:lnSpc>
              <a:spcBef>
                <a:spcPts val="1000"/>
              </a:spcBef>
              <a:spcAft>
                <a:spcPts val="0"/>
              </a:spcAft>
              <a:buClr>
                <a:srgbClr val="424A52"/>
              </a:buClr>
              <a:buSzPct val="100000"/>
              <a:buFont typeface="Arial" panose="020B0604020202020204" pitchFamily="34" charset="0"/>
              <a:buChar char="●"/>
              <a:tabLst/>
              <a:defRPr sz="2400" b="0" i="0">
                <a:solidFill>
                  <a:srgbClr val="424A52"/>
                </a:solidFill>
                <a:latin typeface="Arial" panose="020B0604020202020204" pitchFamily="34" charset="0"/>
                <a:cs typeface="Arial" panose="020B0604020202020204" pitchFamily="34" charset="0"/>
              </a:defRPr>
            </a:lvl1pPr>
            <a:lvl2pPr marL="360000" marR="0" indent="0" algn="l" defTabSz="554400" rtl="0" eaLnBrk="1" fontAlgn="auto" latinLnBrk="0" hangingPunct="1">
              <a:lnSpc>
                <a:spcPct val="100000"/>
              </a:lnSpc>
              <a:spcBef>
                <a:spcPts val="1000"/>
              </a:spcBef>
              <a:spcAft>
                <a:spcPts val="0"/>
              </a:spcAft>
              <a:buClr>
                <a:srgbClr val="424A52"/>
              </a:buClr>
              <a:buSzTx/>
              <a:buFont typeface="Arial" panose="020B0604020202020204" pitchFamily="34" charset="0"/>
              <a:buNone/>
              <a:tabLst/>
              <a:defRPr sz="2400"/>
            </a:lvl2pPr>
            <a:lvl3pPr marL="644525" marR="0" indent="0" algn="l" defTabSz="554400" rtl="0" eaLnBrk="1" fontAlgn="auto" latinLnBrk="0" hangingPunct="1">
              <a:lnSpc>
                <a:spcPct val="90000"/>
              </a:lnSpc>
              <a:spcBef>
                <a:spcPts val="1000"/>
              </a:spcBef>
              <a:spcAft>
                <a:spcPts val="0"/>
              </a:spcAft>
              <a:buClrTx/>
              <a:buSzTx/>
              <a:buFont typeface="Arial" panose="020B0604020202020204" pitchFamily="34" charset="0"/>
              <a:buNone/>
              <a:tabLst/>
              <a:defRPr sz="2000"/>
            </a:lvl3pPr>
            <a:lvl4pPr marL="1828800" marR="0" indent="-355600" algn="l" defTabSz="554400" rtl="0" eaLnBrk="1" fontAlgn="auto" latinLnBrk="0" hangingPunct="1">
              <a:lnSpc>
                <a:spcPct val="90000"/>
              </a:lnSpc>
              <a:spcBef>
                <a:spcPts val="1000"/>
              </a:spcBef>
              <a:spcAft>
                <a:spcPts val="0"/>
              </a:spcAft>
              <a:buClrTx/>
              <a:buSzTx/>
              <a:tabLst/>
              <a:defRPr/>
            </a:lvl4pPr>
          </a:lstStyle>
          <a:p>
            <a:pPr lvl="0"/>
            <a:endParaRPr lang="en-US" dirty="0"/>
          </a:p>
          <a:p>
            <a:pPr lvl="1"/>
            <a:endParaRPr lang="en-US" dirty="0"/>
          </a:p>
        </p:txBody>
      </p:sp>
    </p:spTree>
    <p:extLst>
      <p:ext uri="{BB962C8B-B14F-4D97-AF65-F5344CB8AC3E}">
        <p14:creationId xmlns:p14="http://schemas.microsoft.com/office/powerpoint/2010/main" val="2895461651"/>
      </p:ext>
    </p:extLst>
  </p:cSld>
  <p:clrMapOvr>
    <a:masterClrMapping/>
  </p:clrMapOvr>
  <p:extLst>
    <p:ext uri="{DCECCB84-F9BA-43D5-87BE-67443E8EF086}">
      <p15:sldGuideLst xmlns:p15="http://schemas.microsoft.com/office/powerpoint/2012/main">
        <p15:guide id="1" orient="horz" pos="232" userDrawn="1">
          <p15:clr>
            <a:srgbClr val="FBAE40"/>
          </p15:clr>
        </p15:guide>
        <p15:guide id="2" pos="226" userDrawn="1">
          <p15:clr>
            <a:srgbClr val="FBAE40"/>
          </p15:clr>
        </p15:guide>
        <p15:guide id="3" pos="5534" userDrawn="1">
          <p15:clr>
            <a:srgbClr val="FBAE40"/>
          </p15:clr>
        </p15:guide>
        <p15:guide id="4" orient="horz" pos="333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823E271C-8289-2C41-B4FD-B8E31D00546E}"/>
              </a:ext>
            </a:extLst>
          </p:cNvPr>
          <p:cNvSpPr>
            <a:spLocks noGrp="1"/>
          </p:cNvSpPr>
          <p:nvPr>
            <p:ph type="title"/>
          </p:nvPr>
        </p:nvSpPr>
        <p:spPr>
          <a:xfrm>
            <a:off x="358775" y="360000"/>
            <a:ext cx="8426450" cy="437515"/>
          </a:xfrm>
          <a:prstGeom prst="rect">
            <a:avLst/>
          </a:prstGeom>
        </p:spPr>
        <p:txBody>
          <a:bodyPr lIns="0" tIns="0" rIns="0" bIns="0"/>
          <a:lstStyle>
            <a:lvl1pPr>
              <a:defRPr sz="2800" b="1" i="0">
                <a:solidFill>
                  <a:srgbClr val="003896"/>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4" name="Footer Placeholder 1">
            <a:extLst>
              <a:ext uri="{FF2B5EF4-FFF2-40B4-BE49-F238E27FC236}">
                <a16:creationId xmlns:a16="http://schemas.microsoft.com/office/drawing/2014/main" id="{1C5DB558-F431-E442-BFF6-9F66D863F63E}"/>
              </a:ext>
            </a:extLst>
          </p:cNvPr>
          <p:cNvSpPr>
            <a:spLocks noGrp="1"/>
          </p:cNvSpPr>
          <p:nvPr>
            <p:ph type="ftr" sz="quarter" idx="3"/>
          </p:nvPr>
        </p:nvSpPr>
        <p:spPr>
          <a:xfrm>
            <a:off x="3571336" y="6244590"/>
            <a:ext cx="1981104" cy="365125"/>
          </a:xfrm>
          <a:prstGeom prst="rect">
            <a:avLst/>
          </a:prstGeom>
        </p:spPr>
        <p:txBody>
          <a:bodyPr vert="horz" lIns="91440" tIns="45720" rIns="91440" bIns="45720" rtlCol="0" anchor="ctr"/>
          <a:lstStyle>
            <a:lvl1pPr algn="ctr">
              <a:defRPr sz="1400" b="0" i="0">
                <a:solidFill>
                  <a:schemeClr val="bg1"/>
                </a:solidFill>
                <a:latin typeface="Arial" panose="020B0604020202020204" pitchFamily="34" charset="0"/>
                <a:cs typeface="Arial" panose="020B0604020202020204" pitchFamily="34" charset="0"/>
              </a:defRPr>
            </a:lvl1pPr>
          </a:lstStyle>
          <a:p>
            <a:fld id="{28D2BE0B-8DD1-B34B-ADC7-1DA5CD04FE8E}" type="slidenum">
              <a:rPr lang="en-US" smtClean="0"/>
              <a:pPr/>
              <a:t>‹#›</a:t>
            </a:fld>
            <a:endParaRPr lang="en-US" dirty="0"/>
          </a:p>
        </p:txBody>
      </p:sp>
    </p:spTree>
    <p:extLst>
      <p:ext uri="{BB962C8B-B14F-4D97-AF65-F5344CB8AC3E}">
        <p14:creationId xmlns:p14="http://schemas.microsoft.com/office/powerpoint/2010/main" val="2652316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Pr>
        <a:solidFill>
          <a:srgbClr val="424A52"/>
        </a:solidFill>
        <a:effectLst/>
      </p:bgPr>
    </p:bg>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366FA9CF-E2BB-2E47-A6C6-60A2766BA30E}"/>
              </a:ext>
            </a:extLst>
          </p:cNvPr>
          <p:cNvSpPr>
            <a:spLocks noGrp="1"/>
          </p:cNvSpPr>
          <p:nvPr>
            <p:ph type="title"/>
          </p:nvPr>
        </p:nvSpPr>
        <p:spPr>
          <a:xfrm>
            <a:off x="360000" y="360000"/>
            <a:ext cx="8426450" cy="437515"/>
          </a:xfrm>
          <a:prstGeom prst="rect">
            <a:avLst/>
          </a:prstGeom>
        </p:spPr>
        <p:txBody>
          <a:bodyPr lIns="0" tIns="0" rIns="0" bIns="0"/>
          <a:lstStyle>
            <a:lvl1pPr>
              <a:defRPr sz="2800" b="1" i="0">
                <a:solidFill>
                  <a:srgbClr val="003896"/>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4" name="Content Placeholder 8">
            <a:extLst>
              <a:ext uri="{FF2B5EF4-FFF2-40B4-BE49-F238E27FC236}">
                <a16:creationId xmlns:a16="http://schemas.microsoft.com/office/drawing/2014/main" id="{5DD38B85-AC76-3F47-B48C-EC0816826F9E}"/>
              </a:ext>
            </a:extLst>
          </p:cNvPr>
          <p:cNvSpPr>
            <a:spLocks noGrp="1"/>
          </p:cNvSpPr>
          <p:nvPr>
            <p:ph sz="quarter" idx="11"/>
          </p:nvPr>
        </p:nvSpPr>
        <p:spPr>
          <a:xfrm>
            <a:off x="360000" y="1008000"/>
            <a:ext cx="8426450" cy="4195762"/>
          </a:xfrm>
          <a:prstGeom prst="rect">
            <a:avLst/>
          </a:prstGeom>
        </p:spPr>
        <p:txBody>
          <a:bodyPr lIns="0" tIns="0" rIns="0" bIns="0"/>
          <a:lstStyle>
            <a:lvl1pPr marL="342900" indent="-342900">
              <a:lnSpc>
                <a:spcPct val="100000"/>
              </a:lnSpc>
              <a:buFont typeface="Arial" panose="020B0604020202020204" pitchFamily="34" charset="0"/>
              <a:buChar char="●"/>
              <a:defRPr sz="2400" b="0" i="0">
                <a:solidFill>
                  <a:srgbClr val="424A52"/>
                </a:solidFill>
                <a:latin typeface="Arial" panose="020B0604020202020204" pitchFamily="34" charset="0"/>
                <a:cs typeface="Arial" panose="020B0604020202020204" pitchFamily="34" charset="0"/>
              </a:defRPr>
            </a:lvl1pPr>
            <a:lvl2pPr marL="720000" indent="-360000">
              <a:lnSpc>
                <a:spcPct val="100000"/>
              </a:lnSpc>
              <a:spcBef>
                <a:spcPts val="1000"/>
              </a:spcBef>
              <a:buFont typeface="Arial" panose="020B0604020202020204" pitchFamily="34" charset="0"/>
              <a:buChar char="●"/>
              <a:defRPr sz="2400"/>
            </a:lvl2pPr>
          </a:lstStyle>
          <a:p>
            <a:pPr lvl="0"/>
            <a:endParaRPr lang="en-US" dirty="0"/>
          </a:p>
          <a:p>
            <a:pPr lvl="1"/>
            <a:endParaRPr lang="en-US" dirty="0"/>
          </a:p>
        </p:txBody>
      </p:sp>
      <p:sp>
        <p:nvSpPr>
          <p:cNvPr id="6" name="Footer Placeholder 1">
            <a:extLst>
              <a:ext uri="{FF2B5EF4-FFF2-40B4-BE49-F238E27FC236}">
                <a16:creationId xmlns:a16="http://schemas.microsoft.com/office/drawing/2014/main" id="{E185F19B-327E-4C4B-B70E-4527392C0453}"/>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400" b="0" i="0">
                <a:solidFill>
                  <a:schemeClr val="tx1"/>
                </a:solidFill>
                <a:latin typeface="Arial" panose="020B0604020202020204" pitchFamily="34" charset="0"/>
                <a:cs typeface="Arial" panose="020B0604020202020204" pitchFamily="34" charset="0"/>
              </a:defRPr>
            </a:lvl1pPr>
          </a:lstStyle>
          <a:p>
            <a:fld id="{FCD20116-65F2-6442-9043-AA12164F3FD2}" type="slidenum">
              <a:rPr lang="en-US" smtClean="0"/>
              <a:pPr/>
              <a:t>‹#›</a:t>
            </a:fld>
            <a:endParaRPr lang="en-US" dirty="0"/>
          </a:p>
        </p:txBody>
      </p:sp>
    </p:spTree>
    <p:extLst>
      <p:ext uri="{BB962C8B-B14F-4D97-AF65-F5344CB8AC3E}">
        <p14:creationId xmlns:p14="http://schemas.microsoft.com/office/powerpoint/2010/main" val="1270843307"/>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placeholder x2">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A46EBDCA-292B-4244-8119-5F02288BC4AE}"/>
              </a:ext>
            </a:extLst>
          </p:cNvPr>
          <p:cNvSpPr>
            <a:spLocks noGrp="1"/>
          </p:cNvSpPr>
          <p:nvPr>
            <p:ph type="title"/>
          </p:nvPr>
        </p:nvSpPr>
        <p:spPr>
          <a:xfrm>
            <a:off x="358775" y="360000"/>
            <a:ext cx="8426450" cy="437515"/>
          </a:xfrm>
          <a:prstGeom prst="rect">
            <a:avLst/>
          </a:prstGeom>
        </p:spPr>
        <p:txBody>
          <a:bodyPr lIns="0" tIns="0" rIns="0" bIns="0"/>
          <a:lstStyle>
            <a:lvl1pPr>
              <a:defRPr sz="2800" b="1" i="0">
                <a:solidFill>
                  <a:srgbClr val="003896"/>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9" name="Content Placeholder 8">
            <a:extLst>
              <a:ext uri="{FF2B5EF4-FFF2-40B4-BE49-F238E27FC236}">
                <a16:creationId xmlns:a16="http://schemas.microsoft.com/office/drawing/2014/main" id="{66697C0C-C21B-F14D-9667-0DF0D0BA15AF}"/>
              </a:ext>
            </a:extLst>
          </p:cNvPr>
          <p:cNvSpPr>
            <a:spLocks noGrp="1"/>
          </p:cNvSpPr>
          <p:nvPr>
            <p:ph sz="quarter" idx="10"/>
          </p:nvPr>
        </p:nvSpPr>
        <p:spPr>
          <a:xfrm>
            <a:off x="358774" y="1008000"/>
            <a:ext cx="4111625" cy="4195762"/>
          </a:xfrm>
          <a:prstGeom prst="rect">
            <a:avLst/>
          </a:prstGeom>
        </p:spPr>
        <p:txBody>
          <a:bodyPr lIns="0" tIns="0" rIns="0" bIns="0"/>
          <a:lstStyle>
            <a:lvl1pPr marL="360000" indent="-360000">
              <a:lnSpc>
                <a:spcPct val="100000"/>
              </a:lnSpc>
              <a:buClr>
                <a:srgbClr val="424A52"/>
              </a:buClr>
              <a:buFont typeface="Arial" panose="020B0604020202020204" pitchFamily="34" charset="0"/>
              <a:buChar char="●"/>
              <a:defRPr sz="2400" b="0" i="0">
                <a:solidFill>
                  <a:srgbClr val="424A52"/>
                </a:solidFill>
                <a:latin typeface="Arial" panose="020B0604020202020204" pitchFamily="34" charset="0"/>
                <a:cs typeface="Arial" panose="020B0604020202020204" pitchFamily="34" charset="0"/>
              </a:defRPr>
            </a:lvl1pPr>
            <a:lvl2pPr marL="360000" indent="0">
              <a:lnSpc>
                <a:spcPct val="100000"/>
              </a:lnSpc>
              <a:spcBef>
                <a:spcPts val="1000"/>
              </a:spcBef>
              <a:buClr>
                <a:srgbClr val="424A52"/>
              </a:buClr>
              <a:buFont typeface="Arial" panose="020B0604020202020204" pitchFamily="34" charset="0"/>
              <a:buNone/>
              <a:defRPr sz="2000"/>
            </a:lvl2pPr>
          </a:lstStyle>
          <a:p>
            <a:pPr lvl="0"/>
            <a:endParaRPr lang="en-US" dirty="0"/>
          </a:p>
          <a:p>
            <a:pPr lvl="1"/>
            <a:endParaRPr lang="en-US" dirty="0"/>
          </a:p>
        </p:txBody>
      </p:sp>
      <p:sp>
        <p:nvSpPr>
          <p:cNvPr id="11" name="Content Placeholder 8">
            <a:extLst>
              <a:ext uri="{FF2B5EF4-FFF2-40B4-BE49-F238E27FC236}">
                <a16:creationId xmlns:a16="http://schemas.microsoft.com/office/drawing/2014/main" id="{E5ACDBED-8B24-3248-B723-C0F99F517171}"/>
              </a:ext>
            </a:extLst>
          </p:cNvPr>
          <p:cNvSpPr>
            <a:spLocks noGrp="1"/>
          </p:cNvSpPr>
          <p:nvPr>
            <p:ph sz="quarter" idx="11"/>
          </p:nvPr>
        </p:nvSpPr>
        <p:spPr>
          <a:xfrm>
            <a:off x="4697730" y="1008000"/>
            <a:ext cx="4111625" cy="4195762"/>
          </a:xfrm>
          <a:prstGeom prst="rect">
            <a:avLst/>
          </a:prstGeom>
        </p:spPr>
        <p:txBody>
          <a:bodyPr lIns="0" tIns="0" rIns="0" bIns="0"/>
          <a:lstStyle>
            <a:lvl1pPr marL="360000" indent="-360000">
              <a:lnSpc>
                <a:spcPct val="100000"/>
              </a:lnSpc>
              <a:buFont typeface="Arial" panose="020B0604020202020204" pitchFamily="34" charset="0"/>
              <a:buChar char="●"/>
              <a:defRPr sz="2400" b="0" i="0">
                <a:solidFill>
                  <a:srgbClr val="424A52"/>
                </a:solidFill>
                <a:latin typeface="Arial" panose="020B0604020202020204" pitchFamily="34" charset="0"/>
                <a:cs typeface="Arial" panose="020B0604020202020204" pitchFamily="34" charset="0"/>
              </a:defRPr>
            </a:lvl1pPr>
            <a:lvl2pPr marL="720000" indent="-360000">
              <a:lnSpc>
                <a:spcPct val="100000"/>
              </a:lnSpc>
              <a:spcBef>
                <a:spcPts val="1000"/>
              </a:spcBef>
              <a:buClr>
                <a:srgbClr val="424A52"/>
              </a:buClr>
              <a:buFont typeface="Arial" panose="020B0604020202020204" pitchFamily="34" charset="0"/>
              <a:buChar char="●"/>
              <a:defRPr sz="2000"/>
            </a:lvl2pPr>
          </a:lstStyle>
          <a:p>
            <a:pPr lvl="0"/>
            <a:endParaRPr lang="en-US" dirty="0"/>
          </a:p>
          <a:p>
            <a:pPr lvl="1"/>
            <a:endParaRPr lang="en-US" dirty="0"/>
          </a:p>
          <a:p>
            <a:pPr lvl="1"/>
            <a:endParaRPr lang="en-US" dirty="0"/>
          </a:p>
        </p:txBody>
      </p:sp>
      <p:sp>
        <p:nvSpPr>
          <p:cNvPr id="5" name="Footer Placeholder 1">
            <a:extLst>
              <a:ext uri="{FF2B5EF4-FFF2-40B4-BE49-F238E27FC236}">
                <a16:creationId xmlns:a16="http://schemas.microsoft.com/office/drawing/2014/main" id="{12F9538A-385F-A84C-94BB-399892A7C7F5}"/>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400" b="0" i="0">
                <a:solidFill>
                  <a:schemeClr val="bg1"/>
                </a:solidFill>
                <a:latin typeface="Arial" panose="020B0604020202020204" pitchFamily="34" charset="0"/>
                <a:cs typeface="Arial" panose="020B0604020202020204" pitchFamily="34" charset="0"/>
              </a:defRPr>
            </a:lvl1pPr>
          </a:lstStyle>
          <a:p>
            <a:fld id="{DD4268B8-1629-3841-8D43-9DBCD161601E}" type="slidenum">
              <a:rPr lang="en-US" smtClean="0"/>
              <a:pPr/>
              <a:t>‹#›</a:t>
            </a:fld>
            <a:endParaRPr lang="en-US" dirty="0"/>
          </a:p>
        </p:txBody>
      </p:sp>
    </p:spTree>
    <p:extLst>
      <p:ext uri="{BB962C8B-B14F-4D97-AF65-F5344CB8AC3E}">
        <p14:creationId xmlns:p14="http://schemas.microsoft.com/office/powerpoint/2010/main" val="2201671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extbox x2">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FB568F2-68D6-3741-B211-66C474A5F188}"/>
              </a:ext>
            </a:extLst>
          </p:cNvPr>
          <p:cNvSpPr>
            <a:spLocks noGrp="1"/>
          </p:cNvSpPr>
          <p:nvPr>
            <p:ph type="body" sz="quarter" idx="10"/>
          </p:nvPr>
        </p:nvSpPr>
        <p:spPr>
          <a:xfrm>
            <a:off x="334962" y="1279525"/>
            <a:ext cx="4063365" cy="3983038"/>
          </a:xfrm>
          <a:prstGeom prst="rect">
            <a:avLst/>
          </a:prstGeom>
        </p:spPr>
        <p:txBody>
          <a:bodyPr lIns="0" tIns="0" rIns="0" bIns="0"/>
          <a:lstStyle>
            <a:lvl1pPr marL="360000" marR="0" indent="-360000" algn="l" defTabSz="554400" rtl="0" eaLnBrk="1" fontAlgn="auto" latinLnBrk="0" hangingPunct="1">
              <a:lnSpc>
                <a:spcPct val="100000"/>
              </a:lnSpc>
              <a:spcBef>
                <a:spcPts val="1000"/>
              </a:spcBef>
              <a:spcAft>
                <a:spcPts val="0"/>
              </a:spcAft>
              <a:buClrTx/>
              <a:buSzTx/>
              <a:buFont typeface="Arial" panose="020B0604020202020204" pitchFamily="34" charset="0"/>
              <a:buChar char="●"/>
              <a:tabLst/>
              <a:defRPr sz="2400" b="0" i="0">
                <a:solidFill>
                  <a:schemeClr val="tx1"/>
                </a:solidFill>
                <a:latin typeface="Arial" panose="020B0604020202020204" pitchFamily="34" charset="0"/>
                <a:cs typeface="Arial" panose="020B0604020202020204" pitchFamily="34" charset="0"/>
              </a:defRPr>
            </a:lvl1pPr>
            <a:lvl2pPr marL="720000" marR="0" indent="-360000" algn="l" defTabSz="554400" rtl="0" eaLnBrk="1" fontAlgn="auto" latinLnBrk="0" hangingPunct="1">
              <a:lnSpc>
                <a:spcPct val="100000"/>
              </a:lnSpc>
              <a:spcBef>
                <a:spcPts val="1000"/>
              </a:spcBef>
              <a:spcAft>
                <a:spcPts val="0"/>
              </a:spcAft>
              <a:buClrTx/>
              <a:buSzTx/>
              <a:buFont typeface="Arial" panose="020B0604020202020204" pitchFamily="34" charset="0"/>
              <a:buChar char="●"/>
              <a:tabLst/>
              <a:defRPr sz="2000"/>
            </a:lvl2pPr>
            <a:lvl3pPr marL="1000125" marR="0" indent="-355600" algn="l" defTabSz="554400" rtl="0" eaLnBrk="1" fontAlgn="auto" latinLnBrk="0" hangingPunct="1">
              <a:lnSpc>
                <a:spcPct val="90000"/>
              </a:lnSpc>
              <a:spcBef>
                <a:spcPts val="1000"/>
              </a:spcBef>
              <a:spcAft>
                <a:spcPts val="0"/>
              </a:spcAft>
              <a:buClrTx/>
              <a:buSzTx/>
              <a:tabLst/>
              <a:defRPr sz="1800"/>
            </a:lvl3pPr>
            <a:lvl4pPr marL="1828800" marR="0" indent="-355600" algn="l" defTabSz="554400" rtl="0" eaLnBrk="1" fontAlgn="auto" latinLnBrk="0" hangingPunct="1">
              <a:lnSpc>
                <a:spcPct val="90000"/>
              </a:lnSpc>
              <a:spcBef>
                <a:spcPts val="1000"/>
              </a:spcBef>
              <a:spcAft>
                <a:spcPts val="0"/>
              </a:spcAft>
              <a:buClrTx/>
              <a:buSzTx/>
              <a:tabLst/>
              <a:defRPr/>
            </a:lvl4pPr>
          </a:lstStyle>
          <a:p>
            <a:pPr lvl="0"/>
            <a:endParaRPr lang="en-US" dirty="0"/>
          </a:p>
          <a:p>
            <a:pPr lvl="1"/>
            <a:endParaRPr lang="en-US" dirty="0"/>
          </a:p>
        </p:txBody>
      </p:sp>
      <p:sp>
        <p:nvSpPr>
          <p:cNvPr id="5" name="Text Placeholder 4">
            <a:extLst>
              <a:ext uri="{FF2B5EF4-FFF2-40B4-BE49-F238E27FC236}">
                <a16:creationId xmlns:a16="http://schemas.microsoft.com/office/drawing/2014/main" id="{EAF117CF-A944-4B45-A5D1-7760D26C4B17}"/>
              </a:ext>
            </a:extLst>
          </p:cNvPr>
          <p:cNvSpPr>
            <a:spLocks noGrp="1"/>
          </p:cNvSpPr>
          <p:nvPr>
            <p:ph type="body" sz="quarter" idx="12" hasCustomPrompt="1"/>
          </p:nvPr>
        </p:nvSpPr>
        <p:spPr>
          <a:xfrm>
            <a:off x="334962" y="396875"/>
            <a:ext cx="4064001" cy="660400"/>
          </a:xfrm>
          <a:prstGeom prst="rect">
            <a:avLst/>
          </a:prstGeom>
        </p:spPr>
        <p:txBody>
          <a:bodyPr lIns="0" tIns="0" rIns="0" bIns="0"/>
          <a:lstStyle>
            <a:lvl1pPr marL="0" indent="0">
              <a:buNone/>
              <a:defRPr b="1" i="0">
                <a:solidFill>
                  <a:srgbClr val="003896"/>
                </a:solidFill>
                <a:latin typeface="Arial" panose="020B0604020202020204" pitchFamily="34" charset="0"/>
                <a:cs typeface="Arial" panose="020B0604020202020204" pitchFamily="34" charset="0"/>
              </a:defRPr>
            </a:lvl1pPr>
          </a:lstStyle>
          <a:p>
            <a:pPr lvl="0"/>
            <a:r>
              <a:rPr lang="en-GB" dirty="0"/>
              <a:t>Click to add title</a:t>
            </a:r>
            <a:endParaRPr lang="en-US" dirty="0"/>
          </a:p>
        </p:txBody>
      </p:sp>
      <p:sp>
        <p:nvSpPr>
          <p:cNvPr id="10" name="Text Placeholder 4">
            <a:extLst>
              <a:ext uri="{FF2B5EF4-FFF2-40B4-BE49-F238E27FC236}">
                <a16:creationId xmlns:a16="http://schemas.microsoft.com/office/drawing/2014/main" id="{80E2A7E6-611E-2B48-9F4B-494B040AA0E5}"/>
              </a:ext>
            </a:extLst>
          </p:cNvPr>
          <p:cNvSpPr>
            <a:spLocks noGrp="1"/>
          </p:cNvSpPr>
          <p:nvPr>
            <p:ph type="body" sz="quarter" idx="13" hasCustomPrompt="1"/>
          </p:nvPr>
        </p:nvSpPr>
        <p:spPr>
          <a:xfrm>
            <a:off x="4693602" y="396875"/>
            <a:ext cx="4064001" cy="660400"/>
          </a:xfrm>
          <a:prstGeom prst="rect">
            <a:avLst/>
          </a:prstGeom>
        </p:spPr>
        <p:txBody>
          <a:bodyPr lIns="0" tIns="0" rIns="0" bIns="0"/>
          <a:lstStyle>
            <a:lvl1pPr marL="0" indent="0">
              <a:buNone/>
              <a:defRPr b="1" i="0">
                <a:solidFill>
                  <a:srgbClr val="003896"/>
                </a:solidFill>
                <a:latin typeface="Arial" panose="020B0604020202020204" pitchFamily="34" charset="0"/>
                <a:cs typeface="Arial" panose="020B0604020202020204" pitchFamily="34" charset="0"/>
              </a:defRPr>
            </a:lvl1pPr>
          </a:lstStyle>
          <a:p>
            <a:pPr lvl="0"/>
            <a:r>
              <a:rPr lang="en-GB" dirty="0"/>
              <a:t>Click to add title</a:t>
            </a:r>
            <a:endParaRPr lang="en-US" dirty="0"/>
          </a:p>
        </p:txBody>
      </p:sp>
      <p:sp>
        <p:nvSpPr>
          <p:cNvPr id="6" name="Footer Placeholder 1">
            <a:extLst>
              <a:ext uri="{FF2B5EF4-FFF2-40B4-BE49-F238E27FC236}">
                <a16:creationId xmlns:a16="http://schemas.microsoft.com/office/drawing/2014/main" id="{801E2786-9D2F-E84B-940B-078AA5D74BFB}"/>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400" b="0" i="0">
                <a:solidFill>
                  <a:schemeClr val="bg1"/>
                </a:solidFill>
                <a:latin typeface="Arial" panose="020B0604020202020204" pitchFamily="34" charset="0"/>
                <a:cs typeface="Arial" panose="020B0604020202020204" pitchFamily="34" charset="0"/>
              </a:defRPr>
            </a:lvl1pPr>
          </a:lstStyle>
          <a:p>
            <a:fld id="{A579AD7E-D5AE-6046-AAB6-A7FFECB51FB4}" type="slidenum">
              <a:rPr lang="en-US" smtClean="0"/>
              <a:pPr/>
              <a:t>‹#›</a:t>
            </a:fld>
            <a:endParaRPr lang="en-US" dirty="0"/>
          </a:p>
        </p:txBody>
      </p:sp>
      <p:sp>
        <p:nvSpPr>
          <p:cNvPr id="7" name="Text Placeholder 3">
            <a:extLst>
              <a:ext uri="{FF2B5EF4-FFF2-40B4-BE49-F238E27FC236}">
                <a16:creationId xmlns:a16="http://schemas.microsoft.com/office/drawing/2014/main" id="{03DA6395-312D-F040-9C21-111E01BD44E4}"/>
              </a:ext>
            </a:extLst>
          </p:cNvPr>
          <p:cNvSpPr>
            <a:spLocks noGrp="1"/>
          </p:cNvSpPr>
          <p:nvPr>
            <p:ph type="body" sz="quarter" idx="14"/>
          </p:nvPr>
        </p:nvSpPr>
        <p:spPr>
          <a:xfrm>
            <a:off x="4693602" y="1279525"/>
            <a:ext cx="4063365" cy="3983038"/>
          </a:xfrm>
          <a:prstGeom prst="rect">
            <a:avLst/>
          </a:prstGeom>
        </p:spPr>
        <p:txBody>
          <a:bodyPr lIns="0" tIns="0" rIns="0" bIns="0"/>
          <a:lstStyle>
            <a:lvl1pPr marL="360000" marR="0" indent="-360000" algn="l" defTabSz="554400" rtl="0" eaLnBrk="1" fontAlgn="auto" latinLnBrk="0" hangingPunct="1">
              <a:lnSpc>
                <a:spcPct val="100000"/>
              </a:lnSpc>
              <a:spcBef>
                <a:spcPts val="1000"/>
              </a:spcBef>
              <a:spcAft>
                <a:spcPts val="0"/>
              </a:spcAft>
              <a:buClrTx/>
              <a:buSzTx/>
              <a:buFont typeface="Arial" panose="020B0604020202020204" pitchFamily="34" charset="0"/>
              <a:buChar char="●"/>
              <a:tabLst/>
              <a:defRPr sz="2400" b="0" i="0">
                <a:solidFill>
                  <a:schemeClr val="tx1"/>
                </a:solidFill>
                <a:latin typeface="Arial" panose="020B0604020202020204" pitchFamily="34" charset="0"/>
                <a:cs typeface="Arial" panose="020B0604020202020204" pitchFamily="34" charset="0"/>
              </a:defRPr>
            </a:lvl1pPr>
            <a:lvl2pPr marL="720000" marR="0" indent="-360000" algn="l" defTabSz="554400" rtl="0" eaLnBrk="1" fontAlgn="auto" latinLnBrk="0" hangingPunct="1">
              <a:lnSpc>
                <a:spcPct val="100000"/>
              </a:lnSpc>
              <a:spcBef>
                <a:spcPts val="1000"/>
              </a:spcBef>
              <a:spcAft>
                <a:spcPts val="0"/>
              </a:spcAft>
              <a:buClrTx/>
              <a:buSzTx/>
              <a:buFont typeface="Arial" panose="020B0604020202020204" pitchFamily="34" charset="0"/>
              <a:buChar char="●"/>
              <a:tabLst/>
              <a:defRPr sz="2000"/>
            </a:lvl2pPr>
            <a:lvl3pPr marL="1000125" marR="0" indent="-355600" algn="l" defTabSz="554400" rtl="0" eaLnBrk="1" fontAlgn="auto" latinLnBrk="0" hangingPunct="1">
              <a:lnSpc>
                <a:spcPct val="90000"/>
              </a:lnSpc>
              <a:spcBef>
                <a:spcPts val="1000"/>
              </a:spcBef>
              <a:spcAft>
                <a:spcPts val="0"/>
              </a:spcAft>
              <a:buClrTx/>
              <a:buSzTx/>
              <a:tabLst/>
              <a:defRPr sz="1800"/>
            </a:lvl3pPr>
            <a:lvl4pPr marL="1828800" marR="0" indent="-355600" algn="l" defTabSz="554400" rtl="0" eaLnBrk="1" fontAlgn="auto" latinLnBrk="0" hangingPunct="1">
              <a:lnSpc>
                <a:spcPct val="90000"/>
              </a:lnSpc>
              <a:spcBef>
                <a:spcPts val="1000"/>
              </a:spcBef>
              <a:spcAft>
                <a:spcPts val="0"/>
              </a:spcAft>
              <a:buClrTx/>
              <a:buSzTx/>
              <a:tabLst/>
              <a:defRPr/>
            </a:lvl4pPr>
          </a:lstStyle>
          <a:p>
            <a:pPr lvl="0"/>
            <a:endParaRPr lang="en-US" dirty="0"/>
          </a:p>
          <a:p>
            <a:pPr lvl="1"/>
            <a:endParaRPr lang="en-US" dirty="0"/>
          </a:p>
        </p:txBody>
      </p:sp>
    </p:spTree>
    <p:extLst>
      <p:ext uri="{BB962C8B-B14F-4D97-AF65-F5344CB8AC3E}">
        <p14:creationId xmlns:p14="http://schemas.microsoft.com/office/powerpoint/2010/main" val="204324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textbox and placeholder">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366FA9CF-E2BB-2E47-A6C6-60A2766BA30E}"/>
              </a:ext>
            </a:extLst>
          </p:cNvPr>
          <p:cNvSpPr>
            <a:spLocks noGrp="1"/>
          </p:cNvSpPr>
          <p:nvPr>
            <p:ph type="title"/>
          </p:nvPr>
        </p:nvSpPr>
        <p:spPr>
          <a:xfrm>
            <a:off x="360000" y="360000"/>
            <a:ext cx="8426450" cy="437515"/>
          </a:xfrm>
          <a:prstGeom prst="rect">
            <a:avLst/>
          </a:prstGeom>
        </p:spPr>
        <p:txBody>
          <a:bodyPr lIns="0" tIns="0" rIns="0" bIns="0"/>
          <a:lstStyle>
            <a:lvl1pPr>
              <a:defRPr sz="2800" b="1" i="0">
                <a:solidFill>
                  <a:srgbClr val="003896"/>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4" name="Content Placeholder 8">
            <a:extLst>
              <a:ext uri="{FF2B5EF4-FFF2-40B4-BE49-F238E27FC236}">
                <a16:creationId xmlns:a16="http://schemas.microsoft.com/office/drawing/2014/main" id="{5DD38B85-AC76-3F47-B48C-EC0816826F9E}"/>
              </a:ext>
            </a:extLst>
          </p:cNvPr>
          <p:cNvSpPr>
            <a:spLocks noGrp="1"/>
          </p:cNvSpPr>
          <p:nvPr>
            <p:ph sz="quarter" idx="11"/>
          </p:nvPr>
        </p:nvSpPr>
        <p:spPr>
          <a:xfrm>
            <a:off x="2387600" y="1008000"/>
            <a:ext cx="6398850" cy="4195762"/>
          </a:xfrm>
          <a:prstGeom prst="rect">
            <a:avLst/>
          </a:prstGeom>
        </p:spPr>
        <p:txBody>
          <a:bodyPr lIns="0" tIns="0" rIns="0" bIns="0"/>
          <a:lstStyle>
            <a:lvl1pPr marL="342900" indent="-342900">
              <a:lnSpc>
                <a:spcPct val="100000"/>
              </a:lnSpc>
              <a:buFont typeface="Arial" panose="020B0604020202020204" pitchFamily="34" charset="0"/>
              <a:buChar char="●"/>
              <a:defRPr sz="2400" b="0" i="0">
                <a:latin typeface="Arial" panose="020B0604020202020204" pitchFamily="34" charset="0"/>
                <a:cs typeface="Arial" panose="020B0604020202020204" pitchFamily="34" charset="0"/>
              </a:defRPr>
            </a:lvl1pPr>
            <a:lvl2pPr marL="720000" indent="-360000">
              <a:lnSpc>
                <a:spcPct val="100000"/>
              </a:lnSpc>
              <a:spcBef>
                <a:spcPts val="1000"/>
              </a:spcBef>
              <a:buFont typeface="Arial" panose="020B0604020202020204" pitchFamily="34" charset="0"/>
              <a:buChar char="●"/>
              <a:defRPr sz="2400"/>
            </a:lvl2pPr>
          </a:lstStyle>
          <a:p>
            <a:pPr lvl="0"/>
            <a:endParaRPr lang="en-US" dirty="0"/>
          </a:p>
          <a:p>
            <a:pPr lvl="1"/>
            <a:endParaRPr lang="en-US" dirty="0"/>
          </a:p>
        </p:txBody>
      </p:sp>
      <p:sp>
        <p:nvSpPr>
          <p:cNvPr id="5" name="Text Placeholder 3">
            <a:extLst>
              <a:ext uri="{FF2B5EF4-FFF2-40B4-BE49-F238E27FC236}">
                <a16:creationId xmlns:a16="http://schemas.microsoft.com/office/drawing/2014/main" id="{3886D280-4196-1F49-9D0C-A32D9976AAFC}"/>
              </a:ext>
            </a:extLst>
          </p:cNvPr>
          <p:cNvSpPr>
            <a:spLocks noGrp="1"/>
          </p:cNvSpPr>
          <p:nvPr>
            <p:ph type="body" sz="quarter" idx="10"/>
          </p:nvPr>
        </p:nvSpPr>
        <p:spPr>
          <a:xfrm>
            <a:off x="357551" y="1008000"/>
            <a:ext cx="1847170" cy="4195762"/>
          </a:xfrm>
          <a:prstGeom prst="rect">
            <a:avLst/>
          </a:prstGeom>
        </p:spPr>
        <p:txBody>
          <a:bodyPr lIns="0" tIns="0" rIns="0" bIns="0"/>
          <a:lstStyle>
            <a:lvl1pPr marL="360000" marR="0" indent="-360000" algn="l" defTabSz="554400" rtl="0" eaLnBrk="1" fontAlgn="auto" latinLnBrk="0" hangingPunct="1">
              <a:lnSpc>
                <a:spcPct val="100000"/>
              </a:lnSpc>
              <a:spcBef>
                <a:spcPts val="1000"/>
              </a:spcBef>
              <a:spcAft>
                <a:spcPts val="0"/>
              </a:spcAft>
              <a:buClrTx/>
              <a:buSzTx/>
              <a:buNone/>
              <a:tabLst/>
              <a:defRPr sz="2000" b="0" i="0">
                <a:solidFill>
                  <a:schemeClr val="tx1"/>
                </a:solidFill>
                <a:latin typeface="Arial" panose="020B0604020202020204" pitchFamily="34" charset="0"/>
                <a:cs typeface="Arial" panose="020B0604020202020204" pitchFamily="34" charset="0"/>
              </a:defRPr>
            </a:lvl1pPr>
            <a:lvl2pPr marL="685800" marR="0" indent="-355600" algn="l" defTabSz="554400" rtl="0" eaLnBrk="1" fontAlgn="auto" latinLnBrk="0" hangingPunct="1">
              <a:lnSpc>
                <a:spcPct val="90000"/>
              </a:lnSpc>
              <a:spcBef>
                <a:spcPts val="1000"/>
              </a:spcBef>
              <a:spcAft>
                <a:spcPts val="0"/>
              </a:spcAft>
              <a:buClrTx/>
              <a:buSzTx/>
              <a:tabLst/>
              <a:defRPr sz="1800" b="0" i="0"/>
            </a:lvl2pPr>
            <a:lvl3pPr marL="1000125" marR="0" indent="-355600" algn="l" defTabSz="554400" rtl="0" eaLnBrk="1" fontAlgn="auto" latinLnBrk="0" hangingPunct="1">
              <a:lnSpc>
                <a:spcPct val="90000"/>
              </a:lnSpc>
              <a:spcBef>
                <a:spcPts val="1000"/>
              </a:spcBef>
              <a:spcAft>
                <a:spcPts val="0"/>
              </a:spcAft>
              <a:buClrTx/>
              <a:buSzTx/>
              <a:tabLst/>
              <a:defRPr sz="1800" b="0" i="0"/>
            </a:lvl3pPr>
            <a:lvl4pPr marL="1828800" marR="0" indent="-355600" algn="l" defTabSz="554400" rtl="0" eaLnBrk="1" fontAlgn="auto" latinLnBrk="0" hangingPunct="1">
              <a:lnSpc>
                <a:spcPct val="90000"/>
              </a:lnSpc>
              <a:spcBef>
                <a:spcPts val="1000"/>
              </a:spcBef>
              <a:spcAft>
                <a:spcPts val="0"/>
              </a:spcAft>
              <a:buClrTx/>
              <a:buSzTx/>
              <a:tabLst/>
              <a:defRPr sz="1800" b="0" i="0"/>
            </a:lvl4pPr>
          </a:lstStyle>
          <a:p>
            <a:pPr lvl="0"/>
            <a:endParaRPr lang="en-US" dirty="0"/>
          </a:p>
        </p:txBody>
      </p:sp>
      <p:sp>
        <p:nvSpPr>
          <p:cNvPr id="6" name="Footer Placeholder 1">
            <a:extLst>
              <a:ext uri="{FF2B5EF4-FFF2-40B4-BE49-F238E27FC236}">
                <a16:creationId xmlns:a16="http://schemas.microsoft.com/office/drawing/2014/main" id="{E185F19B-327E-4C4B-B70E-4527392C0453}"/>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400" b="0" i="0">
                <a:solidFill>
                  <a:schemeClr val="bg1"/>
                </a:solidFill>
                <a:latin typeface="Arial" panose="020B0604020202020204" pitchFamily="34" charset="0"/>
                <a:cs typeface="Arial" panose="020B0604020202020204" pitchFamily="34" charset="0"/>
              </a:defRPr>
            </a:lvl1pPr>
          </a:lstStyle>
          <a:p>
            <a:fld id="{FCD20116-65F2-6442-9043-AA12164F3FD2}" type="slidenum">
              <a:rPr lang="en-US" smtClean="0"/>
              <a:pPr/>
              <a:t>‹#›</a:t>
            </a:fld>
            <a:endParaRPr lang="en-US" dirty="0"/>
          </a:p>
        </p:txBody>
      </p:sp>
    </p:spTree>
    <p:extLst>
      <p:ext uri="{BB962C8B-B14F-4D97-AF65-F5344CB8AC3E}">
        <p14:creationId xmlns:p14="http://schemas.microsoft.com/office/powerpoint/2010/main" val="4294766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96E0605E-2841-D740-B273-C7DB1F648F4E}"/>
              </a:ext>
            </a:extLst>
          </p:cNvPr>
          <p:cNvPicPr>
            <a:picLocks noChangeAspect="1"/>
          </p:cNvPicPr>
          <p:nvPr userDrawn="1"/>
        </p:nvPicPr>
        <p:blipFill>
          <a:blip r:embed="rId5"/>
          <a:stretch>
            <a:fillRect/>
          </a:stretch>
        </p:blipFill>
        <p:spPr>
          <a:xfrm>
            <a:off x="0" y="0"/>
            <a:ext cx="9144000" cy="6858000"/>
          </a:xfrm>
          <a:prstGeom prst="rect">
            <a:avLst/>
          </a:prstGeom>
        </p:spPr>
      </p:pic>
      <p:pic>
        <p:nvPicPr>
          <p:cNvPr id="4" name="Picture 3" descr="Graphical user interface, application&#10;&#10;Description automatically generated">
            <a:extLst>
              <a:ext uri="{FF2B5EF4-FFF2-40B4-BE49-F238E27FC236}">
                <a16:creationId xmlns:a16="http://schemas.microsoft.com/office/drawing/2014/main" id="{42D29C09-6E47-064E-8D3B-B3C1970565B5}"/>
              </a:ext>
            </a:extLst>
          </p:cNvPr>
          <p:cNvPicPr>
            <a:picLocks noChangeAspect="1"/>
          </p:cNvPicPr>
          <p:nvPr userDrawn="1"/>
        </p:nvPicPr>
        <p:blipFill>
          <a:blip r:embed="rId6"/>
          <a:stretch>
            <a:fillRect/>
          </a:stretch>
        </p:blipFill>
        <p:spPr>
          <a:xfrm>
            <a:off x="0" y="0"/>
            <a:ext cx="9144000" cy="6858000"/>
          </a:xfrm>
          <a:prstGeom prst="rect">
            <a:avLst/>
          </a:prstGeom>
        </p:spPr>
      </p:pic>
    </p:spTree>
    <p:extLst>
      <p:ext uri="{BB962C8B-B14F-4D97-AF65-F5344CB8AC3E}">
        <p14:creationId xmlns:p14="http://schemas.microsoft.com/office/powerpoint/2010/main" val="3036066598"/>
      </p:ext>
    </p:extLst>
  </p:cSld>
  <p:clrMap bg1="lt1" tx1="dk1" bg2="lt2" tx2="dk2" accent1="accent1" accent2="accent2" accent3="accent3" accent4="accent4" accent5="accent5" accent6="accent6" hlink="hlink" folHlink="folHlink"/>
  <p:sldLayoutIdLst>
    <p:sldLayoutId id="2147483651" r:id="rId1"/>
    <p:sldLayoutId id="2147483660" r:id="rId2"/>
    <p:sldLayoutId id="2147483661"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4368AAB-CD1E-D34F-BE8B-C1720311EE3C}"/>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000" b="0" i="0">
                <a:solidFill>
                  <a:schemeClr val="bg1"/>
                </a:solidFill>
                <a:latin typeface="Arial" panose="020B0604020202020204" pitchFamily="34" charset="0"/>
                <a:cs typeface="Arial" panose="020B0604020202020204" pitchFamily="34" charset="0"/>
              </a:defRPr>
            </a:lvl1pPr>
          </a:lstStyle>
          <a:p>
            <a:fld id="{84528537-0F33-F344-B78A-23910186FB7B}" type="slidenum">
              <a:rPr lang="en-US" smtClean="0"/>
              <a:pPr/>
              <a:t>‹#›</a:t>
            </a:fld>
            <a:endParaRPr lang="en-US" dirty="0"/>
          </a:p>
        </p:txBody>
      </p:sp>
      <p:pic>
        <p:nvPicPr>
          <p:cNvPr id="5" name="Picture 4">
            <a:extLst>
              <a:ext uri="{FF2B5EF4-FFF2-40B4-BE49-F238E27FC236}">
                <a16:creationId xmlns:a16="http://schemas.microsoft.com/office/drawing/2014/main" id="{41BE83BC-82FC-9747-B3C8-FAB6079A556A}"/>
              </a:ext>
            </a:extLst>
          </p:cNvPr>
          <p:cNvPicPr>
            <a:picLocks noChangeAspect="1"/>
          </p:cNvPicPr>
          <p:nvPr userDrawn="1"/>
        </p:nvPicPr>
        <p:blipFill>
          <a:blip r:embed="rId9"/>
          <a:srcRect/>
          <a:stretch/>
        </p:blipFill>
        <p:spPr>
          <a:xfrm>
            <a:off x="0" y="0"/>
            <a:ext cx="9144000" cy="6858000"/>
          </a:xfrm>
          <a:prstGeom prst="rect">
            <a:avLst/>
          </a:prstGeom>
        </p:spPr>
      </p:pic>
    </p:spTree>
    <p:extLst>
      <p:ext uri="{BB962C8B-B14F-4D97-AF65-F5344CB8AC3E}">
        <p14:creationId xmlns:p14="http://schemas.microsoft.com/office/powerpoint/2010/main" val="562953175"/>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9" r:id="rId3"/>
    <p:sldLayoutId id="2147483655" r:id="rId4"/>
    <p:sldLayoutId id="2147483656" r:id="rId5"/>
    <p:sldLayoutId id="2147483657" r:id="rId6"/>
    <p:sldLayoutId id="2147483658" r:id="rId7"/>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hyperlink" Target="https://commons.wikimedia.org/wiki/File:Phone_font_awesome.svg" TargetMode="External"/><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hyperlink" Target="http://www.pngall.com/email-png/download/29996" TargetMode="External"/><Relationship Id="rId5" Type="http://schemas.openxmlformats.org/officeDocument/2006/relationships/image" Target="../media/image14.png"/><Relationship Id="rId10" Type="http://schemas.openxmlformats.org/officeDocument/2006/relationships/hyperlink" Target="https://www.pngall.com/website-png/download/37689" TargetMode="External"/><Relationship Id="rId4" Type="http://schemas.openxmlformats.org/officeDocument/2006/relationships/hyperlink" Target="https://blog.yorksj.ac.uk/moodle/10-days-of-twitter/" TargetMode="External"/><Relationship Id="rId9"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3192B-A6F0-2E48-921F-02B3FD5705AF}"/>
              </a:ext>
            </a:extLst>
          </p:cNvPr>
          <p:cNvSpPr>
            <a:spLocks noGrp="1"/>
          </p:cNvSpPr>
          <p:nvPr>
            <p:ph type="title"/>
          </p:nvPr>
        </p:nvSpPr>
        <p:spPr/>
        <p:txBody>
          <a:bodyPr/>
          <a:lstStyle/>
          <a:p>
            <a:r>
              <a:rPr lang="en-US" dirty="0"/>
              <a:t>Commissioning – a change activity</a:t>
            </a:r>
          </a:p>
        </p:txBody>
      </p:sp>
      <p:sp>
        <p:nvSpPr>
          <p:cNvPr id="3" name="Text Placeholder 2">
            <a:extLst>
              <a:ext uri="{FF2B5EF4-FFF2-40B4-BE49-F238E27FC236}">
                <a16:creationId xmlns:a16="http://schemas.microsoft.com/office/drawing/2014/main" id="{15A3A365-3358-9F46-B400-CC04A9A8D8CC}"/>
              </a:ext>
            </a:extLst>
          </p:cNvPr>
          <p:cNvSpPr>
            <a:spLocks noGrp="1"/>
          </p:cNvSpPr>
          <p:nvPr>
            <p:ph type="body" sz="quarter" idx="4294967295"/>
          </p:nvPr>
        </p:nvSpPr>
        <p:spPr>
          <a:xfrm>
            <a:off x="1152525" y="3267421"/>
            <a:ext cx="6540500" cy="825500"/>
          </a:xfrm>
          <a:prstGeom prst="rect">
            <a:avLst/>
          </a:prstGeom>
        </p:spPr>
        <p:txBody>
          <a:bodyPr/>
          <a:lstStyle/>
          <a:p>
            <a:pPr marL="0" indent="0">
              <a:buNone/>
            </a:pPr>
            <a:endParaRPr lang="en-US" sz="2400" dirty="0">
              <a:solidFill>
                <a:srgbClr val="424A52"/>
              </a:solidFill>
            </a:endParaRPr>
          </a:p>
        </p:txBody>
      </p:sp>
    </p:spTree>
    <p:extLst>
      <p:ext uri="{BB962C8B-B14F-4D97-AF65-F5344CB8AC3E}">
        <p14:creationId xmlns:p14="http://schemas.microsoft.com/office/powerpoint/2010/main" val="1532489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6C494-AF39-4A4A-4E45-4C905A9C4A6B}"/>
              </a:ext>
            </a:extLst>
          </p:cNvPr>
          <p:cNvSpPr>
            <a:spLocks noGrp="1"/>
          </p:cNvSpPr>
          <p:nvPr>
            <p:ph type="title"/>
          </p:nvPr>
        </p:nvSpPr>
        <p:spPr/>
        <p:txBody>
          <a:bodyPr/>
          <a:lstStyle/>
          <a:p>
            <a:r>
              <a:rPr lang="en-GB" dirty="0"/>
              <a:t>Creative decommissioning - NESTA</a:t>
            </a:r>
          </a:p>
        </p:txBody>
      </p:sp>
      <p:sp>
        <p:nvSpPr>
          <p:cNvPr id="3" name="Footer Placeholder 2">
            <a:extLst>
              <a:ext uri="{FF2B5EF4-FFF2-40B4-BE49-F238E27FC236}">
                <a16:creationId xmlns:a16="http://schemas.microsoft.com/office/drawing/2014/main" id="{CDE1802A-4ED0-46D0-AB6C-0145425A10FE}"/>
              </a:ext>
            </a:extLst>
          </p:cNvPr>
          <p:cNvSpPr>
            <a:spLocks noGrp="1"/>
          </p:cNvSpPr>
          <p:nvPr>
            <p:ph type="ftr" sz="quarter" idx="3"/>
          </p:nvPr>
        </p:nvSpPr>
        <p:spPr/>
        <p:txBody>
          <a:bodyPr/>
          <a:lstStyle/>
          <a:p>
            <a:fld id="{28D2BE0B-8DD1-B34B-ADC7-1DA5CD04FE8E}" type="slidenum">
              <a:rPr lang="en-US" smtClean="0"/>
              <a:pPr/>
              <a:t>10</a:t>
            </a:fld>
            <a:endParaRPr lang="en-US" dirty="0"/>
          </a:p>
        </p:txBody>
      </p:sp>
      <p:pic>
        <p:nvPicPr>
          <p:cNvPr id="4" name="Picture 3">
            <a:extLst>
              <a:ext uri="{FF2B5EF4-FFF2-40B4-BE49-F238E27FC236}">
                <a16:creationId xmlns:a16="http://schemas.microsoft.com/office/drawing/2014/main" id="{0021B7CF-0D17-9773-142B-A569FE2495A5}"/>
              </a:ext>
            </a:extLst>
          </p:cNvPr>
          <p:cNvPicPr>
            <a:picLocks noChangeAspect="1"/>
          </p:cNvPicPr>
          <p:nvPr/>
        </p:nvPicPr>
        <p:blipFill rotWithShape="1">
          <a:blip r:embed="rId3"/>
          <a:srcRect l="12567" t="13231" r="16047" b="4112"/>
          <a:stretch/>
        </p:blipFill>
        <p:spPr>
          <a:xfrm rot="5400000">
            <a:off x="2260794" y="-1322018"/>
            <a:ext cx="4622412" cy="9000000"/>
          </a:xfrm>
          <a:prstGeom prst="rect">
            <a:avLst/>
          </a:prstGeom>
        </p:spPr>
      </p:pic>
    </p:spTree>
    <p:extLst>
      <p:ext uri="{BB962C8B-B14F-4D97-AF65-F5344CB8AC3E}">
        <p14:creationId xmlns:p14="http://schemas.microsoft.com/office/powerpoint/2010/main" val="15474267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B027E-F9BF-C7DE-CC5B-BBB79C3C9152}"/>
              </a:ext>
            </a:extLst>
          </p:cNvPr>
          <p:cNvSpPr>
            <a:spLocks noGrp="1"/>
          </p:cNvSpPr>
          <p:nvPr>
            <p:ph type="title"/>
          </p:nvPr>
        </p:nvSpPr>
        <p:spPr/>
        <p:txBody>
          <a:bodyPr/>
          <a:lstStyle/>
          <a:p>
            <a:r>
              <a:rPr lang="en-GB" dirty="0"/>
              <a:t>Pre-conditions for successful decommissioning</a:t>
            </a:r>
          </a:p>
        </p:txBody>
      </p:sp>
      <p:sp>
        <p:nvSpPr>
          <p:cNvPr id="3" name="Footer Placeholder 2">
            <a:extLst>
              <a:ext uri="{FF2B5EF4-FFF2-40B4-BE49-F238E27FC236}">
                <a16:creationId xmlns:a16="http://schemas.microsoft.com/office/drawing/2014/main" id="{1B3568FF-9715-64A1-90DB-0918FBFC0B8C}"/>
              </a:ext>
            </a:extLst>
          </p:cNvPr>
          <p:cNvSpPr>
            <a:spLocks noGrp="1"/>
          </p:cNvSpPr>
          <p:nvPr>
            <p:ph type="ftr" sz="quarter" idx="3"/>
          </p:nvPr>
        </p:nvSpPr>
        <p:spPr/>
        <p:txBody>
          <a:bodyPr/>
          <a:lstStyle/>
          <a:p>
            <a:fld id="{28D2BE0B-8DD1-B34B-ADC7-1DA5CD04FE8E}" type="slidenum">
              <a:rPr lang="en-US" smtClean="0"/>
              <a:pPr/>
              <a:t>11</a:t>
            </a:fld>
            <a:endParaRPr lang="en-US" dirty="0"/>
          </a:p>
        </p:txBody>
      </p:sp>
      <p:pic>
        <p:nvPicPr>
          <p:cNvPr id="4" name="Google Shape;500;ge3779b1c1c_0_372">
            <a:extLst>
              <a:ext uri="{FF2B5EF4-FFF2-40B4-BE49-F238E27FC236}">
                <a16:creationId xmlns:a16="http://schemas.microsoft.com/office/drawing/2014/main" id="{2CD01BB2-9FC7-248F-F50E-E0A583B2BD7F}"/>
              </a:ext>
            </a:extLst>
          </p:cNvPr>
          <p:cNvPicPr preferRelativeResize="0"/>
          <p:nvPr/>
        </p:nvPicPr>
        <p:blipFill rotWithShape="1">
          <a:blip r:embed="rId3">
            <a:alphaModFix/>
          </a:blip>
          <a:srcRect/>
          <a:stretch/>
        </p:blipFill>
        <p:spPr>
          <a:xfrm>
            <a:off x="6306025" y="1915915"/>
            <a:ext cx="2023150" cy="3211170"/>
          </a:xfrm>
          <a:prstGeom prst="rect">
            <a:avLst/>
          </a:prstGeom>
          <a:noFill/>
          <a:ln>
            <a:noFill/>
          </a:ln>
        </p:spPr>
      </p:pic>
      <p:sp>
        <p:nvSpPr>
          <p:cNvPr id="5" name="Google Shape;503;ge3779b1c1c_0_372">
            <a:extLst>
              <a:ext uri="{FF2B5EF4-FFF2-40B4-BE49-F238E27FC236}">
                <a16:creationId xmlns:a16="http://schemas.microsoft.com/office/drawing/2014/main" id="{1D120CA2-8A60-2B78-F29B-70BEAE52DBF0}"/>
              </a:ext>
            </a:extLst>
          </p:cNvPr>
          <p:cNvSpPr/>
          <p:nvPr/>
        </p:nvSpPr>
        <p:spPr>
          <a:xfrm>
            <a:off x="6658350" y="3429000"/>
            <a:ext cx="1318500" cy="644400"/>
          </a:xfrm>
          <a:prstGeom prst="rect">
            <a:avLst/>
          </a:prstGeom>
          <a:solidFill>
            <a:srgbClr val="003896"/>
          </a:solidFill>
          <a:ln w="9525" cap="flat" cmpd="sng">
            <a:solidFill>
              <a:srgbClr val="003896"/>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50"/>
              <a:buFont typeface="Arial"/>
              <a:buNone/>
            </a:pPr>
            <a:r>
              <a:rPr lang="en-GB" sz="1250" b="0" i="0" u="none" strike="noStrike" cap="none" dirty="0">
                <a:solidFill>
                  <a:schemeClr val="bg1"/>
                </a:solidFill>
                <a:latin typeface="Arial"/>
                <a:ea typeface="Arial"/>
                <a:cs typeface="Arial"/>
                <a:sym typeface="Arial"/>
              </a:rPr>
              <a:t>Commissioning Colleague</a:t>
            </a:r>
            <a:endParaRPr sz="1250" b="0" i="0" u="none" strike="noStrike" cap="none" dirty="0">
              <a:solidFill>
                <a:schemeClr val="bg1"/>
              </a:solidFill>
              <a:latin typeface="Arial"/>
              <a:ea typeface="Arial"/>
              <a:cs typeface="Arial"/>
              <a:sym typeface="Arial"/>
            </a:endParaRPr>
          </a:p>
        </p:txBody>
      </p:sp>
      <p:sp>
        <p:nvSpPr>
          <p:cNvPr id="6" name="Speech Bubble: Rectangle with Corners Rounded 5">
            <a:extLst>
              <a:ext uri="{FF2B5EF4-FFF2-40B4-BE49-F238E27FC236}">
                <a16:creationId xmlns:a16="http://schemas.microsoft.com/office/drawing/2014/main" id="{98998036-CDD4-CEFD-9ECC-08146C176140}"/>
              </a:ext>
            </a:extLst>
          </p:cNvPr>
          <p:cNvSpPr/>
          <p:nvPr/>
        </p:nvSpPr>
        <p:spPr>
          <a:xfrm>
            <a:off x="1033741" y="1876425"/>
            <a:ext cx="4552950" cy="2582520"/>
          </a:xfrm>
          <a:prstGeom prst="wedgeRoundRectCallout">
            <a:avLst>
              <a:gd name="adj1" fmla="val 62431"/>
              <a:gd name="adj2" fmla="val -8683"/>
              <a:gd name="adj3" fmla="val 16667"/>
            </a:avLst>
          </a:prstGeom>
          <a:solidFill>
            <a:srgbClr val="DB7C12"/>
          </a:solidFill>
          <a:ln>
            <a:solidFill>
              <a:srgbClr val="DB7C1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sv-SE" sz="2000"/>
              <a:t>Change management skills</a:t>
            </a:r>
          </a:p>
          <a:p>
            <a:pPr marL="342900" indent="-342900">
              <a:buFont typeface="Arial" panose="020B0604020202020204" pitchFamily="34" charset="0"/>
              <a:buChar char="•"/>
            </a:pPr>
            <a:r>
              <a:rPr lang="sv-SE" sz="2000"/>
              <a:t>Stakeholder engagement skills</a:t>
            </a:r>
          </a:p>
          <a:p>
            <a:pPr marL="342900" indent="-342900">
              <a:buFont typeface="Arial" panose="020B0604020202020204" pitchFamily="34" charset="0"/>
              <a:buChar char="•"/>
            </a:pPr>
            <a:r>
              <a:rPr lang="sv-SE" sz="2000"/>
              <a:t>Commissioning skills </a:t>
            </a:r>
          </a:p>
        </p:txBody>
      </p:sp>
    </p:spTree>
    <p:extLst>
      <p:ext uri="{BB962C8B-B14F-4D97-AF65-F5344CB8AC3E}">
        <p14:creationId xmlns:p14="http://schemas.microsoft.com/office/powerpoint/2010/main" val="2901247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07D57-E2A0-31E6-437A-4EA23146BE48}"/>
              </a:ext>
            </a:extLst>
          </p:cNvPr>
          <p:cNvSpPr>
            <a:spLocks noGrp="1"/>
          </p:cNvSpPr>
          <p:nvPr>
            <p:ph type="title"/>
          </p:nvPr>
        </p:nvSpPr>
        <p:spPr/>
        <p:txBody>
          <a:bodyPr/>
          <a:lstStyle/>
          <a:p>
            <a:r>
              <a:rPr lang="en-GB" dirty="0"/>
              <a:t>Principals of successful decommissioning</a:t>
            </a:r>
          </a:p>
        </p:txBody>
      </p:sp>
      <p:sp>
        <p:nvSpPr>
          <p:cNvPr id="3" name="Footer Placeholder 2">
            <a:extLst>
              <a:ext uri="{FF2B5EF4-FFF2-40B4-BE49-F238E27FC236}">
                <a16:creationId xmlns:a16="http://schemas.microsoft.com/office/drawing/2014/main" id="{FF022DFE-40B4-0133-7A25-4261F6F116F5}"/>
              </a:ext>
            </a:extLst>
          </p:cNvPr>
          <p:cNvSpPr>
            <a:spLocks noGrp="1"/>
          </p:cNvSpPr>
          <p:nvPr>
            <p:ph type="ftr" sz="quarter" idx="3"/>
          </p:nvPr>
        </p:nvSpPr>
        <p:spPr/>
        <p:txBody>
          <a:bodyPr/>
          <a:lstStyle/>
          <a:p>
            <a:fld id="{28D2BE0B-8DD1-B34B-ADC7-1DA5CD04FE8E}" type="slidenum">
              <a:rPr lang="en-US" smtClean="0"/>
              <a:pPr/>
              <a:t>12</a:t>
            </a:fld>
            <a:endParaRPr lang="en-US" dirty="0"/>
          </a:p>
        </p:txBody>
      </p:sp>
      <p:pic>
        <p:nvPicPr>
          <p:cNvPr id="4" name="Google Shape;500;ge3779b1c1c_0_372">
            <a:extLst>
              <a:ext uri="{FF2B5EF4-FFF2-40B4-BE49-F238E27FC236}">
                <a16:creationId xmlns:a16="http://schemas.microsoft.com/office/drawing/2014/main" id="{CEA84ECD-EF3B-2030-91E5-5A319473A7CA}"/>
              </a:ext>
            </a:extLst>
          </p:cNvPr>
          <p:cNvPicPr preferRelativeResize="0"/>
          <p:nvPr/>
        </p:nvPicPr>
        <p:blipFill rotWithShape="1">
          <a:blip r:embed="rId3">
            <a:alphaModFix/>
          </a:blip>
          <a:srcRect/>
          <a:stretch/>
        </p:blipFill>
        <p:spPr>
          <a:xfrm>
            <a:off x="6595625" y="1823415"/>
            <a:ext cx="2023150" cy="3211170"/>
          </a:xfrm>
          <a:prstGeom prst="rect">
            <a:avLst/>
          </a:prstGeom>
          <a:noFill/>
          <a:ln>
            <a:noFill/>
          </a:ln>
        </p:spPr>
      </p:pic>
      <p:sp>
        <p:nvSpPr>
          <p:cNvPr id="5" name="Google Shape;503;ge3779b1c1c_0_372">
            <a:extLst>
              <a:ext uri="{FF2B5EF4-FFF2-40B4-BE49-F238E27FC236}">
                <a16:creationId xmlns:a16="http://schemas.microsoft.com/office/drawing/2014/main" id="{FEA00175-5C9E-88F4-4487-2E2215AB4106}"/>
              </a:ext>
            </a:extLst>
          </p:cNvPr>
          <p:cNvSpPr/>
          <p:nvPr/>
        </p:nvSpPr>
        <p:spPr>
          <a:xfrm>
            <a:off x="7022325" y="3378625"/>
            <a:ext cx="1318500" cy="644400"/>
          </a:xfrm>
          <a:prstGeom prst="rect">
            <a:avLst/>
          </a:prstGeom>
          <a:solidFill>
            <a:srgbClr val="DB7C12"/>
          </a:solidFill>
          <a:ln w="9525" cap="flat" cmpd="sng">
            <a:solidFill>
              <a:srgbClr val="DB7C1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50"/>
              <a:buFont typeface="Arial"/>
              <a:buNone/>
            </a:pPr>
            <a:r>
              <a:rPr lang="en-GB" sz="1250" b="0" i="0" u="none" strike="noStrike" cap="none" dirty="0">
                <a:solidFill>
                  <a:schemeClr val="bg1"/>
                </a:solidFill>
                <a:latin typeface="Arial"/>
                <a:ea typeface="Arial"/>
                <a:cs typeface="Arial"/>
                <a:sym typeface="Arial"/>
              </a:rPr>
              <a:t>Commissioning Colleague</a:t>
            </a:r>
            <a:endParaRPr sz="1250" b="0" i="0" u="none" strike="noStrike" cap="none" dirty="0">
              <a:solidFill>
                <a:schemeClr val="bg1"/>
              </a:solidFill>
              <a:latin typeface="Arial"/>
              <a:ea typeface="Arial"/>
              <a:cs typeface="Arial"/>
              <a:sym typeface="Arial"/>
            </a:endParaRPr>
          </a:p>
        </p:txBody>
      </p:sp>
      <p:sp>
        <p:nvSpPr>
          <p:cNvPr id="6" name="Speech Bubble: Rectangle with Corners Rounded 5">
            <a:extLst>
              <a:ext uri="{FF2B5EF4-FFF2-40B4-BE49-F238E27FC236}">
                <a16:creationId xmlns:a16="http://schemas.microsoft.com/office/drawing/2014/main" id="{EC3BE1F9-1452-1862-0B3C-03991B8666EE}"/>
              </a:ext>
            </a:extLst>
          </p:cNvPr>
          <p:cNvSpPr/>
          <p:nvPr/>
        </p:nvSpPr>
        <p:spPr>
          <a:xfrm>
            <a:off x="619125" y="1285875"/>
            <a:ext cx="5524500" cy="3748710"/>
          </a:xfrm>
          <a:prstGeom prst="wedgeRoundRectCallout">
            <a:avLst>
              <a:gd name="adj1" fmla="val 65291"/>
              <a:gd name="adj2" fmla="val -7179"/>
              <a:gd name="adj3" fmla="val 16667"/>
            </a:avLst>
          </a:prstGeom>
          <a:solidFill>
            <a:srgbClr val="003896"/>
          </a:solidFill>
          <a:ln>
            <a:solidFill>
              <a:srgbClr val="0038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sz="2000"/>
              <a:t>Transparency and fairness of process, including clear governance arrangements</a:t>
            </a:r>
          </a:p>
          <a:p>
            <a:pPr marL="285750" indent="-285750">
              <a:buFont typeface="Arial" panose="020B0604020202020204" pitchFamily="34" charset="0"/>
              <a:buChar char="•"/>
            </a:pPr>
            <a:r>
              <a:rPr lang="en-GB" sz="2000"/>
              <a:t>Clear rationale</a:t>
            </a:r>
          </a:p>
          <a:p>
            <a:pPr marL="285750" indent="-285750">
              <a:buFont typeface="Arial" panose="020B0604020202020204" pitchFamily="34" charset="0"/>
              <a:buChar char="•"/>
            </a:pPr>
            <a:r>
              <a:rPr lang="en-GB" sz="2000"/>
              <a:t>Understand impact</a:t>
            </a:r>
          </a:p>
          <a:p>
            <a:pPr marL="285750" indent="-285750">
              <a:buFont typeface="Arial" panose="020B0604020202020204" pitchFamily="34" charset="0"/>
              <a:buChar char="•"/>
            </a:pPr>
            <a:r>
              <a:rPr lang="en-GB" sz="2000"/>
              <a:t>Welfare of patients/service users and staff</a:t>
            </a:r>
          </a:p>
          <a:p>
            <a:pPr marL="285750" indent="-285750">
              <a:buFont typeface="Arial" panose="020B0604020202020204" pitchFamily="34" charset="0"/>
              <a:buChar char="•"/>
            </a:pPr>
            <a:r>
              <a:rPr lang="en-GB" sz="2000"/>
              <a:t>Ensure overall value for money</a:t>
            </a:r>
          </a:p>
          <a:p>
            <a:pPr marL="285750" indent="-285750">
              <a:buFont typeface="Arial" panose="020B0604020202020204" pitchFamily="34" charset="0"/>
              <a:buChar char="•"/>
            </a:pPr>
            <a:r>
              <a:rPr lang="en-GB" sz="2000"/>
              <a:t>Ensure stakeholder engagement </a:t>
            </a:r>
          </a:p>
          <a:p>
            <a:pPr marL="285750" indent="-285750">
              <a:buFont typeface="Arial" panose="020B0604020202020204" pitchFamily="34" charset="0"/>
              <a:buChar char="•"/>
            </a:pPr>
            <a:r>
              <a:rPr lang="en-GB" sz="2000"/>
              <a:t>Manage risk to ensure a smooth transition</a:t>
            </a:r>
          </a:p>
          <a:p>
            <a:pPr marL="285750" indent="-285750">
              <a:buFont typeface="Arial" panose="020B0604020202020204" pitchFamily="34" charset="0"/>
              <a:buChar char="•"/>
            </a:pPr>
            <a:r>
              <a:rPr lang="en-GB" sz="2000"/>
              <a:t>Sound communication</a:t>
            </a:r>
          </a:p>
        </p:txBody>
      </p:sp>
    </p:spTree>
    <p:extLst>
      <p:ext uri="{BB962C8B-B14F-4D97-AF65-F5344CB8AC3E}">
        <p14:creationId xmlns:p14="http://schemas.microsoft.com/office/powerpoint/2010/main" val="3724155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01785-0A20-80E6-C0D7-93CF48EE8BA8}"/>
              </a:ext>
            </a:extLst>
          </p:cNvPr>
          <p:cNvSpPr>
            <a:spLocks noGrp="1"/>
          </p:cNvSpPr>
          <p:nvPr>
            <p:ph type="title"/>
          </p:nvPr>
        </p:nvSpPr>
        <p:spPr/>
        <p:txBody>
          <a:bodyPr/>
          <a:lstStyle/>
          <a:p>
            <a:r>
              <a:rPr lang="en-GB" dirty="0"/>
              <a:t>The decommissioning cycle</a:t>
            </a:r>
          </a:p>
        </p:txBody>
      </p:sp>
      <p:sp>
        <p:nvSpPr>
          <p:cNvPr id="3" name="Footer Placeholder 2">
            <a:extLst>
              <a:ext uri="{FF2B5EF4-FFF2-40B4-BE49-F238E27FC236}">
                <a16:creationId xmlns:a16="http://schemas.microsoft.com/office/drawing/2014/main" id="{3D966A69-8AD7-7F8B-D06E-5F3292AE028E}"/>
              </a:ext>
            </a:extLst>
          </p:cNvPr>
          <p:cNvSpPr>
            <a:spLocks noGrp="1"/>
          </p:cNvSpPr>
          <p:nvPr>
            <p:ph type="ftr" sz="quarter" idx="3"/>
          </p:nvPr>
        </p:nvSpPr>
        <p:spPr/>
        <p:txBody>
          <a:bodyPr/>
          <a:lstStyle/>
          <a:p>
            <a:fld id="{28D2BE0B-8DD1-B34B-ADC7-1DA5CD04FE8E}" type="slidenum">
              <a:rPr lang="en-US" smtClean="0"/>
              <a:pPr/>
              <a:t>13</a:t>
            </a:fld>
            <a:endParaRPr lang="en-US" dirty="0"/>
          </a:p>
        </p:txBody>
      </p:sp>
      <p:graphicFrame>
        <p:nvGraphicFramePr>
          <p:cNvPr id="4" name="Content Placeholder 5">
            <a:extLst>
              <a:ext uri="{FF2B5EF4-FFF2-40B4-BE49-F238E27FC236}">
                <a16:creationId xmlns:a16="http://schemas.microsoft.com/office/drawing/2014/main" id="{6CA2D891-39EA-8222-4DCB-A296DEFC50C4}"/>
              </a:ext>
            </a:extLst>
          </p:cNvPr>
          <p:cNvGraphicFramePr>
            <a:graphicFrameLocks/>
          </p:cNvGraphicFramePr>
          <p:nvPr/>
        </p:nvGraphicFramePr>
        <p:xfrm>
          <a:off x="945039" y="809580"/>
          <a:ext cx="7253922" cy="50133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9381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860F8-A64F-54DD-B43A-162D85FA1284}"/>
              </a:ext>
            </a:extLst>
          </p:cNvPr>
          <p:cNvSpPr>
            <a:spLocks noGrp="1"/>
          </p:cNvSpPr>
          <p:nvPr>
            <p:ph type="title"/>
          </p:nvPr>
        </p:nvSpPr>
        <p:spPr/>
        <p:txBody>
          <a:bodyPr/>
          <a:lstStyle/>
          <a:p>
            <a:r>
              <a:rPr lang="en-GB" dirty="0"/>
              <a:t>Decommissioning around the cycle: some examples</a:t>
            </a:r>
          </a:p>
        </p:txBody>
      </p:sp>
      <p:sp>
        <p:nvSpPr>
          <p:cNvPr id="3" name="Footer Placeholder 2">
            <a:extLst>
              <a:ext uri="{FF2B5EF4-FFF2-40B4-BE49-F238E27FC236}">
                <a16:creationId xmlns:a16="http://schemas.microsoft.com/office/drawing/2014/main" id="{1157CBC8-C1D4-7E01-9198-8253CBDEFF69}"/>
              </a:ext>
            </a:extLst>
          </p:cNvPr>
          <p:cNvSpPr>
            <a:spLocks noGrp="1"/>
          </p:cNvSpPr>
          <p:nvPr>
            <p:ph type="ftr" sz="quarter" idx="3"/>
          </p:nvPr>
        </p:nvSpPr>
        <p:spPr/>
        <p:txBody>
          <a:bodyPr/>
          <a:lstStyle/>
          <a:p>
            <a:fld id="{28D2BE0B-8DD1-B34B-ADC7-1DA5CD04FE8E}" type="slidenum">
              <a:rPr lang="en-US" smtClean="0"/>
              <a:pPr/>
              <a:t>14</a:t>
            </a:fld>
            <a:endParaRPr lang="en-US" dirty="0"/>
          </a:p>
        </p:txBody>
      </p:sp>
      <p:pic>
        <p:nvPicPr>
          <p:cNvPr id="4" name="Google Shape;533;ge3779b1c1c_0_521">
            <a:extLst>
              <a:ext uri="{FF2B5EF4-FFF2-40B4-BE49-F238E27FC236}">
                <a16:creationId xmlns:a16="http://schemas.microsoft.com/office/drawing/2014/main" id="{DDCB80B4-1080-2789-4881-0D06D6CBDD0C}"/>
              </a:ext>
            </a:extLst>
          </p:cNvPr>
          <p:cNvPicPr preferRelativeResize="0"/>
          <p:nvPr/>
        </p:nvPicPr>
        <p:blipFill rotWithShape="1">
          <a:blip r:embed="rId3">
            <a:alphaModFix/>
          </a:blip>
          <a:srcRect/>
          <a:stretch/>
        </p:blipFill>
        <p:spPr>
          <a:xfrm>
            <a:off x="6381750" y="2392725"/>
            <a:ext cx="2210449" cy="2998425"/>
          </a:xfrm>
          <a:prstGeom prst="rect">
            <a:avLst/>
          </a:prstGeom>
          <a:noFill/>
          <a:ln>
            <a:noFill/>
          </a:ln>
        </p:spPr>
      </p:pic>
      <p:sp>
        <p:nvSpPr>
          <p:cNvPr id="6" name="Google Shape;535;ge3779b1c1c_0_521">
            <a:extLst>
              <a:ext uri="{FF2B5EF4-FFF2-40B4-BE49-F238E27FC236}">
                <a16:creationId xmlns:a16="http://schemas.microsoft.com/office/drawing/2014/main" id="{A857185B-9FAB-0D87-232C-38C2362F01B6}"/>
              </a:ext>
            </a:extLst>
          </p:cNvPr>
          <p:cNvSpPr/>
          <p:nvPr/>
        </p:nvSpPr>
        <p:spPr>
          <a:xfrm>
            <a:off x="6937600" y="3790950"/>
            <a:ext cx="1318500" cy="530100"/>
          </a:xfrm>
          <a:prstGeom prst="rect">
            <a:avLst/>
          </a:prstGeom>
          <a:solidFill>
            <a:srgbClr val="424A52"/>
          </a:solidFill>
          <a:ln w="9525" cap="flat" cmpd="sng">
            <a:solidFill>
              <a:srgbClr val="424A5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50"/>
              <a:buFont typeface="Arial"/>
              <a:buNone/>
            </a:pPr>
            <a:r>
              <a:rPr lang="en-GB" sz="1250" b="0" i="0" u="none" strike="noStrike" cap="none" dirty="0">
                <a:solidFill>
                  <a:schemeClr val="bg1"/>
                </a:solidFill>
                <a:latin typeface="Arial"/>
                <a:ea typeface="Arial"/>
                <a:cs typeface="Arial"/>
                <a:sym typeface="Arial"/>
              </a:rPr>
              <a:t>Commissioning Colleague</a:t>
            </a:r>
          </a:p>
        </p:txBody>
      </p:sp>
      <p:sp>
        <p:nvSpPr>
          <p:cNvPr id="7" name="Speech Bubble: Rectangle with Corners Rounded 6">
            <a:extLst>
              <a:ext uri="{FF2B5EF4-FFF2-40B4-BE49-F238E27FC236}">
                <a16:creationId xmlns:a16="http://schemas.microsoft.com/office/drawing/2014/main" id="{D714372C-FF71-8F30-90B9-23A7D09D7EB2}"/>
              </a:ext>
            </a:extLst>
          </p:cNvPr>
          <p:cNvSpPr/>
          <p:nvPr/>
        </p:nvSpPr>
        <p:spPr>
          <a:xfrm>
            <a:off x="568776" y="1495425"/>
            <a:ext cx="5476875" cy="3438525"/>
          </a:xfrm>
          <a:prstGeom prst="wedgeRoundRectCallout">
            <a:avLst>
              <a:gd name="adj1" fmla="val 65926"/>
              <a:gd name="adj2" fmla="val -3854"/>
              <a:gd name="adj3" fmla="val 16667"/>
            </a:avLst>
          </a:prstGeom>
          <a:solidFill>
            <a:srgbClr val="D10373"/>
          </a:solidFill>
          <a:ln>
            <a:solidFill>
              <a:srgbClr val="D103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sz="2000" b="1" dirty="0"/>
              <a:t>Analyse</a:t>
            </a:r>
            <a:r>
              <a:rPr lang="en-GB" sz="2000" dirty="0"/>
              <a:t>: Identify any statutory requirements</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b="1" dirty="0"/>
              <a:t>Plan</a:t>
            </a:r>
            <a:r>
              <a:rPr lang="en-GB" sz="2000" dirty="0"/>
              <a:t>: A clear communication and engagement plan</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b="1" dirty="0"/>
              <a:t>Do</a:t>
            </a:r>
            <a:r>
              <a:rPr lang="en-GB" sz="2000" dirty="0"/>
              <a:t>: Consult with the service provider and service users</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b="1" dirty="0"/>
              <a:t>Review</a:t>
            </a:r>
            <a:r>
              <a:rPr lang="en-GB" sz="2000" dirty="0"/>
              <a:t>: Are there any lessons we can learn for the future?</a:t>
            </a:r>
          </a:p>
        </p:txBody>
      </p:sp>
    </p:spTree>
    <p:extLst>
      <p:ext uri="{BB962C8B-B14F-4D97-AF65-F5344CB8AC3E}">
        <p14:creationId xmlns:p14="http://schemas.microsoft.com/office/powerpoint/2010/main" val="3628034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91631-E10C-F645-B448-544B97C5FF4A}"/>
              </a:ext>
            </a:extLst>
          </p:cNvPr>
          <p:cNvSpPr>
            <a:spLocks noGrp="1"/>
          </p:cNvSpPr>
          <p:nvPr>
            <p:ph type="title"/>
          </p:nvPr>
        </p:nvSpPr>
        <p:spPr/>
        <p:txBody>
          <a:bodyPr/>
          <a:lstStyle/>
          <a:p>
            <a:r>
              <a:rPr lang="en-GB" dirty="0"/>
              <a:t>Transition plan</a:t>
            </a:r>
          </a:p>
        </p:txBody>
      </p:sp>
      <p:sp>
        <p:nvSpPr>
          <p:cNvPr id="3" name="Footer Placeholder 2">
            <a:extLst>
              <a:ext uri="{FF2B5EF4-FFF2-40B4-BE49-F238E27FC236}">
                <a16:creationId xmlns:a16="http://schemas.microsoft.com/office/drawing/2014/main" id="{86797D28-E93C-D897-88DA-34BD3081C3AC}"/>
              </a:ext>
            </a:extLst>
          </p:cNvPr>
          <p:cNvSpPr>
            <a:spLocks noGrp="1"/>
          </p:cNvSpPr>
          <p:nvPr>
            <p:ph type="ftr" sz="quarter" idx="3"/>
          </p:nvPr>
        </p:nvSpPr>
        <p:spPr/>
        <p:txBody>
          <a:bodyPr/>
          <a:lstStyle/>
          <a:p>
            <a:fld id="{28D2BE0B-8DD1-B34B-ADC7-1DA5CD04FE8E}" type="slidenum">
              <a:rPr lang="en-US" smtClean="0"/>
              <a:pPr/>
              <a:t>15</a:t>
            </a:fld>
            <a:endParaRPr lang="en-US" dirty="0"/>
          </a:p>
        </p:txBody>
      </p:sp>
      <p:graphicFrame>
        <p:nvGraphicFramePr>
          <p:cNvPr id="4" name="Content Placeholder 5">
            <a:extLst>
              <a:ext uri="{FF2B5EF4-FFF2-40B4-BE49-F238E27FC236}">
                <a16:creationId xmlns:a16="http://schemas.microsoft.com/office/drawing/2014/main" id="{364331FC-42A0-13B9-4EFD-081410FA5D42}"/>
              </a:ext>
            </a:extLst>
          </p:cNvPr>
          <p:cNvGraphicFramePr>
            <a:graphicFrameLocks/>
          </p:cNvGraphicFramePr>
          <p:nvPr/>
        </p:nvGraphicFramePr>
        <p:xfrm>
          <a:off x="118268" y="797515"/>
          <a:ext cx="8907463" cy="4669832"/>
        </p:xfrm>
        <a:graphic>
          <a:graphicData uri="http://schemas.openxmlformats.org/drawingml/2006/table">
            <a:tbl>
              <a:tblPr firstRow="1" bandRow="1">
                <a:tableStyleId>{7DF18680-E054-41AD-8BC1-D1AEF772440D}</a:tableStyleId>
              </a:tblPr>
              <a:tblGrid>
                <a:gridCol w="2358232">
                  <a:extLst>
                    <a:ext uri="{9D8B030D-6E8A-4147-A177-3AD203B41FA5}">
                      <a16:colId xmlns:a16="http://schemas.microsoft.com/office/drawing/2014/main" val="20000"/>
                    </a:ext>
                  </a:extLst>
                </a:gridCol>
                <a:gridCol w="6549231">
                  <a:extLst>
                    <a:ext uri="{9D8B030D-6E8A-4147-A177-3AD203B41FA5}">
                      <a16:colId xmlns:a16="http://schemas.microsoft.com/office/drawing/2014/main" val="20001"/>
                    </a:ext>
                  </a:extLst>
                </a:gridCol>
              </a:tblGrid>
              <a:tr h="429882">
                <a:tc>
                  <a:txBody>
                    <a:bodyPr/>
                    <a:lstStyle/>
                    <a:p>
                      <a:pPr>
                        <a:lnSpc>
                          <a:spcPct val="100000"/>
                        </a:lnSpc>
                        <a:spcAft>
                          <a:spcPts val="600"/>
                        </a:spcAft>
                      </a:pPr>
                      <a:r>
                        <a:rPr lang="en-GB" sz="1800" b="1" dirty="0">
                          <a:solidFill>
                            <a:schemeClr val="bg1"/>
                          </a:solidFill>
                        </a:rPr>
                        <a:t>Area</a:t>
                      </a:r>
                    </a:p>
                  </a:txBody>
                  <a:tcPr marL="91443" marR="91443" marT="45713" marB="45713" anchor="ctr"/>
                </a:tc>
                <a:tc>
                  <a:txBody>
                    <a:bodyPr/>
                    <a:lstStyle/>
                    <a:p>
                      <a:pPr>
                        <a:lnSpc>
                          <a:spcPct val="100000"/>
                        </a:lnSpc>
                        <a:spcAft>
                          <a:spcPts val="600"/>
                        </a:spcAft>
                      </a:pPr>
                      <a:r>
                        <a:rPr lang="en-GB" sz="1800" b="1" dirty="0">
                          <a:solidFill>
                            <a:schemeClr val="bg1"/>
                          </a:solidFill>
                        </a:rPr>
                        <a:t>Comments</a:t>
                      </a:r>
                    </a:p>
                  </a:txBody>
                  <a:tcPr marL="91443" marR="91443" marT="45713" marB="45713" anchor="ctr"/>
                </a:tc>
                <a:extLst>
                  <a:ext uri="{0D108BD9-81ED-4DB2-BD59-A6C34878D82A}">
                    <a16:rowId xmlns:a16="http://schemas.microsoft.com/office/drawing/2014/main" val="10000"/>
                  </a:ext>
                </a:extLst>
              </a:tr>
              <a:tr h="565327">
                <a:tc>
                  <a:txBody>
                    <a:bodyPr/>
                    <a:lstStyle/>
                    <a:p>
                      <a:pPr marL="0" indent="0" algn="l">
                        <a:lnSpc>
                          <a:spcPct val="100000"/>
                        </a:lnSpc>
                        <a:spcBef>
                          <a:spcPts val="300"/>
                        </a:spcBef>
                        <a:spcAft>
                          <a:spcPts val="600"/>
                        </a:spcAft>
                        <a:tabLst>
                          <a:tab pos="270510" algn="l"/>
                        </a:tabLst>
                      </a:pPr>
                      <a:r>
                        <a:rPr lang="en-GB" sz="1800" b="1" dirty="0">
                          <a:solidFill>
                            <a:schemeClr val="tx1"/>
                          </a:solidFill>
                        </a:rPr>
                        <a:t>Service standards</a:t>
                      </a:r>
                      <a:endParaRPr lang="en-GB" sz="1800" b="1" dirty="0">
                        <a:solidFill>
                          <a:schemeClr val="tx1"/>
                        </a:solidFill>
                        <a:latin typeface="Arial"/>
                        <a:ea typeface="Times New Roman"/>
                        <a:cs typeface="Helvetica"/>
                      </a:endParaRPr>
                    </a:p>
                  </a:txBody>
                  <a:tcPr marL="68582" marR="68582" marT="0" marB="0"/>
                </a:tc>
                <a:tc>
                  <a:txBody>
                    <a:bodyPr/>
                    <a:lstStyle/>
                    <a:p>
                      <a:pPr marL="0" indent="0" algn="l">
                        <a:lnSpc>
                          <a:spcPct val="100000"/>
                        </a:lnSpc>
                        <a:spcBef>
                          <a:spcPts val="300"/>
                        </a:spcBef>
                        <a:spcAft>
                          <a:spcPts val="600"/>
                        </a:spcAft>
                        <a:tabLst>
                          <a:tab pos="270510" algn="l"/>
                        </a:tabLst>
                      </a:pPr>
                      <a:r>
                        <a:rPr lang="en-GB" sz="1800" b="0" dirty="0">
                          <a:solidFill>
                            <a:schemeClr val="tx1"/>
                          </a:solidFill>
                        </a:rPr>
                        <a:t>Agreed service standards to be met as the service goes through transition, to protect patients/service users</a:t>
                      </a:r>
                      <a:endParaRPr lang="en-GB" sz="1800" b="0" dirty="0">
                        <a:solidFill>
                          <a:schemeClr val="tx1"/>
                        </a:solidFill>
                        <a:latin typeface="Arial"/>
                        <a:ea typeface="Times New Roman"/>
                        <a:cs typeface="Helvetica"/>
                      </a:endParaRPr>
                    </a:p>
                  </a:txBody>
                  <a:tcPr marL="68582" marR="68582" marT="0" marB="0"/>
                </a:tc>
                <a:extLst>
                  <a:ext uri="{0D108BD9-81ED-4DB2-BD59-A6C34878D82A}">
                    <a16:rowId xmlns:a16="http://schemas.microsoft.com/office/drawing/2014/main" val="10001"/>
                  </a:ext>
                </a:extLst>
              </a:tr>
              <a:tr h="565327">
                <a:tc>
                  <a:txBody>
                    <a:bodyPr/>
                    <a:lstStyle/>
                    <a:p>
                      <a:pPr marL="0" indent="0" algn="l">
                        <a:lnSpc>
                          <a:spcPct val="100000"/>
                        </a:lnSpc>
                        <a:spcBef>
                          <a:spcPts val="300"/>
                        </a:spcBef>
                        <a:spcAft>
                          <a:spcPts val="600"/>
                        </a:spcAft>
                        <a:tabLst>
                          <a:tab pos="270510" algn="l"/>
                        </a:tabLst>
                      </a:pPr>
                      <a:r>
                        <a:rPr lang="en-GB" sz="1800" b="1" dirty="0">
                          <a:solidFill>
                            <a:schemeClr val="tx1"/>
                          </a:solidFill>
                        </a:rPr>
                        <a:t>Timescale</a:t>
                      </a:r>
                      <a:endParaRPr lang="en-GB" sz="1800" b="1" dirty="0">
                        <a:solidFill>
                          <a:schemeClr val="tx1"/>
                        </a:solidFill>
                        <a:latin typeface="Arial"/>
                        <a:ea typeface="Times New Roman"/>
                        <a:cs typeface="Helvetica"/>
                      </a:endParaRPr>
                    </a:p>
                  </a:txBody>
                  <a:tcPr marL="68582" marR="68582" marT="0" marB="0"/>
                </a:tc>
                <a:tc>
                  <a:txBody>
                    <a:bodyPr/>
                    <a:lstStyle/>
                    <a:p>
                      <a:pPr marL="0" indent="0" algn="l">
                        <a:lnSpc>
                          <a:spcPct val="100000"/>
                        </a:lnSpc>
                        <a:spcBef>
                          <a:spcPts val="300"/>
                        </a:spcBef>
                        <a:spcAft>
                          <a:spcPts val="600"/>
                        </a:spcAft>
                        <a:tabLst>
                          <a:tab pos="270510" algn="l"/>
                        </a:tabLst>
                      </a:pPr>
                      <a:r>
                        <a:rPr lang="en-GB" sz="1800" b="0" dirty="0">
                          <a:solidFill>
                            <a:schemeClr val="tx1"/>
                          </a:solidFill>
                        </a:rPr>
                        <a:t>Clarity about the timescale you be working to, and what flexibility there is within this</a:t>
                      </a:r>
                      <a:endParaRPr lang="en-GB" sz="1800" b="0" dirty="0">
                        <a:solidFill>
                          <a:schemeClr val="tx1"/>
                        </a:solidFill>
                        <a:latin typeface="Arial"/>
                        <a:ea typeface="Times New Roman"/>
                        <a:cs typeface="Helvetica"/>
                      </a:endParaRPr>
                    </a:p>
                  </a:txBody>
                  <a:tcPr marL="68582" marR="68582" marT="0" marB="0"/>
                </a:tc>
                <a:extLst>
                  <a:ext uri="{0D108BD9-81ED-4DB2-BD59-A6C34878D82A}">
                    <a16:rowId xmlns:a16="http://schemas.microsoft.com/office/drawing/2014/main" val="10002"/>
                  </a:ext>
                </a:extLst>
              </a:tr>
              <a:tr h="847988">
                <a:tc>
                  <a:txBody>
                    <a:bodyPr/>
                    <a:lstStyle/>
                    <a:p>
                      <a:pPr marL="0" indent="0" algn="l">
                        <a:lnSpc>
                          <a:spcPct val="100000"/>
                        </a:lnSpc>
                        <a:spcBef>
                          <a:spcPts val="300"/>
                        </a:spcBef>
                        <a:spcAft>
                          <a:spcPts val="600"/>
                        </a:spcAft>
                        <a:tabLst>
                          <a:tab pos="270510" algn="l"/>
                        </a:tabLst>
                      </a:pPr>
                      <a:r>
                        <a:rPr lang="en-GB" sz="1800" b="1" dirty="0">
                          <a:solidFill>
                            <a:schemeClr val="tx1"/>
                          </a:solidFill>
                        </a:rPr>
                        <a:t>Information sharing</a:t>
                      </a:r>
                      <a:endParaRPr lang="en-GB" sz="1800" b="1" dirty="0">
                        <a:solidFill>
                          <a:schemeClr val="tx1"/>
                        </a:solidFill>
                        <a:latin typeface="Arial"/>
                        <a:ea typeface="Times New Roman"/>
                        <a:cs typeface="Helvetica"/>
                      </a:endParaRPr>
                    </a:p>
                  </a:txBody>
                  <a:tcPr marL="68582" marR="68582" marT="0" marB="0"/>
                </a:tc>
                <a:tc>
                  <a:txBody>
                    <a:bodyPr/>
                    <a:lstStyle/>
                    <a:p>
                      <a:pPr marL="0" indent="0" algn="l">
                        <a:lnSpc>
                          <a:spcPct val="100000"/>
                        </a:lnSpc>
                        <a:spcBef>
                          <a:spcPts val="300"/>
                        </a:spcBef>
                        <a:spcAft>
                          <a:spcPts val="600"/>
                        </a:spcAft>
                        <a:tabLst>
                          <a:tab pos="270510" algn="l"/>
                        </a:tabLst>
                      </a:pPr>
                      <a:r>
                        <a:rPr lang="en-GB" sz="1800" b="0" dirty="0">
                          <a:solidFill>
                            <a:schemeClr val="tx1"/>
                          </a:solidFill>
                        </a:rPr>
                        <a:t>Agreements about sharing and if necessary transferring information. Early discussion needed to minimise disruption for patients/service users</a:t>
                      </a:r>
                      <a:endParaRPr lang="en-GB" sz="1800" b="0" dirty="0">
                        <a:solidFill>
                          <a:schemeClr val="tx1"/>
                        </a:solidFill>
                        <a:latin typeface="Arial"/>
                        <a:ea typeface="Times New Roman"/>
                        <a:cs typeface="Helvetica"/>
                      </a:endParaRPr>
                    </a:p>
                  </a:txBody>
                  <a:tcPr marL="68582" marR="68582" marT="0" marB="0"/>
                </a:tc>
                <a:extLst>
                  <a:ext uri="{0D108BD9-81ED-4DB2-BD59-A6C34878D82A}">
                    <a16:rowId xmlns:a16="http://schemas.microsoft.com/office/drawing/2014/main" val="10003"/>
                  </a:ext>
                </a:extLst>
              </a:tr>
              <a:tr h="565327">
                <a:tc>
                  <a:txBody>
                    <a:bodyPr/>
                    <a:lstStyle/>
                    <a:p>
                      <a:pPr marL="0" indent="0" algn="l">
                        <a:lnSpc>
                          <a:spcPct val="100000"/>
                        </a:lnSpc>
                        <a:spcBef>
                          <a:spcPts val="300"/>
                        </a:spcBef>
                        <a:spcAft>
                          <a:spcPts val="600"/>
                        </a:spcAft>
                        <a:tabLst>
                          <a:tab pos="270510" algn="l"/>
                        </a:tabLst>
                      </a:pPr>
                      <a:r>
                        <a:rPr lang="en-GB" sz="1800" b="1" dirty="0">
                          <a:solidFill>
                            <a:schemeClr val="tx1"/>
                          </a:solidFill>
                        </a:rPr>
                        <a:t>Review of process</a:t>
                      </a:r>
                      <a:endParaRPr lang="en-GB" sz="1800" b="1" dirty="0">
                        <a:solidFill>
                          <a:schemeClr val="tx1"/>
                        </a:solidFill>
                        <a:latin typeface="Arial"/>
                        <a:ea typeface="Times New Roman"/>
                        <a:cs typeface="Helvetica"/>
                      </a:endParaRPr>
                    </a:p>
                  </a:txBody>
                  <a:tcPr marL="68582" marR="68582" marT="0" marB="0"/>
                </a:tc>
                <a:tc>
                  <a:txBody>
                    <a:bodyPr/>
                    <a:lstStyle/>
                    <a:p>
                      <a:pPr marL="0" indent="0" algn="l">
                        <a:lnSpc>
                          <a:spcPct val="100000"/>
                        </a:lnSpc>
                        <a:spcBef>
                          <a:spcPts val="300"/>
                        </a:spcBef>
                        <a:spcAft>
                          <a:spcPts val="600"/>
                        </a:spcAft>
                        <a:tabLst>
                          <a:tab pos="270510" algn="l"/>
                        </a:tabLst>
                      </a:pPr>
                      <a:r>
                        <a:rPr lang="en-GB" sz="1800" b="0" dirty="0">
                          <a:solidFill>
                            <a:schemeClr val="tx1"/>
                          </a:solidFill>
                        </a:rPr>
                        <a:t>Regular meetings should be scheduled with the service provider during the decommissioning process</a:t>
                      </a:r>
                      <a:endParaRPr lang="en-GB" sz="1800" b="0" dirty="0">
                        <a:solidFill>
                          <a:schemeClr val="tx1"/>
                        </a:solidFill>
                        <a:latin typeface="Arial"/>
                        <a:ea typeface="Times New Roman"/>
                        <a:cs typeface="Helvetica"/>
                      </a:endParaRPr>
                    </a:p>
                  </a:txBody>
                  <a:tcPr marL="68582" marR="68582" marT="0" marB="0"/>
                </a:tc>
                <a:extLst>
                  <a:ext uri="{0D108BD9-81ED-4DB2-BD59-A6C34878D82A}">
                    <a16:rowId xmlns:a16="http://schemas.microsoft.com/office/drawing/2014/main" val="10004"/>
                  </a:ext>
                </a:extLst>
              </a:tr>
              <a:tr h="565327">
                <a:tc>
                  <a:txBody>
                    <a:bodyPr/>
                    <a:lstStyle/>
                    <a:p>
                      <a:pPr marL="0" indent="0" algn="l">
                        <a:lnSpc>
                          <a:spcPct val="100000"/>
                        </a:lnSpc>
                        <a:spcBef>
                          <a:spcPts val="300"/>
                        </a:spcBef>
                        <a:spcAft>
                          <a:spcPts val="600"/>
                        </a:spcAft>
                        <a:tabLst>
                          <a:tab pos="270510" algn="l"/>
                        </a:tabLst>
                      </a:pPr>
                      <a:r>
                        <a:rPr lang="en-GB" sz="1800" b="1" dirty="0">
                          <a:solidFill>
                            <a:schemeClr val="tx1"/>
                          </a:solidFill>
                        </a:rPr>
                        <a:t>Staffing</a:t>
                      </a:r>
                      <a:endParaRPr lang="en-GB" sz="1800" b="1" dirty="0">
                        <a:solidFill>
                          <a:schemeClr val="tx1"/>
                        </a:solidFill>
                        <a:latin typeface="Arial"/>
                        <a:ea typeface="Times New Roman"/>
                        <a:cs typeface="Helvetica"/>
                      </a:endParaRPr>
                    </a:p>
                  </a:txBody>
                  <a:tcPr marL="68582" marR="68582" marT="0" marB="0"/>
                </a:tc>
                <a:tc>
                  <a:txBody>
                    <a:bodyPr/>
                    <a:lstStyle/>
                    <a:p>
                      <a:pPr marL="0" indent="0" algn="l">
                        <a:lnSpc>
                          <a:spcPct val="100000"/>
                        </a:lnSpc>
                        <a:spcBef>
                          <a:spcPts val="300"/>
                        </a:spcBef>
                        <a:spcAft>
                          <a:spcPts val="600"/>
                        </a:spcAft>
                        <a:tabLst>
                          <a:tab pos="270510" algn="l"/>
                        </a:tabLst>
                      </a:pPr>
                      <a:r>
                        <a:rPr lang="en-GB" sz="1800" b="0" dirty="0">
                          <a:solidFill>
                            <a:schemeClr val="tx1"/>
                          </a:solidFill>
                        </a:rPr>
                        <a:t>Arrangements for staff involvement and/or redeployment as required, including the need for TUPE</a:t>
                      </a:r>
                      <a:endParaRPr lang="en-GB" sz="1800" b="0" dirty="0">
                        <a:solidFill>
                          <a:schemeClr val="tx1"/>
                        </a:solidFill>
                        <a:latin typeface="Arial"/>
                        <a:ea typeface="Times New Roman"/>
                        <a:cs typeface="Helvetica"/>
                      </a:endParaRPr>
                    </a:p>
                  </a:txBody>
                  <a:tcPr marL="68582" marR="68582" marT="0" marB="0"/>
                </a:tc>
                <a:extLst>
                  <a:ext uri="{0D108BD9-81ED-4DB2-BD59-A6C34878D82A}">
                    <a16:rowId xmlns:a16="http://schemas.microsoft.com/office/drawing/2014/main" val="10005"/>
                  </a:ext>
                </a:extLst>
              </a:tr>
              <a:tr h="565327">
                <a:tc>
                  <a:txBody>
                    <a:bodyPr/>
                    <a:lstStyle/>
                    <a:p>
                      <a:pPr marL="0" indent="0" algn="l">
                        <a:lnSpc>
                          <a:spcPct val="100000"/>
                        </a:lnSpc>
                        <a:spcBef>
                          <a:spcPts val="300"/>
                        </a:spcBef>
                        <a:spcAft>
                          <a:spcPts val="600"/>
                        </a:spcAft>
                        <a:tabLst>
                          <a:tab pos="270510" algn="l"/>
                        </a:tabLst>
                      </a:pPr>
                      <a:r>
                        <a:rPr lang="en-GB" sz="1800" b="1" dirty="0">
                          <a:solidFill>
                            <a:schemeClr val="tx1"/>
                          </a:solidFill>
                        </a:rPr>
                        <a:t>Media and communications</a:t>
                      </a:r>
                      <a:endParaRPr lang="en-GB" sz="1800" b="1" dirty="0">
                        <a:solidFill>
                          <a:schemeClr val="tx1"/>
                        </a:solidFill>
                        <a:latin typeface="Arial"/>
                        <a:ea typeface="Times New Roman"/>
                        <a:cs typeface="Helvetica"/>
                      </a:endParaRPr>
                    </a:p>
                  </a:txBody>
                  <a:tcPr marL="68582" marR="68582" marT="0" marB="0"/>
                </a:tc>
                <a:tc>
                  <a:txBody>
                    <a:bodyPr/>
                    <a:lstStyle/>
                    <a:p>
                      <a:pPr marL="0" indent="0" algn="l">
                        <a:lnSpc>
                          <a:spcPct val="100000"/>
                        </a:lnSpc>
                        <a:spcBef>
                          <a:spcPts val="300"/>
                        </a:spcBef>
                        <a:spcAft>
                          <a:spcPts val="600"/>
                        </a:spcAft>
                        <a:tabLst>
                          <a:tab pos="270510" algn="l"/>
                        </a:tabLst>
                      </a:pPr>
                      <a:r>
                        <a:rPr lang="en-GB" sz="1800" b="0" dirty="0">
                          <a:solidFill>
                            <a:schemeClr val="tx1"/>
                          </a:solidFill>
                        </a:rPr>
                        <a:t>How media and communications to all stakeholders are to be managed</a:t>
                      </a:r>
                      <a:endParaRPr lang="en-GB" sz="1800" b="0" dirty="0">
                        <a:solidFill>
                          <a:schemeClr val="tx1"/>
                        </a:solidFill>
                        <a:latin typeface="Arial"/>
                        <a:ea typeface="Times New Roman"/>
                        <a:cs typeface="Helvetica"/>
                      </a:endParaRPr>
                    </a:p>
                  </a:txBody>
                  <a:tcPr marL="68582" marR="68582" marT="0" marB="0"/>
                </a:tc>
                <a:extLst>
                  <a:ext uri="{0D108BD9-81ED-4DB2-BD59-A6C34878D82A}">
                    <a16:rowId xmlns:a16="http://schemas.microsoft.com/office/drawing/2014/main" val="10006"/>
                  </a:ext>
                </a:extLst>
              </a:tr>
              <a:tr h="565327">
                <a:tc>
                  <a:txBody>
                    <a:bodyPr/>
                    <a:lstStyle/>
                    <a:p>
                      <a:pPr marL="0" indent="0" algn="l">
                        <a:lnSpc>
                          <a:spcPct val="100000"/>
                        </a:lnSpc>
                        <a:spcBef>
                          <a:spcPts val="300"/>
                        </a:spcBef>
                        <a:spcAft>
                          <a:spcPts val="600"/>
                        </a:spcAft>
                        <a:tabLst>
                          <a:tab pos="270510" algn="l"/>
                        </a:tabLst>
                      </a:pPr>
                      <a:r>
                        <a:rPr lang="en-GB" sz="1800" b="1" dirty="0">
                          <a:solidFill>
                            <a:schemeClr val="tx1"/>
                          </a:solidFill>
                        </a:rPr>
                        <a:t>Contractual arrangements</a:t>
                      </a:r>
                      <a:endParaRPr lang="en-GB" sz="1800" b="1" dirty="0">
                        <a:solidFill>
                          <a:schemeClr val="tx1"/>
                        </a:solidFill>
                        <a:latin typeface="Arial"/>
                        <a:ea typeface="Times New Roman"/>
                        <a:cs typeface="Helvetica"/>
                      </a:endParaRPr>
                    </a:p>
                  </a:txBody>
                  <a:tcPr marL="68582" marR="68582" marT="0" marB="0"/>
                </a:tc>
                <a:tc>
                  <a:txBody>
                    <a:bodyPr/>
                    <a:lstStyle/>
                    <a:p>
                      <a:pPr marL="0" indent="0" algn="l">
                        <a:lnSpc>
                          <a:spcPct val="100000"/>
                        </a:lnSpc>
                        <a:spcBef>
                          <a:spcPts val="300"/>
                        </a:spcBef>
                        <a:spcAft>
                          <a:spcPts val="600"/>
                        </a:spcAft>
                        <a:tabLst>
                          <a:tab pos="270510" algn="l"/>
                        </a:tabLst>
                      </a:pPr>
                      <a:r>
                        <a:rPr lang="en-GB" sz="1800" b="0" dirty="0">
                          <a:solidFill>
                            <a:schemeClr val="tx1"/>
                          </a:solidFill>
                        </a:rPr>
                        <a:t>Any contractual issues to be resolved</a:t>
                      </a:r>
                      <a:endParaRPr lang="en-GB" sz="1800" b="0" dirty="0">
                        <a:solidFill>
                          <a:schemeClr val="tx1"/>
                        </a:solidFill>
                        <a:latin typeface="Arial"/>
                        <a:ea typeface="Times New Roman"/>
                        <a:cs typeface="Helvetica"/>
                      </a:endParaRPr>
                    </a:p>
                  </a:txBody>
                  <a:tcPr marL="68582" marR="68582"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985208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B45F6-206D-2AFF-AA4F-4008296FF281}"/>
              </a:ext>
            </a:extLst>
          </p:cNvPr>
          <p:cNvSpPr>
            <a:spLocks noGrp="1"/>
          </p:cNvSpPr>
          <p:nvPr>
            <p:ph type="title"/>
          </p:nvPr>
        </p:nvSpPr>
        <p:spPr/>
        <p:txBody>
          <a:bodyPr/>
          <a:lstStyle/>
          <a:p>
            <a:r>
              <a:rPr lang="en-GB" dirty="0"/>
              <a:t>Delivering the change</a:t>
            </a:r>
          </a:p>
        </p:txBody>
      </p:sp>
      <p:sp>
        <p:nvSpPr>
          <p:cNvPr id="3" name="Footer Placeholder 2">
            <a:extLst>
              <a:ext uri="{FF2B5EF4-FFF2-40B4-BE49-F238E27FC236}">
                <a16:creationId xmlns:a16="http://schemas.microsoft.com/office/drawing/2014/main" id="{0EB3D997-A0B6-6480-2322-13F7028A3A70}"/>
              </a:ext>
            </a:extLst>
          </p:cNvPr>
          <p:cNvSpPr>
            <a:spLocks noGrp="1"/>
          </p:cNvSpPr>
          <p:nvPr>
            <p:ph type="ftr" sz="quarter" idx="3"/>
          </p:nvPr>
        </p:nvSpPr>
        <p:spPr/>
        <p:txBody>
          <a:bodyPr/>
          <a:lstStyle/>
          <a:p>
            <a:fld id="{259D440C-7347-EB4D-BE94-CDE864366CB2}" type="slidenum">
              <a:rPr lang="en-US" smtClean="0"/>
              <a:pPr/>
              <a:t>16</a:t>
            </a:fld>
            <a:endParaRPr lang="en-US" dirty="0"/>
          </a:p>
        </p:txBody>
      </p:sp>
    </p:spTree>
    <p:extLst>
      <p:ext uri="{BB962C8B-B14F-4D97-AF65-F5344CB8AC3E}">
        <p14:creationId xmlns:p14="http://schemas.microsoft.com/office/powerpoint/2010/main" val="2315392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23E-5395-CEF9-4F08-E3C510AC01AF}"/>
              </a:ext>
            </a:extLst>
          </p:cNvPr>
          <p:cNvSpPr>
            <a:spLocks noGrp="1"/>
          </p:cNvSpPr>
          <p:nvPr>
            <p:ph type="title"/>
          </p:nvPr>
        </p:nvSpPr>
        <p:spPr/>
        <p:txBody>
          <a:bodyPr/>
          <a:lstStyle/>
          <a:p>
            <a:r>
              <a:rPr lang="en-GB" dirty="0"/>
              <a:t>The psychology of change</a:t>
            </a:r>
          </a:p>
        </p:txBody>
      </p:sp>
      <p:sp>
        <p:nvSpPr>
          <p:cNvPr id="3" name="Footer Placeholder 2">
            <a:extLst>
              <a:ext uri="{FF2B5EF4-FFF2-40B4-BE49-F238E27FC236}">
                <a16:creationId xmlns:a16="http://schemas.microsoft.com/office/drawing/2014/main" id="{58F91C1D-FA03-0385-DE75-BF3CCEA77F2E}"/>
              </a:ext>
            </a:extLst>
          </p:cNvPr>
          <p:cNvSpPr>
            <a:spLocks noGrp="1"/>
          </p:cNvSpPr>
          <p:nvPr>
            <p:ph type="ftr" sz="quarter" idx="3"/>
          </p:nvPr>
        </p:nvSpPr>
        <p:spPr/>
        <p:txBody>
          <a:bodyPr/>
          <a:lstStyle/>
          <a:p>
            <a:fld id="{259D440C-7347-EB4D-BE94-CDE864366CB2}" type="slidenum">
              <a:rPr lang="en-US" smtClean="0"/>
              <a:pPr/>
              <a:t>17</a:t>
            </a:fld>
            <a:endParaRPr lang="en-US" dirty="0"/>
          </a:p>
        </p:txBody>
      </p:sp>
      <p:sp>
        <p:nvSpPr>
          <p:cNvPr id="4" name="Text Placeholder 3">
            <a:extLst>
              <a:ext uri="{FF2B5EF4-FFF2-40B4-BE49-F238E27FC236}">
                <a16:creationId xmlns:a16="http://schemas.microsoft.com/office/drawing/2014/main" id="{88A95555-0F11-057B-14D4-946FED3B9541}"/>
              </a:ext>
            </a:extLst>
          </p:cNvPr>
          <p:cNvSpPr>
            <a:spLocks noGrp="1"/>
          </p:cNvSpPr>
          <p:nvPr>
            <p:ph type="body" sz="quarter" idx="10"/>
          </p:nvPr>
        </p:nvSpPr>
        <p:spPr/>
        <p:txBody>
          <a:bodyPr/>
          <a:lstStyle/>
          <a:p>
            <a:r>
              <a:rPr lang="en-GB" dirty="0"/>
              <a:t>Research has shown that anyone going through any form of change will go through both an emotional and psychological process.</a:t>
            </a:r>
          </a:p>
          <a:p>
            <a:endParaRPr lang="en-GB" dirty="0"/>
          </a:p>
          <a:p>
            <a:r>
              <a:rPr lang="en-GB" dirty="0"/>
              <a:t>The practice of effective change management is designed to help support individuals through this transition curve.</a:t>
            </a:r>
          </a:p>
          <a:p>
            <a:endParaRPr lang="en-GB" dirty="0"/>
          </a:p>
          <a:p>
            <a:r>
              <a:rPr lang="en-GB" dirty="0"/>
              <a:t>The following change curve is equally applicable to large scale culture change, personal change and bereavement, de-commissioning of small services, etc.</a:t>
            </a:r>
          </a:p>
          <a:p>
            <a:endParaRPr lang="en-GB" dirty="0"/>
          </a:p>
        </p:txBody>
      </p:sp>
    </p:spTree>
    <p:extLst>
      <p:ext uri="{BB962C8B-B14F-4D97-AF65-F5344CB8AC3E}">
        <p14:creationId xmlns:p14="http://schemas.microsoft.com/office/powerpoint/2010/main" val="1151844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1E727-04F4-DA95-467E-709AEDEDC14F}"/>
              </a:ext>
            </a:extLst>
          </p:cNvPr>
          <p:cNvSpPr>
            <a:spLocks noGrp="1"/>
          </p:cNvSpPr>
          <p:nvPr>
            <p:ph type="title"/>
          </p:nvPr>
        </p:nvSpPr>
        <p:spPr/>
        <p:txBody>
          <a:bodyPr/>
          <a:lstStyle/>
          <a:p>
            <a:r>
              <a:rPr lang="en-GB" dirty="0"/>
              <a:t>The Change Curve</a:t>
            </a:r>
          </a:p>
        </p:txBody>
      </p:sp>
      <p:sp>
        <p:nvSpPr>
          <p:cNvPr id="3" name="Footer Placeholder 2">
            <a:extLst>
              <a:ext uri="{FF2B5EF4-FFF2-40B4-BE49-F238E27FC236}">
                <a16:creationId xmlns:a16="http://schemas.microsoft.com/office/drawing/2014/main" id="{B262B0DB-3A08-0158-DD67-8441C68B7A18}"/>
              </a:ext>
            </a:extLst>
          </p:cNvPr>
          <p:cNvSpPr>
            <a:spLocks noGrp="1"/>
          </p:cNvSpPr>
          <p:nvPr>
            <p:ph type="ftr" sz="quarter" idx="3"/>
          </p:nvPr>
        </p:nvSpPr>
        <p:spPr/>
        <p:txBody>
          <a:bodyPr/>
          <a:lstStyle/>
          <a:p>
            <a:fld id="{28D2BE0B-8DD1-B34B-ADC7-1DA5CD04FE8E}" type="slidenum">
              <a:rPr lang="en-US" smtClean="0"/>
              <a:pPr/>
              <a:t>18</a:t>
            </a:fld>
            <a:endParaRPr lang="en-US" dirty="0"/>
          </a:p>
        </p:txBody>
      </p:sp>
      <p:pic>
        <p:nvPicPr>
          <p:cNvPr id="4" name="Object 1">
            <a:extLst>
              <a:ext uri="{FF2B5EF4-FFF2-40B4-BE49-F238E27FC236}">
                <a16:creationId xmlns:a16="http://schemas.microsoft.com/office/drawing/2014/main" id="{136C5DAD-E8F5-CD0B-3523-87355C7ED147}"/>
              </a:ext>
            </a:extLst>
          </p:cNvPr>
          <p:cNvPicPr>
            <a:picLocks noChangeArrowheads="1"/>
          </p:cNvPicPr>
          <p:nvPr/>
        </p:nvPicPr>
        <p:blipFill>
          <a:blip r:embed="rId3" cstate="print"/>
          <a:srcRect l="-2632" t="-2087" b="-267"/>
          <a:stretch>
            <a:fillRect/>
          </a:stretch>
        </p:blipFill>
        <p:spPr bwMode="auto">
          <a:xfrm>
            <a:off x="457888" y="886158"/>
            <a:ext cx="8208000" cy="4500000"/>
          </a:xfrm>
          <a:prstGeom prst="rect">
            <a:avLst/>
          </a:prstGeom>
          <a:noFill/>
          <a:ln w="9525">
            <a:noFill/>
            <a:miter lim="800000"/>
            <a:headEnd/>
            <a:tailEnd/>
          </a:ln>
        </p:spPr>
      </p:pic>
      <p:sp>
        <p:nvSpPr>
          <p:cNvPr id="6" name="TextBox 5">
            <a:extLst>
              <a:ext uri="{FF2B5EF4-FFF2-40B4-BE49-F238E27FC236}">
                <a16:creationId xmlns:a16="http://schemas.microsoft.com/office/drawing/2014/main" id="{E9486010-4FFF-8CEB-17C7-2E9DA9484E24}"/>
              </a:ext>
            </a:extLst>
          </p:cNvPr>
          <p:cNvSpPr txBox="1"/>
          <p:nvPr/>
        </p:nvSpPr>
        <p:spPr>
          <a:xfrm>
            <a:off x="1933574" y="5474801"/>
            <a:ext cx="5276850" cy="369332"/>
          </a:xfrm>
          <a:prstGeom prst="rect">
            <a:avLst/>
          </a:prstGeom>
          <a:noFill/>
        </p:spPr>
        <p:txBody>
          <a:bodyPr wrap="square">
            <a:spAutoFit/>
          </a:bodyPr>
          <a:lstStyle/>
          <a:p>
            <a:r>
              <a:rPr lang="en-GB" dirty="0"/>
              <a:t>Source: Kubler Ross (1997) On Death and Dying </a:t>
            </a:r>
          </a:p>
        </p:txBody>
      </p:sp>
    </p:spTree>
    <p:extLst>
      <p:ext uri="{BB962C8B-B14F-4D97-AF65-F5344CB8AC3E}">
        <p14:creationId xmlns:p14="http://schemas.microsoft.com/office/powerpoint/2010/main" val="3136379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a:extLst>
              <a:ext uri="{FF2B5EF4-FFF2-40B4-BE49-F238E27FC236}">
                <a16:creationId xmlns:a16="http://schemas.microsoft.com/office/drawing/2014/main" id="{3EF0B94B-4E58-137E-EB70-67649DD4244E}"/>
              </a:ext>
            </a:extLst>
          </p:cNvPr>
          <p:cNvSpPr>
            <a:spLocks noChangeArrowheads="1"/>
          </p:cNvSpPr>
          <p:nvPr/>
        </p:nvSpPr>
        <p:spPr bwMode="auto">
          <a:xfrm rot="5741426">
            <a:off x="-216027" y="1757300"/>
            <a:ext cx="5079186" cy="2546223"/>
          </a:xfrm>
          <a:prstGeom prst="irregularSeal2">
            <a:avLst/>
          </a:prstGeom>
          <a:gradFill rotWithShape="1">
            <a:gsLst>
              <a:gs pos="0">
                <a:srgbClr val="895176"/>
              </a:gs>
              <a:gs pos="100000">
                <a:srgbClr val="FFFFFF"/>
              </a:gs>
            </a:gsLst>
            <a:path path="shape">
              <a:fillToRect l="50000" t="50000" r="50000" b="50000"/>
            </a:path>
          </a:gradFill>
          <a:ln w="9525">
            <a:noFill/>
            <a:miter lim="800000"/>
            <a:headEnd/>
            <a:tailEnd/>
          </a:ln>
        </p:spPr>
        <p:txBody>
          <a:bodyPr wrap="none" anchor="ctr"/>
          <a:lstStyle/>
          <a:p>
            <a:pPr marL="0" marR="0" lvl="0" indent="0" algn="ctr" defTabSz="914400" rtl="0" eaLnBrk="0" fontAlgn="base" latinLnBrk="0" hangingPunct="0">
              <a:lnSpc>
                <a:spcPct val="13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itchFamily="34" charset="0"/>
              <a:ea typeface="+mn-ea"/>
              <a:cs typeface="+mn-cs"/>
            </a:endParaRPr>
          </a:p>
        </p:txBody>
      </p:sp>
      <p:sp>
        <p:nvSpPr>
          <p:cNvPr id="2" name="Title 1">
            <a:extLst>
              <a:ext uri="{FF2B5EF4-FFF2-40B4-BE49-F238E27FC236}">
                <a16:creationId xmlns:a16="http://schemas.microsoft.com/office/drawing/2014/main" id="{B9BE38A8-3660-1295-4000-AF0431CBC0E5}"/>
              </a:ext>
            </a:extLst>
          </p:cNvPr>
          <p:cNvSpPr>
            <a:spLocks noGrp="1"/>
          </p:cNvSpPr>
          <p:nvPr>
            <p:ph type="title"/>
          </p:nvPr>
        </p:nvSpPr>
        <p:spPr/>
        <p:txBody>
          <a:bodyPr/>
          <a:lstStyle/>
          <a:p>
            <a:r>
              <a:rPr lang="en-GB" dirty="0"/>
              <a:t>Types of resistance</a:t>
            </a:r>
          </a:p>
        </p:txBody>
      </p:sp>
      <p:sp>
        <p:nvSpPr>
          <p:cNvPr id="3" name="Footer Placeholder 2">
            <a:extLst>
              <a:ext uri="{FF2B5EF4-FFF2-40B4-BE49-F238E27FC236}">
                <a16:creationId xmlns:a16="http://schemas.microsoft.com/office/drawing/2014/main" id="{C8C9F5F3-B689-8535-DD50-E1790D8267BA}"/>
              </a:ext>
            </a:extLst>
          </p:cNvPr>
          <p:cNvSpPr>
            <a:spLocks noGrp="1"/>
          </p:cNvSpPr>
          <p:nvPr>
            <p:ph type="ftr" sz="quarter" idx="3"/>
          </p:nvPr>
        </p:nvSpPr>
        <p:spPr/>
        <p:txBody>
          <a:bodyPr/>
          <a:lstStyle/>
          <a:p>
            <a:fld id="{28D2BE0B-8DD1-B34B-ADC7-1DA5CD04FE8E}" type="slidenum">
              <a:rPr lang="en-US" smtClean="0"/>
              <a:pPr/>
              <a:t>19</a:t>
            </a:fld>
            <a:endParaRPr lang="en-US" dirty="0"/>
          </a:p>
        </p:txBody>
      </p:sp>
      <p:sp>
        <p:nvSpPr>
          <p:cNvPr id="4" name="Rectangle 3">
            <a:extLst>
              <a:ext uri="{FF2B5EF4-FFF2-40B4-BE49-F238E27FC236}">
                <a16:creationId xmlns:a16="http://schemas.microsoft.com/office/drawing/2014/main" id="{2CA929E5-3A03-D9A2-0959-3569E1260E0B}"/>
              </a:ext>
            </a:extLst>
          </p:cNvPr>
          <p:cNvSpPr txBox="1">
            <a:spLocks noChangeArrowheads="1"/>
          </p:cNvSpPr>
          <p:nvPr/>
        </p:nvSpPr>
        <p:spPr>
          <a:xfrm>
            <a:off x="1471427" y="1203668"/>
            <a:ext cx="6867655" cy="383477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GB" sz="6000" dirty="0">
                <a:ea typeface="ＭＳ Ｐゴシック" pitchFamily="39" charset="-128"/>
              </a:rPr>
              <a:t>C</a:t>
            </a:r>
            <a:r>
              <a:rPr lang="en-GB" sz="4800" dirty="0">
                <a:ea typeface="ＭＳ Ｐゴシック" pitchFamily="39" charset="-128"/>
              </a:rPr>
              <a:t>ognitive</a:t>
            </a:r>
          </a:p>
          <a:p>
            <a:pPr>
              <a:buFontTx/>
              <a:buNone/>
            </a:pPr>
            <a:r>
              <a:rPr lang="en-GB" sz="4800" dirty="0">
                <a:ea typeface="ＭＳ Ｐゴシック" pitchFamily="39" charset="-128"/>
              </a:rPr>
              <a:t>		</a:t>
            </a:r>
            <a:r>
              <a:rPr lang="en-GB" sz="6000" dirty="0">
                <a:ea typeface="ＭＳ Ｐゴシック" pitchFamily="39" charset="-128"/>
              </a:rPr>
              <a:t>I</a:t>
            </a:r>
            <a:r>
              <a:rPr lang="en-GB" sz="4800" dirty="0">
                <a:ea typeface="ＭＳ Ｐゴシック" pitchFamily="39" charset="-128"/>
              </a:rPr>
              <a:t>deological</a:t>
            </a:r>
          </a:p>
          <a:p>
            <a:pPr>
              <a:buFontTx/>
              <a:buNone/>
            </a:pPr>
            <a:r>
              <a:rPr lang="en-GB" sz="6000" dirty="0">
                <a:ea typeface="ＭＳ Ｐゴシック" pitchFamily="39" charset="-128"/>
              </a:rPr>
              <a:t>P</a:t>
            </a:r>
            <a:r>
              <a:rPr lang="en-GB" sz="4800" dirty="0">
                <a:ea typeface="ＭＳ Ｐゴシック" pitchFamily="39" charset="-128"/>
              </a:rPr>
              <a:t>sychological</a:t>
            </a:r>
          </a:p>
          <a:p>
            <a:pPr>
              <a:buFontTx/>
              <a:buNone/>
            </a:pPr>
            <a:r>
              <a:rPr lang="en-GB" sz="4800" dirty="0">
                <a:ea typeface="ＭＳ Ｐゴシック" pitchFamily="39" charset="-128"/>
              </a:rPr>
              <a:t>		</a:t>
            </a:r>
            <a:r>
              <a:rPr lang="en-GB" sz="6000" dirty="0">
                <a:ea typeface="ＭＳ Ｐゴシック" pitchFamily="39" charset="-128"/>
              </a:rPr>
              <a:t>P</a:t>
            </a:r>
            <a:r>
              <a:rPr lang="en-GB" sz="4800" dirty="0">
                <a:ea typeface="ＭＳ Ｐゴシック" pitchFamily="39" charset="-128"/>
              </a:rPr>
              <a:t>ower Driven</a:t>
            </a:r>
          </a:p>
        </p:txBody>
      </p:sp>
      <p:sp>
        <p:nvSpPr>
          <p:cNvPr id="7" name="TextBox 6">
            <a:extLst>
              <a:ext uri="{FF2B5EF4-FFF2-40B4-BE49-F238E27FC236}">
                <a16:creationId xmlns:a16="http://schemas.microsoft.com/office/drawing/2014/main" id="{032D2A5E-B088-CC82-0A28-0B4E98FF7C42}"/>
              </a:ext>
            </a:extLst>
          </p:cNvPr>
          <p:cNvSpPr txBox="1"/>
          <p:nvPr/>
        </p:nvSpPr>
        <p:spPr>
          <a:xfrm>
            <a:off x="2275888" y="5276144"/>
            <a:ext cx="4572000" cy="646331"/>
          </a:xfrm>
          <a:prstGeom prst="rect">
            <a:avLst/>
          </a:prstGeom>
          <a:noFill/>
        </p:spPr>
        <p:txBody>
          <a:bodyPr wrap="square">
            <a:spAutoFit/>
          </a:bodyPr>
          <a:lstStyle/>
          <a:p>
            <a:r>
              <a:rPr lang="en-GB" dirty="0"/>
              <a:t>Reproduced from Commissioning Support Programme (2010) A-Z of Commissioning</a:t>
            </a:r>
          </a:p>
        </p:txBody>
      </p:sp>
    </p:spTree>
    <p:extLst>
      <p:ext uri="{BB962C8B-B14F-4D97-AF65-F5344CB8AC3E}">
        <p14:creationId xmlns:p14="http://schemas.microsoft.com/office/powerpoint/2010/main" val="4027893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4">
                                            <p:txEl>
                                              <p:pRg st="1" end="1"/>
                                            </p:txEl>
                                          </p:spTgt>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1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20"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4">
                                            <p:txEl>
                                              <p:pRg st="2" end="2"/>
                                            </p:txEl>
                                          </p:spTgt>
                                        </p:tgtEl>
                                      </p:cBhvr>
                                    </p:animEffect>
                                  </p:childTnLst>
                                </p:cTn>
                              </p:par>
                            </p:childTnLst>
                          </p:cTn>
                        </p:par>
                        <p:par>
                          <p:cTn id="22" fill="hold">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p:cTn id="25" dur="1000" fill="hold"/>
                                        <p:tgtEl>
                                          <p:spTgt spid="4">
                                            <p:txEl>
                                              <p:pRg st="3" end="3"/>
                                            </p:txEl>
                                          </p:spTgt>
                                        </p:tgtEl>
                                        <p:attrNameLst>
                                          <p:attrName>ppt_w</p:attrName>
                                        </p:attrNameLst>
                                      </p:cBhvr>
                                      <p:tavLst>
                                        <p:tav tm="0">
                                          <p:val>
                                            <p:strVal val="#ppt_w*0.70"/>
                                          </p:val>
                                        </p:tav>
                                        <p:tav tm="100000">
                                          <p:val>
                                            <p:strVal val="#ppt_w"/>
                                          </p:val>
                                        </p:tav>
                                      </p:tavLst>
                                    </p:anim>
                                    <p:anim calcmode="lin" valueType="num">
                                      <p:cBhvr>
                                        <p:cTn id="26" dur="1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27" dur="1000"/>
                                        <p:tgtEl>
                                          <p:spTgt spid="4">
                                            <p:txEl>
                                              <p:pRg st="3" end="3"/>
                                            </p:txEl>
                                          </p:spTgt>
                                        </p:tgtEl>
                                      </p:cBhvr>
                                    </p:animEffect>
                                  </p:childTnLst>
                                </p:cTn>
                              </p:par>
                            </p:childTnLst>
                          </p:cTn>
                        </p:par>
                        <p:par>
                          <p:cTn id="28" fill="hold">
                            <p:stCondLst>
                              <p:cond delay="4000"/>
                            </p:stCondLst>
                            <p:childTnLst>
                              <p:par>
                                <p:cTn id="29" presetID="55"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strVal val="#ppt_w*0.70"/>
                                          </p:val>
                                        </p:tav>
                                        <p:tav tm="100000">
                                          <p:val>
                                            <p:strVal val="#ppt_w"/>
                                          </p:val>
                                        </p:tav>
                                      </p:tavLst>
                                    </p:anim>
                                    <p:anim calcmode="lin" valueType="num">
                                      <p:cBhvr>
                                        <p:cTn id="32" dur="1000" fill="hold"/>
                                        <p:tgtEl>
                                          <p:spTgt spid="5"/>
                                        </p:tgtEl>
                                        <p:attrNameLst>
                                          <p:attrName>ppt_h</p:attrName>
                                        </p:attrNameLst>
                                      </p:cBhvr>
                                      <p:tavLst>
                                        <p:tav tm="0">
                                          <p:val>
                                            <p:strVal val="#ppt_h"/>
                                          </p:val>
                                        </p:tav>
                                        <p:tav tm="100000">
                                          <p:val>
                                            <p:strVal val="#ppt_h"/>
                                          </p:val>
                                        </p:tav>
                                      </p:tavLst>
                                    </p:anim>
                                    <p:animEffect transition="in" filter="fade">
                                      <p:cBhvr>
                                        <p:cTn id="3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05AE9-7B04-9D5B-034C-0C9F82B03BEF}"/>
              </a:ext>
            </a:extLst>
          </p:cNvPr>
          <p:cNvSpPr>
            <a:spLocks noGrp="1"/>
          </p:cNvSpPr>
          <p:nvPr>
            <p:ph type="title"/>
          </p:nvPr>
        </p:nvSpPr>
        <p:spPr/>
        <p:txBody>
          <a:bodyPr/>
          <a:lstStyle/>
          <a:p>
            <a:r>
              <a:rPr lang="en-GB" dirty="0"/>
              <a:t>A balance of activities</a:t>
            </a:r>
          </a:p>
        </p:txBody>
      </p:sp>
      <p:sp>
        <p:nvSpPr>
          <p:cNvPr id="3" name="Footer Placeholder 2">
            <a:extLst>
              <a:ext uri="{FF2B5EF4-FFF2-40B4-BE49-F238E27FC236}">
                <a16:creationId xmlns:a16="http://schemas.microsoft.com/office/drawing/2014/main" id="{920C8442-2BF0-C423-F686-9D72DBAF2E34}"/>
              </a:ext>
            </a:extLst>
          </p:cNvPr>
          <p:cNvSpPr>
            <a:spLocks noGrp="1"/>
          </p:cNvSpPr>
          <p:nvPr>
            <p:ph type="ftr" sz="quarter" idx="3"/>
          </p:nvPr>
        </p:nvSpPr>
        <p:spPr/>
        <p:txBody>
          <a:bodyPr/>
          <a:lstStyle/>
          <a:p>
            <a:fld id="{28D2BE0B-8DD1-B34B-ADC7-1DA5CD04FE8E}" type="slidenum">
              <a:rPr lang="en-US" smtClean="0"/>
              <a:pPr/>
              <a:t>2</a:t>
            </a:fld>
            <a:endParaRPr lang="en-US" dirty="0"/>
          </a:p>
        </p:txBody>
      </p:sp>
      <p:graphicFrame>
        <p:nvGraphicFramePr>
          <p:cNvPr id="4" name="Diagram 3">
            <a:extLst>
              <a:ext uri="{FF2B5EF4-FFF2-40B4-BE49-F238E27FC236}">
                <a16:creationId xmlns:a16="http://schemas.microsoft.com/office/drawing/2014/main" id="{07F4CD53-15B4-3FA9-B337-7163E6128D35}"/>
              </a:ext>
            </a:extLst>
          </p:cNvPr>
          <p:cNvGraphicFramePr/>
          <p:nvPr/>
        </p:nvGraphicFramePr>
        <p:xfrm>
          <a:off x="1162050" y="1050925"/>
          <a:ext cx="6972300" cy="4756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4709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1423A-641C-0FD9-FC3C-6126979A3F8D}"/>
              </a:ext>
            </a:extLst>
          </p:cNvPr>
          <p:cNvSpPr>
            <a:spLocks noGrp="1"/>
          </p:cNvSpPr>
          <p:nvPr>
            <p:ph type="title"/>
          </p:nvPr>
        </p:nvSpPr>
        <p:spPr/>
        <p:txBody>
          <a:bodyPr/>
          <a:lstStyle/>
          <a:p>
            <a:r>
              <a:rPr lang="en-GB" dirty="0"/>
              <a:t>Support</a:t>
            </a:r>
          </a:p>
        </p:txBody>
      </p:sp>
      <p:sp>
        <p:nvSpPr>
          <p:cNvPr id="3" name="Footer Placeholder 2">
            <a:extLst>
              <a:ext uri="{FF2B5EF4-FFF2-40B4-BE49-F238E27FC236}">
                <a16:creationId xmlns:a16="http://schemas.microsoft.com/office/drawing/2014/main" id="{AB6753D7-20B8-328A-32F6-E2916C8C1568}"/>
              </a:ext>
            </a:extLst>
          </p:cNvPr>
          <p:cNvSpPr>
            <a:spLocks noGrp="1"/>
          </p:cNvSpPr>
          <p:nvPr>
            <p:ph type="ftr" sz="quarter" idx="3"/>
          </p:nvPr>
        </p:nvSpPr>
        <p:spPr/>
        <p:txBody>
          <a:bodyPr/>
          <a:lstStyle/>
          <a:p>
            <a:fld id="{28D2BE0B-8DD1-B34B-ADC7-1DA5CD04FE8E}" type="slidenum">
              <a:rPr lang="en-US" smtClean="0"/>
              <a:pPr/>
              <a:t>20</a:t>
            </a:fld>
            <a:endParaRPr lang="en-US" dirty="0"/>
          </a:p>
        </p:txBody>
      </p:sp>
      <p:pic>
        <p:nvPicPr>
          <p:cNvPr id="4" name="Google Shape;544;p41">
            <a:extLst>
              <a:ext uri="{FF2B5EF4-FFF2-40B4-BE49-F238E27FC236}">
                <a16:creationId xmlns:a16="http://schemas.microsoft.com/office/drawing/2014/main" id="{4C39889B-D1F4-F72F-16EA-050F7FA08C17}"/>
              </a:ext>
            </a:extLst>
          </p:cNvPr>
          <p:cNvPicPr preferRelativeResize="0"/>
          <p:nvPr/>
        </p:nvPicPr>
        <p:blipFill rotWithShape="1">
          <a:blip r:embed="rId3">
            <a:alphaModFix/>
          </a:blip>
          <a:srcRect t="6080" r="23768" b="6230"/>
          <a:stretch/>
        </p:blipFill>
        <p:spPr>
          <a:xfrm>
            <a:off x="1321888" y="833054"/>
            <a:ext cx="6480000" cy="4320000"/>
          </a:xfrm>
          <a:prstGeom prst="rect">
            <a:avLst/>
          </a:prstGeom>
          <a:noFill/>
          <a:ln>
            <a:noFill/>
          </a:ln>
        </p:spPr>
      </p:pic>
      <p:sp>
        <p:nvSpPr>
          <p:cNvPr id="6" name="TextBox 5">
            <a:extLst>
              <a:ext uri="{FF2B5EF4-FFF2-40B4-BE49-F238E27FC236}">
                <a16:creationId xmlns:a16="http://schemas.microsoft.com/office/drawing/2014/main" id="{C324495D-4640-A2CF-93C2-7EFAA62480BF}"/>
              </a:ext>
            </a:extLst>
          </p:cNvPr>
          <p:cNvSpPr txBox="1"/>
          <p:nvPr/>
        </p:nvSpPr>
        <p:spPr>
          <a:xfrm>
            <a:off x="2057400" y="5231864"/>
            <a:ext cx="5029200" cy="646331"/>
          </a:xfrm>
          <a:prstGeom prst="rect">
            <a:avLst/>
          </a:prstGeom>
          <a:noFill/>
        </p:spPr>
        <p:txBody>
          <a:bodyPr wrap="square">
            <a:spAutoFit/>
          </a:bodyPr>
          <a:lstStyle/>
          <a:p>
            <a:r>
              <a:rPr lang="en-GB" dirty="0"/>
              <a:t>UCL (2008) A Toolkit: Leading and Managing Successful Change for Yourself &amp; Others</a:t>
            </a:r>
          </a:p>
        </p:txBody>
      </p:sp>
    </p:spTree>
    <p:extLst>
      <p:ext uri="{BB962C8B-B14F-4D97-AF65-F5344CB8AC3E}">
        <p14:creationId xmlns:p14="http://schemas.microsoft.com/office/powerpoint/2010/main" val="2031610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6CE9F-AC95-92F3-D762-1AB804BE5EF3}"/>
              </a:ext>
            </a:extLst>
          </p:cNvPr>
          <p:cNvSpPr>
            <a:spLocks noGrp="1"/>
          </p:cNvSpPr>
          <p:nvPr>
            <p:ph type="title"/>
          </p:nvPr>
        </p:nvSpPr>
        <p:spPr/>
        <p:txBody>
          <a:bodyPr/>
          <a:lstStyle/>
          <a:p>
            <a:r>
              <a:rPr lang="en-GB" dirty="0"/>
              <a:t>Change theory in a ‘nutshell’</a:t>
            </a:r>
          </a:p>
        </p:txBody>
      </p:sp>
      <p:sp>
        <p:nvSpPr>
          <p:cNvPr id="3" name="Content Placeholder 2">
            <a:extLst>
              <a:ext uri="{FF2B5EF4-FFF2-40B4-BE49-F238E27FC236}">
                <a16:creationId xmlns:a16="http://schemas.microsoft.com/office/drawing/2014/main" id="{2D3DD561-656A-D0F6-4E6A-809D25E8F0FA}"/>
              </a:ext>
            </a:extLst>
          </p:cNvPr>
          <p:cNvSpPr>
            <a:spLocks noGrp="1"/>
          </p:cNvSpPr>
          <p:nvPr>
            <p:ph sz="quarter" idx="10"/>
          </p:nvPr>
        </p:nvSpPr>
        <p:spPr/>
        <p:txBody>
          <a:bodyPr/>
          <a:lstStyle/>
          <a:p>
            <a:pPr marL="0" indent="0">
              <a:buNone/>
            </a:pPr>
            <a:endParaRPr lang="en-GB" dirty="0"/>
          </a:p>
        </p:txBody>
      </p:sp>
      <p:sp>
        <p:nvSpPr>
          <p:cNvPr id="4" name="Content Placeholder 3">
            <a:extLst>
              <a:ext uri="{FF2B5EF4-FFF2-40B4-BE49-F238E27FC236}">
                <a16:creationId xmlns:a16="http://schemas.microsoft.com/office/drawing/2014/main" id="{30B7053D-7F3C-0F50-A4A6-A7DCFC22D57B}"/>
              </a:ext>
            </a:extLst>
          </p:cNvPr>
          <p:cNvSpPr>
            <a:spLocks noGrp="1"/>
          </p:cNvSpPr>
          <p:nvPr>
            <p:ph sz="quarter" idx="11"/>
          </p:nvPr>
        </p:nvSpPr>
        <p:spPr/>
        <p:txBody>
          <a:bodyPr/>
          <a:lstStyle/>
          <a:p>
            <a:pPr marL="0" indent="0" algn="ctr">
              <a:buNone/>
            </a:pPr>
            <a:r>
              <a:rPr lang="en-GB" dirty="0"/>
              <a:t>Prepare the organisation and individuals for change</a:t>
            </a:r>
          </a:p>
          <a:p>
            <a:pPr marL="0" indent="0">
              <a:buNone/>
            </a:pPr>
            <a:endParaRPr lang="en-GB" dirty="0"/>
          </a:p>
          <a:p>
            <a:pPr marL="0" indent="0">
              <a:buNone/>
            </a:pPr>
            <a:endParaRPr lang="en-GB" dirty="0"/>
          </a:p>
          <a:p>
            <a:pPr marL="0" indent="0" algn="ctr">
              <a:buNone/>
            </a:pPr>
            <a:r>
              <a:rPr lang="en-GB" dirty="0">
                <a:solidFill>
                  <a:srgbClr val="003896"/>
                </a:solidFill>
              </a:rPr>
              <a:t>Realise the change</a:t>
            </a:r>
          </a:p>
          <a:p>
            <a:pPr marL="0" indent="0">
              <a:buNone/>
            </a:pPr>
            <a:endParaRPr lang="en-GB" dirty="0"/>
          </a:p>
          <a:p>
            <a:pPr marL="0" indent="0">
              <a:buNone/>
            </a:pPr>
            <a:endParaRPr lang="en-GB" dirty="0"/>
          </a:p>
          <a:p>
            <a:pPr marL="0" indent="0" algn="ctr">
              <a:buNone/>
            </a:pPr>
            <a:r>
              <a:rPr lang="en-GB" dirty="0">
                <a:solidFill>
                  <a:srgbClr val="0070C0"/>
                </a:solidFill>
              </a:rPr>
              <a:t>Make sure that the change becomes “business as usual”</a:t>
            </a:r>
          </a:p>
          <a:p>
            <a:pPr marL="0" indent="0">
              <a:buNone/>
            </a:pPr>
            <a:endParaRPr lang="en-GB" dirty="0"/>
          </a:p>
        </p:txBody>
      </p:sp>
      <p:sp>
        <p:nvSpPr>
          <p:cNvPr id="5" name="Footer Placeholder 4">
            <a:extLst>
              <a:ext uri="{FF2B5EF4-FFF2-40B4-BE49-F238E27FC236}">
                <a16:creationId xmlns:a16="http://schemas.microsoft.com/office/drawing/2014/main" id="{A97F2F91-4765-6D85-94A3-190FB431BD35}"/>
              </a:ext>
            </a:extLst>
          </p:cNvPr>
          <p:cNvSpPr>
            <a:spLocks noGrp="1"/>
          </p:cNvSpPr>
          <p:nvPr>
            <p:ph type="ftr" sz="quarter" idx="3"/>
          </p:nvPr>
        </p:nvSpPr>
        <p:spPr/>
        <p:txBody>
          <a:bodyPr/>
          <a:lstStyle/>
          <a:p>
            <a:fld id="{DD4268B8-1629-3841-8D43-9DBCD161601E}" type="slidenum">
              <a:rPr lang="en-US" smtClean="0"/>
              <a:pPr/>
              <a:t>21</a:t>
            </a:fld>
            <a:endParaRPr lang="en-US" dirty="0"/>
          </a:p>
        </p:txBody>
      </p:sp>
      <p:sp>
        <p:nvSpPr>
          <p:cNvPr id="7" name="TextBox 6">
            <a:extLst>
              <a:ext uri="{FF2B5EF4-FFF2-40B4-BE49-F238E27FC236}">
                <a16:creationId xmlns:a16="http://schemas.microsoft.com/office/drawing/2014/main" id="{10EA97D8-7B5E-22E9-A056-75F9B0D4EFE0}"/>
              </a:ext>
            </a:extLst>
          </p:cNvPr>
          <p:cNvSpPr txBox="1"/>
          <p:nvPr/>
        </p:nvSpPr>
        <p:spPr>
          <a:xfrm>
            <a:off x="3749992" y="5665334"/>
            <a:ext cx="1895475" cy="369332"/>
          </a:xfrm>
          <a:prstGeom prst="rect">
            <a:avLst/>
          </a:prstGeom>
          <a:noFill/>
        </p:spPr>
        <p:txBody>
          <a:bodyPr wrap="square">
            <a:spAutoFit/>
          </a:bodyPr>
          <a:lstStyle/>
          <a:p>
            <a:r>
              <a:rPr lang="en-GB" dirty="0"/>
              <a:t>Lewin, K (1951)</a:t>
            </a:r>
          </a:p>
        </p:txBody>
      </p:sp>
      <p:sp>
        <p:nvSpPr>
          <p:cNvPr id="8" name="Google Shape;552;p42">
            <a:extLst>
              <a:ext uri="{FF2B5EF4-FFF2-40B4-BE49-F238E27FC236}">
                <a16:creationId xmlns:a16="http://schemas.microsoft.com/office/drawing/2014/main" id="{32797CFA-36AD-DCED-B5A0-26F1875B1173}"/>
              </a:ext>
            </a:extLst>
          </p:cNvPr>
          <p:cNvSpPr/>
          <p:nvPr/>
        </p:nvSpPr>
        <p:spPr>
          <a:xfrm>
            <a:off x="1443036" y="1041482"/>
            <a:ext cx="1943100" cy="1079500"/>
          </a:xfrm>
          <a:prstGeom prst="downArrowCallout">
            <a:avLst>
              <a:gd name="adj1" fmla="val 45000"/>
              <a:gd name="adj2" fmla="val 45000"/>
              <a:gd name="adj3" fmla="val 16667"/>
              <a:gd name="adj4" fmla="val 66667"/>
            </a:avLst>
          </a:prstGeom>
          <a:solidFill>
            <a:schemeClr val="dk1"/>
          </a:solidFill>
          <a:ln w="1905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30000"/>
              </a:lnSpc>
              <a:spcBef>
                <a:spcPts val="0"/>
              </a:spcBef>
              <a:spcAft>
                <a:spcPts val="0"/>
              </a:spcAft>
              <a:buClr>
                <a:srgbClr val="FFFFFF"/>
              </a:buClr>
              <a:buSzPts val="2400"/>
              <a:buFont typeface="Noto Sans Symbols"/>
              <a:buNone/>
            </a:pPr>
            <a:r>
              <a:rPr lang="en-GB" sz="2400" b="0" i="0" u="none" strike="noStrike" cap="none" dirty="0">
                <a:solidFill>
                  <a:srgbClr val="FFFFFF"/>
                </a:solidFill>
                <a:ea typeface="Calibri"/>
                <a:cs typeface="Calibri"/>
                <a:sym typeface="Calibri"/>
              </a:rPr>
              <a:t>Un-freeze</a:t>
            </a:r>
            <a:endParaRPr dirty="0"/>
          </a:p>
        </p:txBody>
      </p:sp>
      <p:sp>
        <p:nvSpPr>
          <p:cNvPr id="9" name="Google Shape;553;p42">
            <a:extLst>
              <a:ext uri="{FF2B5EF4-FFF2-40B4-BE49-F238E27FC236}">
                <a16:creationId xmlns:a16="http://schemas.microsoft.com/office/drawing/2014/main" id="{6E61D7A4-9E8D-64E8-7AF2-E0C5E8E058C7}"/>
              </a:ext>
            </a:extLst>
          </p:cNvPr>
          <p:cNvSpPr/>
          <p:nvPr/>
        </p:nvSpPr>
        <p:spPr>
          <a:xfrm>
            <a:off x="1443036" y="2711768"/>
            <a:ext cx="1943100" cy="1079500"/>
          </a:xfrm>
          <a:prstGeom prst="downArrowCallout">
            <a:avLst>
              <a:gd name="adj1" fmla="val 45000"/>
              <a:gd name="adj2" fmla="val 45000"/>
              <a:gd name="adj3" fmla="val 16667"/>
              <a:gd name="adj4" fmla="val 66667"/>
            </a:avLst>
          </a:prstGeom>
          <a:solidFill>
            <a:srgbClr val="003896"/>
          </a:solidFill>
          <a:ln w="19050" cap="flat" cmpd="sng">
            <a:solidFill>
              <a:srgbClr val="00339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30000"/>
              </a:lnSpc>
              <a:spcBef>
                <a:spcPts val="0"/>
              </a:spcBef>
              <a:spcAft>
                <a:spcPts val="0"/>
              </a:spcAft>
              <a:buClr>
                <a:srgbClr val="FFFFFF"/>
              </a:buClr>
              <a:buSzPts val="2400"/>
              <a:buFont typeface="Noto Sans Symbols"/>
              <a:buNone/>
            </a:pPr>
            <a:r>
              <a:rPr lang="en-GB" sz="2400" b="0" i="0" u="none" strike="noStrike" cap="none" dirty="0">
                <a:solidFill>
                  <a:srgbClr val="FFFFFF"/>
                </a:solidFill>
                <a:ea typeface="Calibri"/>
                <a:cs typeface="Calibri"/>
                <a:sym typeface="Calibri"/>
              </a:rPr>
              <a:t>Move</a:t>
            </a:r>
            <a:endParaRPr dirty="0"/>
          </a:p>
        </p:txBody>
      </p:sp>
      <p:sp>
        <p:nvSpPr>
          <p:cNvPr id="10" name="Google Shape;554;p42">
            <a:extLst>
              <a:ext uri="{FF2B5EF4-FFF2-40B4-BE49-F238E27FC236}">
                <a16:creationId xmlns:a16="http://schemas.microsoft.com/office/drawing/2014/main" id="{77363975-75CA-82EE-C260-C08C32A69703}"/>
              </a:ext>
            </a:extLst>
          </p:cNvPr>
          <p:cNvSpPr/>
          <p:nvPr/>
        </p:nvSpPr>
        <p:spPr>
          <a:xfrm>
            <a:off x="1443036" y="4292346"/>
            <a:ext cx="1943100" cy="1079500"/>
          </a:xfrm>
          <a:prstGeom prst="downArrowCallout">
            <a:avLst>
              <a:gd name="adj1" fmla="val 45000"/>
              <a:gd name="adj2" fmla="val 45000"/>
              <a:gd name="adj3" fmla="val 16667"/>
              <a:gd name="adj4" fmla="val 66667"/>
            </a:avLst>
          </a:prstGeom>
          <a:solidFill>
            <a:srgbClr val="CFDFEE"/>
          </a:solidFill>
          <a:ln w="19050" cap="flat" cmpd="sng">
            <a:solidFill>
              <a:srgbClr val="00339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30000"/>
              </a:lnSpc>
              <a:spcBef>
                <a:spcPts val="0"/>
              </a:spcBef>
              <a:spcAft>
                <a:spcPts val="0"/>
              </a:spcAft>
              <a:buClr>
                <a:srgbClr val="FFFFFF"/>
              </a:buClr>
              <a:buSzPts val="2400"/>
              <a:buFont typeface="Noto Sans Symbols"/>
              <a:buNone/>
            </a:pPr>
            <a:r>
              <a:rPr lang="en-GB" sz="2400" b="0" i="0" u="none" strike="noStrike" cap="none" dirty="0">
                <a:solidFill>
                  <a:srgbClr val="424A52"/>
                </a:solidFill>
                <a:ea typeface="Calibri"/>
                <a:cs typeface="Calibri"/>
                <a:sym typeface="Calibri"/>
              </a:rPr>
              <a:t>Re-freeze</a:t>
            </a:r>
            <a:endParaRPr dirty="0">
              <a:solidFill>
                <a:srgbClr val="424A52"/>
              </a:solidFill>
            </a:endParaRPr>
          </a:p>
        </p:txBody>
      </p:sp>
    </p:spTree>
    <p:extLst>
      <p:ext uri="{BB962C8B-B14F-4D97-AF65-F5344CB8AC3E}">
        <p14:creationId xmlns:p14="http://schemas.microsoft.com/office/powerpoint/2010/main" val="5816743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26E10-4A7E-75F9-7E8B-2ACD61557342}"/>
              </a:ext>
            </a:extLst>
          </p:cNvPr>
          <p:cNvSpPr>
            <a:spLocks noGrp="1"/>
          </p:cNvSpPr>
          <p:nvPr>
            <p:ph type="title"/>
          </p:nvPr>
        </p:nvSpPr>
        <p:spPr/>
        <p:txBody>
          <a:bodyPr/>
          <a:lstStyle/>
          <a:p>
            <a:r>
              <a:rPr lang="en-GB" dirty="0"/>
              <a:t>Potential impact of change…</a:t>
            </a:r>
          </a:p>
        </p:txBody>
      </p:sp>
      <p:sp>
        <p:nvSpPr>
          <p:cNvPr id="3" name="Footer Placeholder 2">
            <a:extLst>
              <a:ext uri="{FF2B5EF4-FFF2-40B4-BE49-F238E27FC236}">
                <a16:creationId xmlns:a16="http://schemas.microsoft.com/office/drawing/2014/main" id="{6107BD49-CFB1-A7EC-51E1-F6280B14E943}"/>
              </a:ext>
            </a:extLst>
          </p:cNvPr>
          <p:cNvSpPr>
            <a:spLocks noGrp="1"/>
          </p:cNvSpPr>
          <p:nvPr>
            <p:ph type="ftr" sz="quarter" idx="3"/>
          </p:nvPr>
        </p:nvSpPr>
        <p:spPr/>
        <p:txBody>
          <a:bodyPr/>
          <a:lstStyle/>
          <a:p>
            <a:fld id="{28D2BE0B-8DD1-B34B-ADC7-1DA5CD04FE8E}" type="slidenum">
              <a:rPr lang="en-US" smtClean="0"/>
              <a:pPr/>
              <a:t>22</a:t>
            </a:fld>
            <a:endParaRPr lang="en-US" dirty="0"/>
          </a:p>
        </p:txBody>
      </p:sp>
      <p:grpSp>
        <p:nvGrpSpPr>
          <p:cNvPr id="4" name="Google Shape;445;p32">
            <a:extLst>
              <a:ext uri="{FF2B5EF4-FFF2-40B4-BE49-F238E27FC236}">
                <a16:creationId xmlns:a16="http://schemas.microsoft.com/office/drawing/2014/main" id="{F4309837-258A-2605-F8FC-106B675519EE}"/>
              </a:ext>
            </a:extLst>
          </p:cNvPr>
          <p:cNvGrpSpPr/>
          <p:nvPr/>
        </p:nvGrpSpPr>
        <p:grpSpPr>
          <a:xfrm>
            <a:off x="1039171" y="776720"/>
            <a:ext cx="7020000" cy="4860000"/>
            <a:chOff x="884" y="1117"/>
            <a:chExt cx="4233" cy="2869"/>
          </a:xfrm>
        </p:grpSpPr>
        <p:sp>
          <p:nvSpPr>
            <p:cNvPr id="5" name="Google Shape;446;p32">
              <a:extLst>
                <a:ext uri="{FF2B5EF4-FFF2-40B4-BE49-F238E27FC236}">
                  <a16:creationId xmlns:a16="http://schemas.microsoft.com/office/drawing/2014/main" id="{087008EC-D597-1CFA-D6FA-873487C91BEC}"/>
                </a:ext>
              </a:extLst>
            </p:cNvPr>
            <p:cNvSpPr txBox="1"/>
            <p:nvPr/>
          </p:nvSpPr>
          <p:spPr>
            <a:xfrm>
              <a:off x="2876" y="3703"/>
              <a:ext cx="116" cy="283"/>
            </a:xfrm>
            <a:prstGeom prst="rect">
              <a:avLst/>
            </a:prstGeom>
            <a:noFill/>
            <a:ln>
              <a:noFill/>
            </a:ln>
          </p:spPr>
          <p:txBody>
            <a:bodyPr spcFirstLastPara="1" wrap="square" lIns="91425" tIns="45700" rIns="91425" bIns="45700" anchor="b" anchorCtr="0">
              <a:spAutoFit/>
            </a:bodyPr>
            <a:lstStyle/>
            <a:p>
              <a:pPr marL="0" marR="0" lvl="0" indent="0" algn="ctr" defTabSz="914400" eaLnBrk="1" fontAlgn="auto" latinLnBrk="0" hangingPunct="1">
                <a:lnSpc>
                  <a:spcPct val="13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66"/>
                </a:solidFill>
                <a:effectLst/>
                <a:uLnTx/>
                <a:uFillTx/>
                <a:latin typeface="Calibri"/>
                <a:ea typeface="Calibri"/>
                <a:cs typeface="Calibri"/>
                <a:sym typeface="Calibri"/>
              </a:endParaRPr>
            </a:p>
          </p:txBody>
        </p:sp>
        <p:sp>
          <p:nvSpPr>
            <p:cNvPr id="6" name="Google Shape;447;p32">
              <a:extLst>
                <a:ext uri="{FF2B5EF4-FFF2-40B4-BE49-F238E27FC236}">
                  <a16:creationId xmlns:a16="http://schemas.microsoft.com/office/drawing/2014/main" id="{271BE647-FB2E-2766-4A75-FB096D05F7C3}"/>
                </a:ext>
              </a:extLst>
            </p:cNvPr>
            <p:cNvSpPr/>
            <p:nvPr/>
          </p:nvSpPr>
          <p:spPr>
            <a:xfrm>
              <a:off x="1247" y="2344"/>
              <a:ext cx="3357" cy="406"/>
            </a:xfrm>
            <a:prstGeom prst="leftRightArrow">
              <a:avLst>
                <a:gd name="adj1" fmla="val 50000"/>
                <a:gd name="adj2" fmla="val 256260"/>
              </a:avLst>
            </a:prstGeom>
            <a:solidFill>
              <a:srgbClr val="A50021"/>
            </a:solidFill>
            <a:ln w="19050" cap="flat" cmpd="sng">
              <a:solidFill>
                <a:srgbClr val="00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eaLnBrk="1" fontAlgn="auto" latinLnBrk="0" hangingPunct="1">
                <a:lnSpc>
                  <a:spcPct val="130000"/>
                </a:lnSpc>
                <a:spcBef>
                  <a:spcPts val="0"/>
                </a:spcBef>
                <a:spcAft>
                  <a:spcPts val="0"/>
                </a:spcAft>
                <a:buClr>
                  <a:srgbClr val="000000"/>
                </a:buClr>
                <a:buSzTx/>
                <a:buFont typeface="Arial"/>
                <a:buNone/>
                <a:tabLst/>
                <a:defRPr/>
              </a:pPr>
              <a:endParaRPr kumimoji="0" sz="2800" b="0" i="0" u="none" strike="noStrike" kern="0" cap="none" spc="0" normalizeH="0" baseline="0" noProof="0">
                <a:ln>
                  <a:noFill/>
                </a:ln>
                <a:solidFill>
                  <a:srgbClr val="000066"/>
                </a:solidFill>
                <a:effectLst/>
                <a:uLnTx/>
                <a:uFillTx/>
                <a:latin typeface="Calibri"/>
                <a:ea typeface="Calibri"/>
                <a:cs typeface="Calibri"/>
                <a:sym typeface="Calibri"/>
              </a:endParaRPr>
            </a:p>
          </p:txBody>
        </p:sp>
        <p:sp>
          <p:nvSpPr>
            <p:cNvPr id="7" name="Google Shape;448;p32">
              <a:extLst>
                <a:ext uri="{FF2B5EF4-FFF2-40B4-BE49-F238E27FC236}">
                  <a16:creationId xmlns:a16="http://schemas.microsoft.com/office/drawing/2014/main" id="{478018D1-A3D5-1D7B-6A70-EC01C66B35E8}"/>
                </a:ext>
              </a:extLst>
            </p:cNvPr>
            <p:cNvSpPr/>
            <p:nvPr/>
          </p:nvSpPr>
          <p:spPr>
            <a:xfrm rot="5400000">
              <a:off x="1871" y="2399"/>
              <a:ext cx="2268" cy="340"/>
            </a:xfrm>
            <a:prstGeom prst="leftRightArrow">
              <a:avLst>
                <a:gd name="adj1" fmla="val 50000"/>
                <a:gd name="adj2" fmla="val 166765"/>
              </a:avLst>
            </a:prstGeom>
            <a:solidFill>
              <a:srgbClr val="003896"/>
            </a:solidFill>
            <a:ln w="19050" cap="flat" cmpd="sng">
              <a:solidFill>
                <a:srgbClr val="000000"/>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cs typeface="Arial"/>
                <a:sym typeface="Arial"/>
              </a:endParaRPr>
            </a:p>
          </p:txBody>
        </p:sp>
        <p:sp>
          <p:nvSpPr>
            <p:cNvPr id="8" name="Google Shape;449;p32">
              <a:extLst>
                <a:ext uri="{FF2B5EF4-FFF2-40B4-BE49-F238E27FC236}">
                  <a16:creationId xmlns:a16="http://schemas.microsoft.com/office/drawing/2014/main" id="{A0865342-FCBB-3C9D-4E67-2430CFE96195}"/>
                </a:ext>
              </a:extLst>
            </p:cNvPr>
            <p:cNvSpPr txBox="1"/>
            <p:nvPr/>
          </p:nvSpPr>
          <p:spPr>
            <a:xfrm>
              <a:off x="2891" y="1654"/>
              <a:ext cx="136" cy="1814"/>
            </a:xfrm>
            <a:prstGeom prst="rect">
              <a:avLst/>
            </a:prstGeom>
            <a:noFill/>
            <a:ln>
              <a:noFill/>
            </a:ln>
          </p:spPr>
          <p:txBody>
            <a:bodyPr spcFirstLastPara="1" wrap="square" lIns="91425" tIns="45700" rIns="91425" bIns="45700" anchor="ctr" anchorCtr="0">
              <a:noAutofit/>
            </a:bodyPr>
            <a:lstStyle/>
            <a:p>
              <a:pPr marL="0" marR="0" lvl="0" indent="0" algn="ctr" defTabSz="914400" eaLnBrk="1" fontAlgn="auto" latinLnBrk="0" hangingPunct="1">
                <a:lnSpc>
                  <a:spcPct val="130000"/>
                </a:lnSpc>
                <a:spcBef>
                  <a:spcPts val="0"/>
                </a:spcBef>
                <a:spcAft>
                  <a:spcPts val="0"/>
                </a:spcAft>
                <a:buClr>
                  <a:srgbClr val="000000"/>
                </a:buClr>
                <a:buSzTx/>
                <a:buFont typeface="Arial"/>
                <a:buNone/>
                <a:tabLst/>
                <a:defRPr/>
              </a:pPr>
              <a:endParaRPr kumimoji="0" sz="2800" b="0" i="0" u="none" strike="noStrike" kern="0" cap="none" spc="0" normalizeH="0" baseline="0" noProof="0">
                <a:ln>
                  <a:noFill/>
                </a:ln>
                <a:solidFill>
                  <a:srgbClr val="000066"/>
                </a:solidFill>
                <a:effectLst/>
                <a:uLnTx/>
                <a:uFillTx/>
                <a:latin typeface="Calibri"/>
                <a:ea typeface="Calibri"/>
                <a:cs typeface="Calibri"/>
                <a:sym typeface="Calibri"/>
              </a:endParaRPr>
            </a:p>
          </p:txBody>
        </p:sp>
        <p:sp>
          <p:nvSpPr>
            <p:cNvPr id="9" name="Google Shape;450;p32">
              <a:extLst>
                <a:ext uri="{FF2B5EF4-FFF2-40B4-BE49-F238E27FC236}">
                  <a16:creationId xmlns:a16="http://schemas.microsoft.com/office/drawing/2014/main" id="{75E6EF58-F1F3-AB80-3C14-E3B244818615}"/>
                </a:ext>
              </a:extLst>
            </p:cNvPr>
            <p:cNvSpPr txBox="1"/>
            <p:nvPr/>
          </p:nvSpPr>
          <p:spPr>
            <a:xfrm>
              <a:off x="2910" y="1117"/>
              <a:ext cx="116" cy="283"/>
            </a:xfrm>
            <a:prstGeom prst="rect">
              <a:avLst/>
            </a:prstGeom>
            <a:noFill/>
            <a:ln>
              <a:noFill/>
            </a:ln>
          </p:spPr>
          <p:txBody>
            <a:bodyPr spcFirstLastPara="1" wrap="square" lIns="91425" tIns="45700" rIns="91425" bIns="45700" anchor="b" anchorCtr="0">
              <a:spAutoFit/>
            </a:bodyPr>
            <a:lstStyle/>
            <a:p>
              <a:pPr marL="0" marR="0" lvl="0" indent="0" algn="ctr" defTabSz="914400" eaLnBrk="1" fontAlgn="auto" latinLnBrk="0" hangingPunct="1">
                <a:lnSpc>
                  <a:spcPct val="13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66"/>
                </a:solidFill>
                <a:effectLst/>
                <a:uLnTx/>
                <a:uFillTx/>
                <a:latin typeface="Calibri"/>
                <a:ea typeface="Calibri"/>
                <a:cs typeface="Calibri"/>
                <a:sym typeface="Calibri"/>
              </a:endParaRPr>
            </a:p>
          </p:txBody>
        </p:sp>
        <p:sp>
          <p:nvSpPr>
            <p:cNvPr id="10" name="Google Shape;451;p32">
              <a:extLst>
                <a:ext uri="{FF2B5EF4-FFF2-40B4-BE49-F238E27FC236}">
                  <a16:creationId xmlns:a16="http://schemas.microsoft.com/office/drawing/2014/main" id="{9227EE44-3443-B1A9-9F62-955FCAF62724}"/>
                </a:ext>
              </a:extLst>
            </p:cNvPr>
            <p:cNvSpPr txBox="1"/>
            <p:nvPr/>
          </p:nvSpPr>
          <p:spPr>
            <a:xfrm>
              <a:off x="912" y="2387"/>
              <a:ext cx="116" cy="283"/>
            </a:xfrm>
            <a:prstGeom prst="rect">
              <a:avLst/>
            </a:prstGeom>
            <a:noFill/>
            <a:ln>
              <a:noFill/>
            </a:ln>
          </p:spPr>
          <p:txBody>
            <a:bodyPr spcFirstLastPara="1" wrap="square" lIns="91425" tIns="45700" rIns="91425" bIns="45700" anchor="b" anchorCtr="0">
              <a:spAutoFit/>
            </a:bodyPr>
            <a:lstStyle/>
            <a:p>
              <a:pPr marL="0" marR="0" lvl="0" indent="0" algn="ctr" defTabSz="914400" eaLnBrk="1" fontAlgn="auto" latinLnBrk="0" hangingPunct="1">
                <a:lnSpc>
                  <a:spcPct val="13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A50021"/>
                </a:solidFill>
                <a:effectLst/>
                <a:uLnTx/>
                <a:uFillTx/>
                <a:latin typeface="Calibri"/>
                <a:ea typeface="Calibri"/>
                <a:cs typeface="Calibri"/>
                <a:sym typeface="Calibri"/>
              </a:endParaRPr>
            </a:p>
          </p:txBody>
        </p:sp>
        <p:sp>
          <p:nvSpPr>
            <p:cNvPr id="11" name="Google Shape;452;p32">
              <a:extLst>
                <a:ext uri="{FF2B5EF4-FFF2-40B4-BE49-F238E27FC236}">
                  <a16:creationId xmlns:a16="http://schemas.microsoft.com/office/drawing/2014/main" id="{2CB772D5-5FDC-22FD-233C-6BBF6A3853E4}"/>
                </a:ext>
              </a:extLst>
            </p:cNvPr>
            <p:cNvSpPr txBox="1"/>
            <p:nvPr/>
          </p:nvSpPr>
          <p:spPr>
            <a:xfrm>
              <a:off x="5001" y="2387"/>
              <a:ext cx="116" cy="283"/>
            </a:xfrm>
            <a:prstGeom prst="rect">
              <a:avLst/>
            </a:prstGeom>
            <a:noFill/>
            <a:ln>
              <a:noFill/>
            </a:ln>
          </p:spPr>
          <p:txBody>
            <a:bodyPr spcFirstLastPara="1" wrap="square" lIns="91425" tIns="45700" rIns="91425" bIns="45700" anchor="b" anchorCtr="0">
              <a:spAutoFit/>
            </a:bodyPr>
            <a:lstStyle/>
            <a:p>
              <a:pPr marL="0" marR="0" lvl="0" indent="0" algn="ctr" defTabSz="914400" eaLnBrk="1" fontAlgn="auto" latinLnBrk="0" hangingPunct="1">
                <a:lnSpc>
                  <a:spcPct val="13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A50021"/>
                </a:solidFill>
                <a:effectLst/>
                <a:uLnTx/>
                <a:uFillTx/>
                <a:latin typeface="Calibri"/>
                <a:ea typeface="Calibri"/>
                <a:cs typeface="Calibri"/>
                <a:sym typeface="Calibri"/>
              </a:endParaRPr>
            </a:p>
          </p:txBody>
        </p:sp>
        <p:sp>
          <p:nvSpPr>
            <p:cNvPr id="12" name="Google Shape;453;p32">
              <a:extLst>
                <a:ext uri="{FF2B5EF4-FFF2-40B4-BE49-F238E27FC236}">
                  <a16:creationId xmlns:a16="http://schemas.microsoft.com/office/drawing/2014/main" id="{89CB71A9-5591-AE78-B90C-B46F614ABE33}"/>
                </a:ext>
              </a:extLst>
            </p:cNvPr>
            <p:cNvSpPr txBox="1"/>
            <p:nvPr/>
          </p:nvSpPr>
          <p:spPr>
            <a:xfrm>
              <a:off x="3107" y="1979"/>
              <a:ext cx="1769" cy="288"/>
            </a:xfrm>
            <a:prstGeom prst="rect">
              <a:avLst/>
            </a:prstGeom>
            <a:solidFill>
              <a:srgbClr val="FFFFFF"/>
            </a:solidFill>
            <a:ln>
              <a:noFill/>
            </a:ln>
          </p:spPr>
          <p:txBody>
            <a:bodyPr spcFirstLastPara="1" wrap="square" lIns="91425" tIns="45700" rIns="91425" bIns="45700" anchor="t" anchorCtr="0">
              <a:noAutofit/>
            </a:bodyPr>
            <a:lstStyle/>
            <a:p>
              <a:pPr marL="0" marR="0" lvl="0" indent="0" algn="ctr" defTabSz="914400" eaLnBrk="1" fontAlgn="auto" latinLnBrk="0" hangingPunct="1">
                <a:lnSpc>
                  <a:spcPct val="13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66"/>
                </a:solidFill>
                <a:effectLst/>
                <a:uLnTx/>
                <a:uFillTx/>
                <a:latin typeface="Calibri"/>
                <a:ea typeface="Calibri"/>
                <a:cs typeface="Calibri"/>
                <a:sym typeface="Calibri"/>
              </a:endParaRPr>
            </a:p>
          </p:txBody>
        </p:sp>
        <p:sp>
          <p:nvSpPr>
            <p:cNvPr id="13" name="Google Shape;455;p32">
              <a:extLst>
                <a:ext uri="{FF2B5EF4-FFF2-40B4-BE49-F238E27FC236}">
                  <a16:creationId xmlns:a16="http://schemas.microsoft.com/office/drawing/2014/main" id="{655DF647-E9A4-365D-D18B-5C3BEE761F85}"/>
                </a:ext>
              </a:extLst>
            </p:cNvPr>
            <p:cNvSpPr txBox="1"/>
            <p:nvPr/>
          </p:nvSpPr>
          <p:spPr>
            <a:xfrm>
              <a:off x="884" y="2795"/>
              <a:ext cx="1905" cy="432"/>
            </a:xfrm>
            <a:prstGeom prst="rect">
              <a:avLst/>
            </a:prstGeom>
            <a:solidFill>
              <a:srgbClr val="FFFFFF"/>
            </a:solidFill>
            <a:ln>
              <a:noFill/>
            </a:ln>
          </p:spPr>
          <p:txBody>
            <a:bodyPr spcFirstLastPara="1" wrap="square" lIns="91425" tIns="45700" rIns="91425" bIns="45700" anchor="t" anchorCtr="0">
              <a:noAutofit/>
            </a:bodyPr>
            <a:lstStyle/>
            <a:p>
              <a:pPr marL="0" marR="0" lvl="0" indent="0" algn="r" defTabSz="914400" eaLnBrk="1" fontAlgn="auto" latinLnBrk="0" hangingPunct="1">
                <a:lnSpc>
                  <a:spcPct val="13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66"/>
                </a:solidFill>
                <a:effectLst/>
                <a:uLnTx/>
                <a:uFillTx/>
                <a:latin typeface="Calibri"/>
                <a:ea typeface="Calibri"/>
                <a:cs typeface="Calibri"/>
                <a:sym typeface="Calibri"/>
              </a:endParaRPr>
            </a:p>
          </p:txBody>
        </p:sp>
        <p:sp>
          <p:nvSpPr>
            <p:cNvPr id="14" name="Google Shape;456;p32">
              <a:extLst>
                <a:ext uri="{FF2B5EF4-FFF2-40B4-BE49-F238E27FC236}">
                  <a16:creationId xmlns:a16="http://schemas.microsoft.com/office/drawing/2014/main" id="{9A2C718B-5F52-9856-A5D9-B4A716B002C4}"/>
                </a:ext>
              </a:extLst>
            </p:cNvPr>
            <p:cNvSpPr txBox="1"/>
            <p:nvPr/>
          </p:nvSpPr>
          <p:spPr>
            <a:xfrm>
              <a:off x="1157" y="1435"/>
              <a:ext cx="1542" cy="288"/>
            </a:xfrm>
            <a:prstGeom prst="rect">
              <a:avLst/>
            </a:prstGeom>
            <a:solidFill>
              <a:srgbClr val="FFFFFF"/>
            </a:solidFill>
            <a:ln>
              <a:noFill/>
            </a:ln>
          </p:spPr>
          <p:txBody>
            <a:bodyPr spcFirstLastPara="1" wrap="square" lIns="91425" tIns="45700" rIns="91425" bIns="45700" anchor="t" anchorCtr="0">
              <a:noAutofit/>
            </a:bodyPr>
            <a:lstStyle/>
            <a:p>
              <a:pPr marL="0" marR="0" lvl="0" indent="0" algn="r" defTabSz="914400" eaLnBrk="1" fontAlgn="auto" latinLnBrk="0" hangingPunct="1">
                <a:lnSpc>
                  <a:spcPct val="13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66"/>
                </a:solidFill>
                <a:effectLst/>
                <a:uLnTx/>
                <a:uFillTx/>
                <a:latin typeface="Calibri"/>
                <a:ea typeface="Calibri"/>
                <a:cs typeface="Calibri"/>
                <a:sym typeface="Calibri"/>
              </a:endParaRPr>
            </a:p>
          </p:txBody>
        </p:sp>
        <p:sp>
          <p:nvSpPr>
            <p:cNvPr id="15" name="Google Shape;457;p32">
              <a:extLst>
                <a:ext uri="{FF2B5EF4-FFF2-40B4-BE49-F238E27FC236}">
                  <a16:creationId xmlns:a16="http://schemas.microsoft.com/office/drawing/2014/main" id="{8C3C005F-9A57-45C8-E398-6074BBC68F20}"/>
                </a:ext>
              </a:extLst>
            </p:cNvPr>
            <p:cNvSpPr txBox="1"/>
            <p:nvPr/>
          </p:nvSpPr>
          <p:spPr>
            <a:xfrm rot="-5400000">
              <a:off x="2906" y="2431"/>
              <a:ext cx="116" cy="232"/>
            </a:xfrm>
            <a:prstGeom prst="rect">
              <a:avLst/>
            </a:prstGeom>
            <a:noFill/>
            <a:ln>
              <a:noFill/>
            </a:ln>
          </p:spPr>
          <p:txBody>
            <a:bodyPr spcFirstLastPara="1" wrap="square" lIns="91425" tIns="45700" rIns="91425" bIns="45700" anchor="b" anchorCtr="0">
              <a:spAutoFit/>
            </a:bodyPr>
            <a:lstStyle/>
            <a:p>
              <a:pPr marL="0" marR="0" lvl="0" indent="0" algn="ctr" defTabSz="914400" eaLnBrk="1" fontAlgn="auto" latinLnBrk="0" hangingPunct="1">
                <a:lnSpc>
                  <a:spcPct val="13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6" name="Google Shape;458;p32">
              <a:extLst>
                <a:ext uri="{FF2B5EF4-FFF2-40B4-BE49-F238E27FC236}">
                  <a16:creationId xmlns:a16="http://schemas.microsoft.com/office/drawing/2014/main" id="{671A68FA-2B66-02E8-2D27-9A405659AB52}"/>
                </a:ext>
              </a:extLst>
            </p:cNvPr>
            <p:cNvSpPr txBox="1"/>
            <p:nvPr/>
          </p:nvSpPr>
          <p:spPr>
            <a:xfrm>
              <a:off x="2290" y="2486"/>
              <a:ext cx="116" cy="232"/>
            </a:xfrm>
            <a:prstGeom prst="rect">
              <a:avLst/>
            </a:prstGeom>
            <a:noFill/>
            <a:ln>
              <a:noFill/>
            </a:ln>
          </p:spPr>
          <p:txBody>
            <a:bodyPr spcFirstLastPara="1" wrap="square" lIns="91425" tIns="45700" rIns="91425" bIns="45700" anchor="b" anchorCtr="0">
              <a:spAutoFit/>
            </a:bodyPr>
            <a:lstStyle/>
            <a:p>
              <a:pPr marL="0" marR="0" lvl="0" indent="0" algn="ctr" defTabSz="914400" eaLnBrk="1" fontAlgn="auto" latinLnBrk="0" hangingPunct="1">
                <a:lnSpc>
                  <a:spcPct val="13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Calibri"/>
                <a:ea typeface="Calibri"/>
                <a:cs typeface="Calibri"/>
                <a:sym typeface="Calibri"/>
              </a:endParaRPr>
            </a:p>
          </p:txBody>
        </p:sp>
      </p:grpSp>
      <p:sp>
        <p:nvSpPr>
          <p:cNvPr id="17" name="TextBox 16">
            <a:extLst>
              <a:ext uri="{FF2B5EF4-FFF2-40B4-BE49-F238E27FC236}">
                <a16:creationId xmlns:a16="http://schemas.microsoft.com/office/drawing/2014/main" id="{34D89EBD-B9B6-FB52-BD66-FF3AF9509189}"/>
              </a:ext>
            </a:extLst>
          </p:cNvPr>
          <p:cNvSpPr txBox="1"/>
          <p:nvPr/>
        </p:nvSpPr>
        <p:spPr>
          <a:xfrm>
            <a:off x="6890267" y="5184109"/>
            <a:ext cx="2200275" cy="338554"/>
          </a:xfrm>
          <a:prstGeom prst="rect">
            <a:avLst/>
          </a:prstGeom>
          <a:noFill/>
        </p:spPr>
        <p:txBody>
          <a:bodyPr wrap="square">
            <a:spAutoFit/>
          </a:bodyPr>
          <a:lstStyle/>
          <a:p>
            <a:r>
              <a:rPr lang="en-GB" sz="1600" dirty="0"/>
              <a:t>Pennington, G. (2003)</a:t>
            </a:r>
          </a:p>
        </p:txBody>
      </p:sp>
      <p:sp>
        <p:nvSpPr>
          <p:cNvPr id="18" name="Google Shape;463;p32">
            <a:extLst>
              <a:ext uri="{FF2B5EF4-FFF2-40B4-BE49-F238E27FC236}">
                <a16:creationId xmlns:a16="http://schemas.microsoft.com/office/drawing/2014/main" id="{6848F0D4-8D00-F477-ACBE-4E26F89D7588}"/>
              </a:ext>
            </a:extLst>
          </p:cNvPr>
          <p:cNvSpPr txBox="1"/>
          <p:nvPr/>
        </p:nvSpPr>
        <p:spPr>
          <a:xfrm>
            <a:off x="4103267" y="900573"/>
            <a:ext cx="1155493"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dirty="0">
                <a:solidFill>
                  <a:srgbClr val="003896"/>
                </a:solidFill>
                <a:latin typeface="Calibri"/>
                <a:ea typeface="Calibri"/>
                <a:cs typeface="Calibri"/>
                <a:sym typeface="Calibri"/>
              </a:rPr>
              <a:t>Radical</a:t>
            </a:r>
            <a:endParaRPr sz="2000" dirty="0">
              <a:solidFill>
                <a:srgbClr val="003896"/>
              </a:solidFill>
              <a:latin typeface="Calibri"/>
              <a:ea typeface="Calibri"/>
              <a:cs typeface="Calibri"/>
              <a:sym typeface="Calibri"/>
            </a:endParaRPr>
          </a:p>
        </p:txBody>
      </p:sp>
      <p:sp>
        <p:nvSpPr>
          <p:cNvPr id="19" name="Google Shape;459;p32">
            <a:extLst>
              <a:ext uri="{FF2B5EF4-FFF2-40B4-BE49-F238E27FC236}">
                <a16:creationId xmlns:a16="http://schemas.microsoft.com/office/drawing/2014/main" id="{E97672A2-5096-D285-5000-7C64C7F5D9AB}"/>
              </a:ext>
            </a:extLst>
          </p:cNvPr>
          <p:cNvSpPr txBox="1"/>
          <p:nvPr/>
        </p:nvSpPr>
        <p:spPr>
          <a:xfrm>
            <a:off x="4824826" y="2035538"/>
            <a:ext cx="2728497"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dirty="0">
                <a:solidFill>
                  <a:srgbClr val="003896"/>
                </a:solidFill>
                <a:latin typeface="Calibri"/>
                <a:ea typeface="Calibri"/>
                <a:cs typeface="Calibri"/>
                <a:sym typeface="Calibri"/>
              </a:rPr>
              <a:t>  Moderate disturbance</a:t>
            </a:r>
            <a:endParaRPr sz="2000" dirty="0">
              <a:solidFill>
                <a:srgbClr val="003896"/>
              </a:solidFill>
              <a:latin typeface="Calibri"/>
              <a:ea typeface="Calibri"/>
              <a:cs typeface="Calibri"/>
              <a:sym typeface="Calibri"/>
            </a:endParaRPr>
          </a:p>
        </p:txBody>
      </p:sp>
      <p:sp>
        <p:nvSpPr>
          <p:cNvPr id="20" name="TextBox 19">
            <a:extLst>
              <a:ext uri="{FF2B5EF4-FFF2-40B4-BE49-F238E27FC236}">
                <a16:creationId xmlns:a16="http://schemas.microsoft.com/office/drawing/2014/main" id="{126AD6B0-50B6-4027-76E6-F7C622C196CA}"/>
              </a:ext>
            </a:extLst>
          </p:cNvPr>
          <p:cNvSpPr txBox="1"/>
          <p:nvPr/>
        </p:nvSpPr>
        <p:spPr>
          <a:xfrm>
            <a:off x="5711876" y="2432515"/>
            <a:ext cx="1130198" cy="400110"/>
          </a:xfrm>
          <a:prstGeom prst="rect">
            <a:avLst/>
          </a:prstGeom>
          <a:noFill/>
        </p:spPr>
        <p:txBody>
          <a:bodyPr wrap="square">
            <a:spAutoFit/>
          </a:bodyPr>
          <a:lstStyle/>
          <a:p>
            <a:r>
              <a:rPr lang="en-GB" sz="2000" dirty="0">
                <a:solidFill>
                  <a:srgbClr val="003896"/>
                </a:solidFill>
                <a:latin typeface="Calibri"/>
                <a:ea typeface="Calibri"/>
                <a:cs typeface="Calibri"/>
                <a:sym typeface="Calibri"/>
              </a:rPr>
              <a:t>Low risk</a:t>
            </a:r>
            <a:endParaRPr lang="en-GB" sz="2000" dirty="0">
              <a:solidFill>
                <a:srgbClr val="003896"/>
              </a:solidFill>
            </a:endParaRPr>
          </a:p>
        </p:txBody>
      </p:sp>
      <p:sp>
        <p:nvSpPr>
          <p:cNvPr id="21" name="TextBox 20">
            <a:extLst>
              <a:ext uri="{FF2B5EF4-FFF2-40B4-BE49-F238E27FC236}">
                <a16:creationId xmlns:a16="http://schemas.microsoft.com/office/drawing/2014/main" id="{ECF2A81A-F58C-CACE-260A-1356C9F39ADE}"/>
              </a:ext>
            </a:extLst>
          </p:cNvPr>
          <p:cNvSpPr txBox="1"/>
          <p:nvPr/>
        </p:nvSpPr>
        <p:spPr>
          <a:xfrm>
            <a:off x="7264814" y="2985865"/>
            <a:ext cx="1451182" cy="400110"/>
          </a:xfrm>
          <a:prstGeom prst="rect">
            <a:avLst/>
          </a:prstGeom>
          <a:noFill/>
        </p:spPr>
        <p:txBody>
          <a:bodyPr wrap="square">
            <a:spAutoFit/>
          </a:bodyPr>
          <a:lstStyle/>
          <a:p>
            <a:pPr marL="0" marR="0" lvl="0" indent="0" algn="l" rtl="0">
              <a:spcBef>
                <a:spcPts val="0"/>
              </a:spcBef>
              <a:spcAft>
                <a:spcPts val="0"/>
              </a:spcAft>
              <a:buNone/>
            </a:pPr>
            <a:r>
              <a:rPr lang="en-GB" sz="2000" dirty="0">
                <a:solidFill>
                  <a:srgbClr val="C00000"/>
                </a:solidFill>
                <a:latin typeface="Calibri"/>
                <a:ea typeface="Calibri"/>
                <a:cs typeface="Calibri"/>
                <a:sym typeface="Calibri"/>
              </a:rPr>
              <a:t>Peripheral</a:t>
            </a:r>
          </a:p>
        </p:txBody>
      </p:sp>
      <p:sp>
        <p:nvSpPr>
          <p:cNvPr id="22" name="TextBox 21">
            <a:extLst>
              <a:ext uri="{FF2B5EF4-FFF2-40B4-BE49-F238E27FC236}">
                <a16:creationId xmlns:a16="http://schemas.microsoft.com/office/drawing/2014/main" id="{730CE1CC-1D34-26EB-91EB-5E0074B9EA31}"/>
              </a:ext>
            </a:extLst>
          </p:cNvPr>
          <p:cNvSpPr txBox="1"/>
          <p:nvPr/>
        </p:nvSpPr>
        <p:spPr>
          <a:xfrm>
            <a:off x="5229533" y="4090958"/>
            <a:ext cx="1919081" cy="400110"/>
          </a:xfrm>
          <a:prstGeom prst="rect">
            <a:avLst/>
          </a:prstGeom>
          <a:noFill/>
        </p:spPr>
        <p:txBody>
          <a:bodyPr wrap="square">
            <a:spAutoFit/>
          </a:bodyPr>
          <a:lstStyle/>
          <a:p>
            <a:pPr marL="0" marR="0" lvl="0" indent="0" algn="l" rtl="0">
              <a:spcBef>
                <a:spcPts val="0"/>
              </a:spcBef>
              <a:spcAft>
                <a:spcPts val="0"/>
              </a:spcAft>
              <a:buNone/>
            </a:pPr>
            <a:r>
              <a:rPr lang="en-GB" sz="2000" dirty="0">
                <a:solidFill>
                  <a:srgbClr val="003896"/>
                </a:solidFill>
                <a:latin typeface="Calibri"/>
                <a:ea typeface="Calibri"/>
                <a:cs typeface="Calibri"/>
                <a:sym typeface="Calibri"/>
              </a:rPr>
              <a:t>Low disturbance</a:t>
            </a:r>
          </a:p>
        </p:txBody>
      </p:sp>
      <p:sp>
        <p:nvSpPr>
          <p:cNvPr id="23" name="Google Shape;459;p32">
            <a:extLst>
              <a:ext uri="{FF2B5EF4-FFF2-40B4-BE49-F238E27FC236}">
                <a16:creationId xmlns:a16="http://schemas.microsoft.com/office/drawing/2014/main" id="{12E70EBF-AB47-4441-D02E-FEF59ED6F80E}"/>
              </a:ext>
            </a:extLst>
          </p:cNvPr>
          <p:cNvSpPr txBox="1"/>
          <p:nvPr/>
        </p:nvSpPr>
        <p:spPr>
          <a:xfrm>
            <a:off x="5519945" y="4456504"/>
            <a:ext cx="1804987" cy="3968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dirty="0">
                <a:solidFill>
                  <a:srgbClr val="003896"/>
                </a:solidFill>
                <a:latin typeface="Calibri"/>
                <a:ea typeface="Calibri"/>
                <a:cs typeface="Calibri"/>
                <a:sym typeface="Calibri"/>
              </a:rPr>
              <a:t>  Low risk</a:t>
            </a:r>
            <a:endParaRPr sz="2000" dirty="0">
              <a:solidFill>
                <a:srgbClr val="003896"/>
              </a:solidFill>
              <a:latin typeface="Calibri"/>
              <a:ea typeface="Calibri"/>
              <a:cs typeface="Calibri"/>
              <a:sym typeface="Calibri"/>
            </a:endParaRPr>
          </a:p>
        </p:txBody>
      </p:sp>
      <p:sp>
        <p:nvSpPr>
          <p:cNvPr id="24" name="TextBox 23">
            <a:extLst>
              <a:ext uri="{FF2B5EF4-FFF2-40B4-BE49-F238E27FC236}">
                <a16:creationId xmlns:a16="http://schemas.microsoft.com/office/drawing/2014/main" id="{37452F49-93F8-B265-FBDC-9C611878660F}"/>
              </a:ext>
            </a:extLst>
          </p:cNvPr>
          <p:cNvSpPr txBox="1"/>
          <p:nvPr/>
        </p:nvSpPr>
        <p:spPr>
          <a:xfrm>
            <a:off x="3931791" y="5153331"/>
            <a:ext cx="1498444" cy="400110"/>
          </a:xfrm>
          <a:prstGeom prst="rect">
            <a:avLst/>
          </a:prstGeom>
          <a:noFill/>
        </p:spPr>
        <p:txBody>
          <a:bodyPr wrap="square">
            <a:spAutoFit/>
          </a:bodyPr>
          <a:lstStyle/>
          <a:p>
            <a:pPr marL="0" marR="0" lvl="0" indent="0" algn="l" rtl="0">
              <a:spcBef>
                <a:spcPts val="0"/>
              </a:spcBef>
              <a:spcAft>
                <a:spcPts val="0"/>
              </a:spcAft>
              <a:buNone/>
            </a:pPr>
            <a:r>
              <a:rPr lang="en-GB" sz="2000" dirty="0">
                <a:solidFill>
                  <a:srgbClr val="003896"/>
                </a:solidFill>
                <a:latin typeface="Calibri"/>
                <a:ea typeface="Calibri"/>
                <a:cs typeface="Calibri"/>
                <a:sym typeface="Calibri"/>
              </a:rPr>
              <a:t>Incremental</a:t>
            </a:r>
          </a:p>
        </p:txBody>
      </p:sp>
      <p:sp>
        <p:nvSpPr>
          <p:cNvPr id="25" name="TextBox 24">
            <a:extLst>
              <a:ext uri="{FF2B5EF4-FFF2-40B4-BE49-F238E27FC236}">
                <a16:creationId xmlns:a16="http://schemas.microsoft.com/office/drawing/2014/main" id="{7F3D75B5-FF14-6486-3610-D3CD900708B7}"/>
              </a:ext>
            </a:extLst>
          </p:cNvPr>
          <p:cNvSpPr txBox="1"/>
          <p:nvPr/>
        </p:nvSpPr>
        <p:spPr>
          <a:xfrm>
            <a:off x="1537823" y="3661305"/>
            <a:ext cx="2677197" cy="400110"/>
          </a:xfrm>
          <a:prstGeom prst="rect">
            <a:avLst/>
          </a:prstGeom>
          <a:noFill/>
        </p:spPr>
        <p:txBody>
          <a:bodyPr wrap="square">
            <a:spAutoFit/>
          </a:bodyPr>
          <a:lstStyle/>
          <a:p>
            <a:r>
              <a:rPr lang="en-GB" sz="2000" dirty="0">
                <a:solidFill>
                  <a:srgbClr val="003896"/>
                </a:solidFill>
                <a:latin typeface="Calibri"/>
                <a:ea typeface="Calibri"/>
                <a:cs typeface="Calibri"/>
                <a:sym typeface="Calibri"/>
              </a:rPr>
              <a:t>Moderate disturbance</a:t>
            </a:r>
            <a:endParaRPr lang="en-GB" sz="2000" dirty="0">
              <a:solidFill>
                <a:srgbClr val="003896"/>
              </a:solidFill>
            </a:endParaRPr>
          </a:p>
        </p:txBody>
      </p:sp>
      <p:sp>
        <p:nvSpPr>
          <p:cNvPr id="26" name="Google Shape;459;p32">
            <a:extLst>
              <a:ext uri="{FF2B5EF4-FFF2-40B4-BE49-F238E27FC236}">
                <a16:creationId xmlns:a16="http://schemas.microsoft.com/office/drawing/2014/main" id="{3F0A4328-9A31-8A9F-9C0F-FE259C405C60}"/>
              </a:ext>
            </a:extLst>
          </p:cNvPr>
          <p:cNvSpPr txBox="1"/>
          <p:nvPr/>
        </p:nvSpPr>
        <p:spPr>
          <a:xfrm>
            <a:off x="1973797" y="4080344"/>
            <a:ext cx="1804987" cy="3968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dirty="0">
                <a:solidFill>
                  <a:srgbClr val="003896"/>
                </a:solidFill>
                <a:latin typeface="Calibri"/>
                <a:ea typeface="Calibri"/>
                <a:cs typeface="Calibri"/>
                <a:sym typeface="Calibri"/>
              </a:rPr>
              <a:t>  Moderate risk</a:t>
            </a:r>
            <a:endParaRPr sz="2000" dirty="0">
              <a:solidFill>
                <a:srgbClr val="003896"/>
              </a:solidFill>
              <a:latin typeface="Calibri"/>
              <a:ea typeface="Calibri"/>
              <a:cs typeface="Calibri"/>
              <a:sym typeface="Calibri"/>
            </a:endParaRPr>
          </a:p>
        </p:txBody>
      </p:sp>
      <p:sp>
        <p:nvSpPr>
          <p:cNvPr id="27" name="TextBox 26">
            <a:extLst>
              <a:ext uri="{FF2B5EF4-FFF2-40B4-BE49-F238E27FC236}">
                <a16:creationId xmlns:a16="http://schemas.microsoft.com/office/drawing/2014/main" id="{32951919-BD4D-C150-C334-8D97A68ABBEB}"/>
              </a:ext>
            </a:extLst>
          </p:cNvPr>
          <p:cNvSpPr txBox="1"/>
          <p:nvPr/>
        </p:nvSpPr>
        <p:spPr>
          <a:xfrm>
            <a:off x="918978" y="2999042"/>
            <a:ext cx="896300" cy="400110"/>
          </a:xfrm>
          <a:prstGeom prst="rect">
            <a:avLst/>
          </a:prstGeom>
          <a:noFill/>
        </p:spPr>
        <p:txBody>
          <a:bodyPr wrap="square">
            <a:spAutoFit/>
          </a:bodyPr>
          <a:lstStyle/>
          <a:p>
            <a:pPr marL="0" marR="0" lvl="0" indent="0" algn="l" rtl="0">
              <a:spcBef>
                <a:spcPts val="0"/>
              </a:spcBef>
              <a:spcAft>
                <a:spcPts val="0"/>
              </a:spcAft>
              <a:buNone/>
            </a:pPr>
            <a:r>
              <a:rPr lang="en-GB" sz="2000" dirty="0">
                <a:solidFill>
                  <a:srgbClr val="C00000"/>
                </a:solidFill>
                <a:latin typeface="Calibri"/>
                <a:ea typeface="Calibri"/>
                <a:cs typeface="Calibri"/>
                <a:sym typeface="Calibri"/>
              </a:rPr>
              <a:t>Core</a:t>
            </a:r>
          </a:p>
        </p:txBody>
      </p:sp>
      <p:sp>
        <p:nvSpPr>
          <p:cNvPr id="28" name="Google Shape;459;p32">
            <a:extLst>
              <a:ext uri="{FF2B5EF4-FFF2-40B4-BE49-F238E27FC236}">
                <a16:creationId xmlns:a16="http://schemas.microsoft.com/office/drawing/2014/main" id="{ACCCD1E5-E03E-B960-519E-BD9A5F2B3D0D}"/>
              </a:ext>
            </a:extLst>
          </p:cNvPr>
          <p:cNvSpPr txBox="1"/>
          <p:nvPr/>
        </p:nvSpPr>
        <p:spPr>
          <a:xfrm>
            <a:off x="2051465" y="1797283"/>
            <a:ext cx="2100055"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dirty="0">
                <a:solidFill>
                  <a:srgbClr val="003896"/>
                </a:solidFill>
                <a:latin typeface="Calibri"/>
                <a:ea typeface="Calibri"/>
                <a:cs typeface="Calibri"/>
                <a:sym typeface="Calibri"/>
              </a:rPr>
              <a:t>  High disturbance</a:t>
            </a:r>
            <a:endParaRPr sz="2000" dirty="0">
              <a:solidFill>
                <a:srgbClr val="003896"/>
              </a:solidFill>
              <a:latin typeface="Calibri"/>
              <a:ea typeface="Calibri"/>
              <a:cs typeface="Calibri"/>
              <a:sym typeface="Calibri"/>
            </a:endParaRPr>
          </a:p>
        </p:txBody>
      </p:sp>
      <p:sp>
        <p:nvSpPr>
          <p:cNvPr id="29" name="Google Shape;459;p32">
            <a:extLst>
              <a:ext uri="{FF2B5EF4-FFF2-40B4-BE49-F238E27FC236}">
                <a16:creationId xmlns:a16="http://schemas.microsoft.com/office/drawing/2014/main" id="{A79C23DF-A5F4-7ECA-A658-52A545F017C4}"/>
              </a:ext>
            </a:extLst>
          </p:cNvPr>
          <p:cNvSpPr txBox="1"/>
          <p:nvPr/>
        </p:nvSpPr>
        <p:spPr>
          <a:xfrm>
            <a:off x="2367878" y="2224583"/>
            <a:ext cx="1804987"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2000" dirty="0">
                <a:solidFill>
                  <a:srgbClr val="003896"/>
                </a:solidFill>
                <a:latin typeface="Calibri"/>
                <a:ea typeface="Calibri"/>
                <a:cs typeface="Calibri"/>
                <a:sym typeface="Calibri"/>
              </a:rPr>
              <a:t>  High risk</a:t>
            </a:r>
            <a:endParaRPr sz="2000" dirty="0">
              <a:solidFill>
                <a:srgbClr val="003896"/>
              </a:solidFill>
              <a:latin typeface="Calibri"/>
              <a:ea typeface="Calibri"/>
              <a:cs typeface="Calibri"/>
              <a:sym typeface="Calibri"/>
            </a:endParaRPr>
          </a:p>
        </p:txBody>
      </p:sp>
      <p:sp>
        <p:nvSpPr>
          <p:cNvPr id="30" name="TextBox 29">
            <a:extLst>
              <a:ext uri="{FF2B5EF4-FFF2-40B4-BE49-F238E27FC236}">
                <a16:creationId xmlns:a16="http://schemas.microsoft.com/office/drawing/2014/main" id="{7204D6E5-DD0F-1C67-E83F-45CE25F8E0BE}"/>
              </a:ext>
            </a:extLst>
          </p:cNvPr>
          <p:cNvSpPr txBox="1"/>
          <p:nvPr/>
        </p:nvSpPr>
        <p:spPr>
          <a:xfrm>
            <a:off x="2374569" y="2985865"/>
            <a:ext cx="2167269" cy="400110"/>
          </a:xfrm>
          <a:prstGeom prst="rect">
            <a:avLst/>
          </a:prstGeom>
          <a:noFill/>
        </p:spPr>
        <p:txBody>
          <a:bodyPr wrap="square">
            <a:spAutoFit/>
          </a:bodyPr>
          <a:lstStyle/>
          <a:p>
            <a:r>
              <a:rPr lang="en-GB" sz="2000" dirty="0">
                <a:solidFill>
                  <a:schemeClr val="bg1"/>
                </a:solidFill>
              </a:rPr>
              <a:t>Scope of change</a:t>
            </a:r>
          </a:p>
        </p:txBody>
      </p:sp>
      <p:sp>
        <p:nvSpPr>
          <p:cNvPr id="31" name="Google Shape;611;p46">
            <a:extLst>
              <a:ext uri="{FF2B5EF4-FFF2-40B4-BE49-F238E27FC236}">
                <a16:creationId xmlns:a16="http://schemas.microsoft.com/office/drawing/2014/main" id="{93C4A7AB-C174-1199-643B-66157B0013F2}"/>
              </a:ext>
            </a:extLst>
          </p:cNvPr>
          <p:cNvSpPr txBox="1"/>
          <p:nvPr/>
        </p:nvSpPr>
        <p:spPr>
          <a:xfrm rot="16200000">
            <a:off x="3253787" y="3036617"/>
            <a:ext cx="2590769" cy="492402"/>
          </a:xfrm>
          <a:prstGeom prst="rect">
            <a:avLst/>
          </a:prstGeom>
          <a:noFill/>
          <a:ln>
            <a:noFill/>
          </a:ln>
        </p:spPr>
        <p:txBody>
          <a:bodyPr spcFirstLastPara="1" wrap="square" lIns="91425" tIns="45700" rIns="91425" bIns="45700" anchor="b" anchorCtr="0">
            <a:spAutoFit/>
          </a:bodyPr>
          <a:lstStyle/>
          <a:p>
            <a:pPr marL="0" marR="0" lvl="0" indent="0" algn="ctr" rtl="0">
              <a:lnSpc>
                <a:spcPct val="130000"/>
              </a:lnSpc>
              <a:spcBef>
                <a:spcPts val="0"/>
              </a:spcBef>
              <a:spcAft>
                <a:spcPts val="0"/>
              </a:spcAft>
              <a:buClr>
                <a:srgbClr val="FFFFFF"/>
              </a:buClr>
              <a:buSzPts val="1400"/>
              <a:buFont typeface="Noto Sans Symbols"/>
              <a:buNone/>
            </a:pPr>
            <a:r>
              <a:rPr lang="en-GB" sz="2000" b="0" i="0" u="none" strike="noStrike" cap="none" dirty="0">
                <a:solidFill>
                  <a:srgbClr val="FFFFFF"/>
                </a:solidFill>
                <a:latin typeface="Calibri"/>
                <a:ea typeface="Calibri"/>
                <a:cs typeface="Calibri"/>
                <a:sym typeface="Calibri"/>
              </a:rPr>
              <a:t>Pace of Change</a:t>
            </a:r>
            <a:endParaRPr sz="2000" dirty="0"/>
          </a:p>
        </p:txBody>
      </p:sp>
    </p:spTree>
    <p:extLst>
      <p:ext uri="{BB962C8B-B14F-4D97-AF65-F5344CB8AC3E}">
        <p14:creationId xmlns:p14="http://schemas.microsoft.com/office/powerpoint/2010/main" val="24439743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2918A-ED3E-ABD4-DF71-DF8572888E15}"/>
              </a:ext>
            </a:extLst>
          </p:cNvPr>
          <p:cNvSpPr>
            <a:spLocks noGrp="1"/>
          </p:cNvSpPr>
          <p:nvPr>
            <p:ph type="title"/>
          </p:nvPr>
        </p:nvSpPr>
        <p:spPr/>
        <p:txBody>
          <a:bodyPr/>
          <a:lstStyle/>
          <a:p>
            <a:r>
              <a:rPr lang="en-GB" dirty="0"/>
              <a:t>Force field analysis</a:t>
            </a:r>
          </a:p>
        </p:txBody>
      </p:sp>
      <p:sp>
        <p:nvSpPr>
          <p:cNvPr id="3" name="Footer Placeholder 2">
            <a:extLst>
              <a:ext uri="{FF2B5EF4-FFF2-40B4-BE49-F238E27FC236}">
                <a16:creationId xmlns:a16="http://schemas.microsoft.com/office/drawing/2014/main" id="{B76C11CD-0B32-3A36-9689-869F07E77A6F}"/>
              </a:ext>
            </a:extLst>
          </p:cNvPr>
          <p:cNvSpPr>
            <a:spLocks noGrp="1"/>
          </p:cNvSpPr>
          <p:nvPr>
            <p:ph type="ftr" sz="quarter" idx="3"/>
          </p:nvPr>
        </p:nvSpPr>
        <p:spPr/>
        <p:txBody>
          <a:bodyPr/>
          <a:lstStyle/>
          <a:p>
            <a:fld id="{259D440C-7347-EB4D-BE94-CDE864366CB2}" type="slidenum">
              <a:rPr lang="en-US" smtClean="0"/>
              <a:pPr/>
              <a:t>23</a:t>
            </a:fld>
            <a:endParaRPr lang="en-US" dirty="0"/>
          </a:p>
        </p:txBody>
      </p:sp>
      <p:sp>
        <p:nvSpPr>
          <p:cNvPr id="4" name="Text Placeholder 3">
            <a:extLst>
              <a:ext uri="{FF2B5EF4-FFF2-40B4-BE49-F238E27FC236}">
                <a16:creationId xmlns:a16="http://schemas.microsoft.com/office/drawing/2014/main" id="{075126F5-6B22-E2E4-D26A-F3081170457D}"/>
              </a:ext>
            </a:extLst>
          </p:cNvPr>
          <p:cNvSpPr>
            <a:spLocks noGrp="1"/>
          </p:cNvSpPr>
          <p:nvPr>
            <p:ph type="body" sz="quarter" idx="10"/>
          </p:nvPr>
        </p:nvSpPr>
        <p:spPr/>
        <p:txBody>
          <a:bodyPr/>
          <a:lstStyle/>
          <a:p>
            <a:r>
              <a:rPr lang="en-GB" dirty="0"/>
              <a:t>External and internal pressures</a:t>
            </a:r>
          </a:p>
          <a:p>
            <a:endParaRPr lang="en-GB" dirty="0"/>
          </a:p>
          <a:p>
            <a:r>
              <a:rPr lang="en-GB" dirty="0"/>
              <a:t>Driving v. restraining forces (Kurt Lewin)</a:t>
            </a:r>
          </a:p>
          <a:p>
            <a:pPr marL="627425" lvl="2" indent="-342900">
              <a:buFont typeface="Arial" panose="020B0604020202020204" pitchFamily="34" charset="0"/>
              <a:buChar char="•"/>
            </a:pPr>
            <a:r>
              <a:rPr lang="en-GB" sz="2200" dirty="0"/>
              <a:t>Organisational culture</a:t>
            </a:r>
          </a:p>
          <a:p>
            <a:pPr marL="627425" lvl="2" indent="-342900">
              <a:buFont typeface="Arial" panose="020B0604020202020204" pitchFamily="34" charset="0"/>
              <a:buChar char="•"/>
            </a:pPr>
            <a:r>
              <a:rPr lang="en-GB" sz="2200" dirty="0"/>
              <a:t>Individual sources</a:t>
            </a:r>
          </a:p>
          <a:p>
            <a:endParaRPr lang="en-GB" dirty="0"/>
          </a:p>
        </p:txBody>
      </p:sp>
    </p:spTree>
    <p:extLst>
      <p:ext uri="{BB962C8B-B14F-4D97-AF65-F5344CB8AC3E}">
        <p14:creationId xmlns:p14="http://schemas.microsoft.com/office/powerpoint/2010/main" val="7972835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DA30B-90A7-6736-A077-AADFB82A0359}"/>
              </a:ext>
            </a:extLst>
          </p:cNvPr>
          <p:cNvSpPr>
            <a:spLocks noGrp="1"/>
          </p:cNvSpPr>
          <p:nvPr>
            <p:ph type="title"/>
          </p:nvPr>
        </p:nvSpPr>
        <p:spPr/>
        <p:txBody>
          <a:bodyPr/>
          <a:lstStyle/>
          <a:p>
            <a:r>
              <a:rPr lang="en-GB" dirty="0"/>
              <a:t>Force field analysis</a:t>
            </a:r>
          </a:p>
        </p:txBody>
      </p:sp>
      <p:sp>
        <p:nvSpPr>
          <p:cNvPr id="3" name="Footer Placeholder 2">
            <a:extLst>
              <a:ext uri="{FF2B5EF4-FFF2-40B4-BE49-F238E27FC236}">
                <a16:creationId xmlns:a16="http://schemas.microsoft.com/office/drawing/2014/main" id="{D86D1026-ACDE-FF3D-A11C-42357FE246B8}"/>
              </a:ext>
            </a:extLst>
          </p:cNvPr>
          <p:cNvSpPr>
            <a:spLocks noGrp="1"/>
          </p:cNvSpPr>
          <p:nvPr>
            <p:ph type="ftr" sz="quarter" idx="3"/>
          </p:nvPr>
        </p:nvSpPr>
        <p:spPr/>
        <p:txBody>
          <a:bodyPr/>
          <a:lstStyle/>
          <a:p>
            <a:fld id="{28D2BE0B-8DD1-B34B-ADC7-1DA5CD04FE8E}" type="slidenum">
              <a:rPr lang="en-US" smtClean="0"/>
              <a:pPr/>
              <a:t>24</a:t>
            </a:fld>
            <a:endParaRPr lang="en-US" dirty="0"/>
          </a:p>
        </p:txBody>
      </p:sp>
      <p:graphicFrame>
        <p:nvGraphicFramePr>
          <p:cNvPr id="4" name="Group 114">
            <a:extLst>
              <a:ext uri="{FF2B5EF4-FFF2-40B4-BE49-F238E27FC236}">
                <a16:creationId xmlns:a16="http://schemas.microsoft.com/office/drawing/2014/main" id="{9735137F-DA5C-19C3-1319-F6229574711E}"/>
              </a:ext>
            </a:extLst>
          </p:cNvPr>
          <p:cNvGraphicFramePr>
            <a:graphicFrameLocks/>
          </p:cNvGraphicFramePr>
          <p:nvPr/>
        </p:nvGraphicFramePr>
        <p:xfrm>
          <a:off x="2165194" y="1084263"/>
          <a:ext cx="4793387" cy="4419600"/>
        </p:xfrm>
        <a:graphic>
          <a:graphicData uri="http://schemas.openxmlformats.org/drawingml/2006/table">
            <a:tbl>
              <a:tblPr/>
              <a:tblGrid>
                <a:gridCol w="2432183">
                  <a:extLst>
                    <a:ext uri="{9D8B030D-6E8A-4147-A177-3AD203B41FA5}">
                      <a16:colId xmlns:a16="http://schemas.microsoft.com/office/drawing/2014/main" val="20000"/>
                    </a:ext>
                  </a:extLst>
                </a:gridCol>
                <a:gridCol w="2361204">
                  <a:extLst>
                    <a:ext uri="{9D8B030D-6E8A-4147-A177-3AD203B41FA5}">
                      <a16:colId xmlns:a16="http://schemas.microsoft.com/office/drawing/2014/main" val="20001"/>
                    </a:ext>
                  </a:extLst>
                </a:gridCol>
              </a:tblGrid>
              <a:tr h="736600">
                <a:tc gridSpan="2">
                  <a:txBody>
                    <a:bodyPr/>
                    <a:lstStyle/>
                    <a:p>
                      <a:pPr marL="0" marR="0" lvl="0" indent="0" algn="ctr" defTabSz="914400" rtl="0" eaLnBrk="0" fontAlgn="base" latinLnBrk="0" hangingPunct="0">
                        <a:lnSpc>
                          <a:spcPct val="100000"/>
                        </a:lnSpc>
                        <a:spcBef>
                          <a:spcPct val="20000"/>
                        </a:spcBef>
                        <a:spcAft>
                          <a:spcPct val="0"/>
                        </a:spcAft>
                        <a:buClr>
                          <a:srgbClr val="990000"/>
                        </a:buClr>
                        <a:buSzTx/>
                        <a:buFont typeface="Webdings" pitchFamily="18" charset="2"/>
                        <a:buNone/>
                        <a:tabLst/>
                      </a:pPr>
                      <a:r>
                        <a:rPr kumimoji="1" lang="en-GB" sz="1800" b="1" i="0" u="none" strike="noStrike" cap="none" normalizeH="0" baseline="0" dirty="0">
                          <a:ln>
                            <a:noFill/>
                          </a:ln>
                          <a:solidFill>
                            <a:srgbClr val="003896"/>
                          </a:solidFill>
                          <a:effectLst/>
                          <a:latin typeface="Arial" pitchFamily="34" charset="0"/>
                          <a:ea typeface="ＭＳ Ｐゴシック" pitchFamily="39" charset="-128"/>
                        </a:rPr>
                        <a:t>CURRENT SITUATION</a:t>
                      </a:r>
                    </a:p>
                  </a:txBody>
                  <a:tcPr marL="90852" marR="90852" horzOverflow="overflow">
                    <a:lnL>
                      <a:noFill/>
                    </a:lnL>
                    <a:lnR>
                      <a:noFill/>
                    </a:lnR>
                    <a:lnT>
                      <a:noFill/>
                    </a:lnT>
                    <a:lnB>
                      <a:noFill/>
                    </a:lnB>
                    <a:lnTlToBr>
                      <a:noFill/>
                    </a:lnTlToBr>
                    <a:lnBlToTr>
                      <a:noFill/>
                    </a:lnBlToTr>
                    <a:noFill/>
                  </a:tcPr>
                </a:tc>
                <a:tc hMerge="1">
                  <a:txBody>
                    <a:bodyPr/>
                    <a:lstStyle/>
                    <a:p>
                      <a:endParaRPr lang="en-GB"/>
                    </a:p>
                  </a:txBody>
                  <a:tcPr/>
                </a:tc>
                <a:extLst>
                  <a:ext uri="{0D108BD9-81ED-4DB2-BD59-A6C34878D82A}">
                    <a16:rowId xmlns:a16="http://schemas.microsoft.com/office/drawing/2014/main" val="10000"/>
                  </a:ext>
                </a:extLst>
              </a:tr>
              <a:tr h="736600">
                <a:tc>
                  <a:txBody>
                    <a:bodyPr/>
                    <a:lstStyle/>
                    <a:p>
                      <a:pPr marL="0" marR="0" lvl="0" indent="0" algn="l" defTabSz="914400" rtl="0" eaLnBrk="0" fontAlgn="base" latinLnBrk="0" hangingPunct="0">
                        <a:lnSpc>
                          <a:spcPct val="100000"/>
                        </a:lnSpc>
                        <a:spcBef>
                          <a:spcPct val="20000"/>
                        </a:spcBef>
                        <a:spcAft>
                          <a:spcPct val="0"/>
                        </a:spcAft>
                        <a:buClr>
                          <a:srgbClr val="990000"/>
                        </a:buClr>
                        <a:buSzTx/>
                        <a:buFont typeface="Webdings" pitchFamily="18" charset="2"/>
                        <a:buNone/>
                        <a:tabLst/>
                      </a:pPr>
                      <a:r>
                        <a:rPr kumimoji="1" lang="en-GB" sz="1800" b="1" i="0" u="none" strike="noStrike" cap="none" normalizeH="0" baseline="0" dirty="0">
                          <a:ln>
                            <a:noFill/>
                          </a:ln>
                          <a:solidFill>
                            <a:srgbClr val="003896"/>
                          </a:solidFill>
                          <a:effectLst/>
                          <a:latin typeface="Arial" pitchFamily="34" charset="0"/>
                          <a:ea typeface="ＭＳ Ｐゴシック" pitchFamily="39" charset="-128"/>
                        </a:rPr>
                        <a:t>Driving forces</a:t>
                      </a:r>
                    </a:p>
                    <a:p>
                      <a:pPr marL="0" marR="0" lvl="0" indent="0" algn="l" defTabSz="914400" rtl="0" eaLnBrk="0" fontAlgn="base" latinLnBrk="0" hangingPunct="0">
                        <a:lnSpc>
                          <a:spcPct val="100000"/>
                        </a:lnSpc>
                        <a:spcBef>
                          <a:spcPct val="20000"/>
                        </a:spcBef>
                        <a:spcAft>
                          <a:spcPct val="0"/>
                        </a:spcAft>
                        <a:buClr>
                          <a:srgbClr val="990000"/>
                        </a:buClr>
                        <a:buSzTx/>
                        <a:buFont typeface="Webdings" pitchFamily="18" charset="2"/>
                        <a:buNone/>
                        <a:tabLst/>
                      </a:pPr>
                      <a:endParaRPr kumimoji="1" lang="en-GB" sz="1800" b="1" i="0" u="none" strike="noStrike" cap="none" normalizeH="0" baseline="0" dirty="0">
                        <a:ln>
                          <a:noFill/>
                        </a:ln>
                        <a:solidFill>
                          <a:srgbClr val="003896"/>
                        </a:solidFill>
                        <a:effectLst/>
                        <a:latin typeface="Arial" pitchFamily="34" charset="0"/>
                        <a:ea typeface="ＭＳ Ｐゴシック" pitchFamily="39" charset="-128"/>
                      </a:endParaRPr>
                    </a:p>
                  </a:txBody>
                  <a:tcPr marL="90852" marR="90852"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990000"/>
                        </a:buClr>
                        <a:buSzTx/>
                        <a:buFont typeface="Webdings" pitchFamily="18" charset="2"/>
                        <a:buNone/>
                        <a:tabLst/>
                      </a:pPr>
                      <a:r>
                        <a:rPr kumimoji="1" lang="en-GB" sz="1800" b="1" i="0" u="none" strike="noStrike" cap="none" normalizeH="0" baseline="0" dirty="0">
                          <a:ln>
                            <a:noFill/>
                          </a:ln>
                          <a:solidFill>
                            <a:srgbClr val="003896"/>
                          </a:solidFill>
                          <a:effectLst/>
                          <a:latin typeface="Arial" pitchFamily="34" charset="0"/>
                          <a:ea typeface="ＭＳ Ｐゴシック" pitchFamily="39" charset="-128"/>
                        </a:rPr>
                        <a:t>Restraining forces</a:t>
                      </a:r>
                    </a:p>
                  </a:txBody>
                  <a:tcPr marL="90852" marR="90852"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extLst>
                  <a:ext uri="{0D108BD9-81ED-4DB2-BD59-A6C34878D82A}">
                    <a16:rowId xmlns:a16="http://schemas.microsoft.com/office/drawing/2014/main" val="10001"/>
                  </a:ext>
                </a:extLst>
              </a:tr>
              <a:tr h="736600">
                <a:tc>
                  <a:txBody>
                    <a:bodyPr/>
                    <a:lstStyle/>
                    <a:p>
                      <a:pPr marL="0" marR="0" lvl="0" indent="0" algn="l" defTabSz="914400" rtl="0" eaLnBrk="0" fontAlgn="base" latinLnBrk="0" hangingPunct="0">
                        <a:lnSpc>
                          <a:spcPct val="100000"/>
                        </a:lnSpc>
                        <a:spcBef>
                          <a:spcPct val="20000"/>
                        </a:spcBef>
                        <a:spcAft>
                          <a:spcPct val="0"/>
                        </a:spcAft>
                        <a:buClr>
                          <a:srgbClr val="990000"/>
                        </a:buClr>
                        <a:buSzTx/>
                        <a:buFont typeface="Webdings" pitchFamily="18" charset="2"/>
                        <a:buNone/>
                        <a:tabLst/>
                      </a:pPr>
                      <a:endParaRPr kumimoji="1" lang="en-US" sz="1800" b="1" i="0" u="none" strike="noStrike" cap="none" normalizeH="0" baseline="0" dirty="0">
                        <a:ln>
                          <a:noFill/>
                        </a:ln>
                        <a:solidFill>
                          <a:srgbClr val="003896"/>
                        </a:solidFill>
                        <a:effectLst/>
                        <a:latin typeface="Arial" pitchFamily="34" charset="0"/>
                        <a:ea typeface="ＭＳ Ｐゴシック" pitchFamily="39" charset="-128"/>
                      </a:endParaRPr>
                    </a:p>
                  </a:txBody>
                  <a:tcPr marL="90852" marR="90852"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990000"/>
                        </a:buClr>
                        <a:buSzTx/>
                        <a:buFont typeface="Webdings" pitchFamily="18" charset="2"/>
                        <a:buNone/>
                        <a:tabLst/>
                      </a:pPr>
                      <a:endParaRPr kumimoji="1" lang="en-US" sz="1800" b="1" i="0" u="none" strike="noStrike" cap="none" normalizeH="0" baseline="0">
                        <a:ln>
                          <a:noFill/>
                        </a:ln>
                        <a:solidFill>
                          <a:srgbClr val="003896"/>
                        </a:solidFill>
                        <a:effectLst/>
                        <a:latin typeface="Arial" pitchFamily="34" charset="0"/>
                        <a:ea typeface="ＭＳ Ｐゴシック" pitchFamily="39" charset="-128"/>
                      </a:endParaRPr>
                    </a:p>
                  </a:txBody>
                  <a:tcPr marL="90852" marR="90852"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extLst>
                  <a:ext uri="{0D108BD9-81ED-4DB2-BD59-A6C34878D82A}">
                    <a16:rowId xmlns:a16="http://schemas.microsoft.com/office/drawing/2014/main" val="10002"/>
                  </a:ext>
                </a:extLst>
              </a:tr>
              <a:tr h="736600">
                <a:tc>
                  <a:txBody>
                    <a:bodyPr/>
                    <a:lstStyle/>
                    <a:p>
                      <a:pPr marL="0" marR="0" lvl="0" indent="0" algn="l" defTabSz="914400" rtl="0" eaLnBrk="0" fontAlgn="base" latinLnBrk="0" hangingPunct="0">
                        <a:lnSpc>
                          <a:spcPct val="100000"/>
                        </a:lnSpc>
                        <a:spcBef>
                          <a:spcPct val="20000"/>
                        </a:spcBef>
                        <a:spcAft>
                          <a:spcPct val="0"/>
                        </a:spcAft>
                        <a:buClr>
                          <a:srgbClr val="990000"/>
                        </a:buClr>
                        <a:buSzTx/>
                        <a:buFont typeface="Webdings" pitchFamily="18" charset="2"/>
                        <a:buNone/>
                        <a:tabLst/>
                      </a:pPr>
                      <a:endParaRPr kumimoji="1" lang="en-US" sz="1800" b="1" i="0" u="none" strike="noStrike" cap="none" normalizeH="0" baseline="0" dirty="0">
                        <a:ln>
                          <a:noFill/>
                        </a:ln>
                        <a:solidFill>
                          <a:srgbClr val="003896"/>
                        </a:solidFill>
                        <a:effectLst/>
                        <a:latin typeface="Arial" pitchFamily="34" charset="0"/>
                        <a:ea typeface="ＭＳ Ｐゴシック" pitchFamily="39" charset="-128"/>
                      </a:endParaRPr>
                    </a:p>
                  </a:txBody>
                  <a:tcPr marL="90852" marR="90852"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990000"/>
                        </a:buClr>
                        <a:buSzTx/>
                        <a:buFont typeface="Webdings" pitchFamily="18" charset="2"/>
                        <a:buNone/>
                        <a:tabLst/>
                      </a:pPr>
                      <a:endParaRPr kumimoji="1" lang="en-US" sz="1800" b="1" i="0" u="none" strike="noStrike" cap="none" normalizeH="0" baseline="0" dirty="0">
                        <a:ln>
                          <a:noFill/>
                        </a:ln>
                        <a:solidFill>
                          <a:srgbClr val="003896"/>
                        </a:solidFill>
                        <a:effectLst/>
                        <a:latin typeface="Arial" pitchFamily="34" charset="0"/>
                        <a:ea typeface="ＭＳ Ｐゴシック" pitchFamily="39" charset="-128"/>
                      </a:endParaRPr>
                    </a:p>
                  </a:txBody>
                  <a:tcPr marL="90852" marR="90852"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extLst>
                  <a:ext uri="{0D108BD9-81ED-4DB2-BD59-A6C34878D82A}">
                    <a16:rowId xmlns:a16="http://schemas.microsoft.com/office/drawing/2014/main" val="10003"/>
                  </a:ext>
                </a:extLst>
              </a:tr>
              <a:tr h="736600">
                <a:tc>
                  <a:txBody>
                    <a:bodyPr/>
                    <a:lstStyle/>
                    <a:p>
                      <a:pPr marL="0" marR="0" lvl="0" indent="0" algn="l" defTabSz="914400" rtl="0" eaLnBrk="0" fontAlgn="base" latinLnBrk="0" hangingPunct="0">
                        <a:lnSpc>
                          <a:spcPct val="100000"/>
                        </a:lnSpc>
                        <a:spcBef>
                          <a:spcPct val="20000"/>
                        </a:spcBef>
                        <a:spcAft>
                          <a:spcPct val="0"/>
                        </a:spcAft>
                        <a:buClr>
                          <a:srgbClr val="990000"/>
                        </a:buClr>
                        <a:buSzTx/>
                        <a:buFont typeface="Webdings" pitchFamily="18" charset="2"/>
                        <a:buNone/>
                        <a:tabLst/>
                      </a:pPr>
                      <a:endParaRPr kumimoji="1" lang="en-US" sz="1800" b="1" i="0" u="none" strike="noStrike" cap="none" normalizeH="0" baseline="0">
                        <a:ln>
                          <a:noFill/>
                        </a:ln>
                        <a:solidFill>
                          <a:srgbClr val="003896"/>
                        </a:solidFill>
                        <a:effectLst/>
                        <a:latin typeface="Arial" pitchFamily="34" charset="0"/>
                        <a:ea typeface="ＭＳ Ｐゴシック" pitchFamily="39" charset="-128"/>
                      </a:endParaRPr>
                    </a:p>
                  </a:txBody>
                  <a:tcPr marL="90852" marR="90852"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990000"/>
                        </a:buClr>
                        <a:buSzTx/>
                        <a:buFont typeface="Webdings" pitchFamily="18" charset="2"/>
                        <a:buNone/>
                        <a:tabLst/>
                      </a:pPr>
                      <a:endParaRPr kumimoji="1" lang="en-US" sz="1800" b="1" i="0" u="none" strike="noStrike" cap="none" normalizeH="0" baseline="0" dirty="0">
                        <a:ln>
                          <a:noFill/>
                        </a:ln>
                        <a:solidFill>
                          <a:srgbClr val="003896"/>
                        </a:solidFill>
                        <a:effectLst/>
                        <a:latin typeface="Arial" pitchFamily="34" charset="0"/>
                        <a:ea typeface="ＭＳ Ｐゴシック" pitchFamily="39" charset="-128"/>
                      </a:endParaRPr>
                    </a:p>
                  </a:txBody>
                  <a:tcPr marL="90852" marR="90852"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extLst>
                  <a:ext uri="{0D108BD9-81ED-4DB2-BD59-A6C34878D82A}">
                    <a16:rowId xmlns:a16="http://schemas.microsoft.com/office/drawing/2014/main" val="10004"/>
                  </a:ext>
                </a:extLst>
              </a:tr>
              <a:tr h="736600">
                <a:tc>
                  <a:txBody>
                    <a:bodyPr/>
                    <a:lstStyle/>
                    <a:p>
                      <a:pPr marL="0" marR="0" lvl="0" indent="0" algn="l" defTabSz="914400" rtl="0" eaLnBrk="0" fontAlgn="base" latinLnBrk="0" hangingPunct="0">
                        <a:lnSpc>
                          <a:spcPct val="100000"/>
                        </a:lnSpc>
                        <a:spcBef>
                          <a:spcPct val="20000"/>
                        </a:spcBef>
                        <a:spcAft>
                          <a:spcPct val="0"/>
                        </a:spcAft>
                        <a:buClr>
                          <a:srgbClr val="990000"/>
                        </a:buClr>
                        <a:buSzTx/>
                        <a:buFont typeface="Webdings" pitchFamily="18" charset="2"/>
                        <a:buNone/>
                        <a:tabLst/>
                      </a:pPr>
                      <a:r>
                        <a:rPr kumimoji="1" lang="en-GB" sz="1800" b="1" i="0" u="none" strike="noStrike" cap="none" normalizeH="0" baseline="0" dirty="0">
                          <a:ln>
                            <a:noFill/>
                          </a:ln>
                          <a:solidFill>
                            <a:srgbClr val="003896"/>
                          </a:solidFill>
                          <a:effectLst/>
                          <a:latin typeface="Arial" pitchFamily="34" charset="0"/>
                          <a:ea typeface="ＭＳ Ｐゴシック" pitchFamily="39" charset="-128"/>
                        </a:rPr>
                        <a:t>                      Desired</a:t>
                      </a:r>
                    </a:p>
                  </a:txBody>
                  <a:tcPr marL="90852" marR="90852"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990000"/>
                        </a:buClr>
                        <a:buSzTx/>
                        <a:buFont typeface="Webdings" pitchFamily="18" charset="2"/>
                        <a:buNone/>
                        <a:tabLst/>
                      </a:pPr>
                      <a:r>
                        <a:rPr kumimoji="1" lang="en-GB" sz="1800" b="1" i="0" u="none" strike="noStrike" cap="none" normalizeH="0" baseline="0" dirty="0">
                          <a:ln>
                            <a:noFill/>
                          </a:ln>
                          <a:solidFill>
                            <a:srgbClr val="003896"/>
                          </a:solidFill>
                          <a:effectLst/>
                          <a:latin typeface="Arial" pitchFamily="34" charset="0"/>
                          <a:ea typeface="ＭＳ Ｐゴシック" pitchFamily="39" charset="-128"/>
                        </a:rPr>
                        <a:t>State</a:t>
                      </a:r>
                    </a:p>
                  </a:txBody>
                  <a:tcPr marL="90852" marR="90852"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bl>
          </a:graphicData>
        </a:graphic>
      </p:graphicFrame>
      <p:sp>
        <p:nvSpPr>
          <p:cNvPr id="6" name="TextBox 5">
            <a:extLst>
              <a:ext uri="{FF2B5EF4-FFF2-40B4-BE49-F238E27FC236}">
                <a16:creationId xmlns:a16="http://schemas.microsoft.com/office/drawing/2014/main" id="{49A3E586-9E52-3B43-EDC1-1B6388D41AD0}"/>
              </a:ext>
            </a:extLst>
          </p:cNvPr>
          <p:cNvSpPr txBox="1"/>
          <p:nvPr/>
        </p:nvSpPr>
        <p:spPr>
          <a:xfrm>
            <a:off x="7143750" y="5134531"/>
            <a:ext cx="1978025" cy="369332"/>
          </a:xfrm>
          <a:prstGeom prst="rect">
            <a:avLst/>
          </a:prstGeom>
          <a:noFill/>
        </p:spPr>
        <p:txBody>
          <a:bodyPr wrap="square">
            <a:spAutoFit/>
          </a:bodyPr>
          <a:lstStyle/>
          <a:p>
            <a:r>
              <a:rPr lang="en-GB" dirty="0"/>
              <a:t>Kurt Lewin, 1951</a:t>
            </a:r>
          </a:p>
        </p:txBody>
      </p:sp>
      <p:sp>
        <p:nvSpPr>
          <p:cNvPr id="7" name="Line 112">
            <a:extLst>
              <a:ext uri="{FF2B5EF4-FFF2-40B4-BE49-F238E27FC236}">
                <a16:creationId xmlns:a16="http://schemas.microsoft.com/office/drawing/2014/main" id="{BAD1153B-BB81-DD81-D969-D8A2E3A72636}"/>
              </a:ext>
            </a:extLst>
          </p:cNvPr>
          <p:cNvSpPr>
            <a:spLocks noChangeShapeType="1"/>
          </p:cNvSpPr>
          <p:nvPr/>
        </p:nvSpPr>
        <p:spPr bwMode="auto">
          <a:xfrm>
            <a:off x="2165194" y="2570163"/>
            <a:ext cx="1871662" cy="0"/>
          </a:xfrm>
          <a:prstGeom prst="line">
            <a:avLst/>
          </a:prstGeom>
          <a:noFill/>
          <a:ln w="38100">
            <a:solidFill>
              <a:srgbClr val="D10373"/>
            </a:solidFill>
            <a:round/>
            <a:headEnd/>
            <a:tailEnd type="triangle" w="med" len="med"/>
          </a:ln>
        </p:spPr>
        <p:txBody>
          <a:bodyPr anchor="b"/>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8" name="Line 112">
            <a:extLst>
              <a:ext uri="{FF2B5EF4-FFF2-40B4-BE49-F238E27FC236}">
                <a16:creationId xmlns:a16="http://schemas.microsoft.com/office/drawing/2014/main" id="{A9F2E9DA-30A1-E30B-E822-25D88FC903FC}"/>
              </a:ext>
            </a:extLst>
          </p:cNvPr>
          <p:cNvSpPr>
            <a:spLocks noChangeShapeType="1"/>
          </p:cNvSpPr>
          <p:nvPr/>
        </p:nvSpPr>
        <p:spPr bwMode="auto">
          <a:xfrm>
            <a:off x="2165194" y="3160713"/>
            <a:ext cx="1871662" cy="0"/>
          </a:xfrm>
          <a:prstGeom prst="line">
            <a:avLst/>
          </a:prstGeom>
          <a:noFill/>
          <a:ln w="38100">
            <a:solidFill>
              <a:srgbClr val="D10373"/>
            </a:solidFill>
            <a:round/>
            <a:headEnd/>
            <a:tailEnd type="triangle" w="med" len="med"/>
          </a:ln>
        </p:spPr>
        <p:txBody>
          <a:bodyPr anchor="b"/>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9" name="Line 112">
            <a:extLst>
              <a:ext uri="{FF2B5EF4-FFF2-40B4-BE49-F238E27FC236}">
                <a16:creationId xmlns:a16="http://schemas.microsoft.com/office/drawing/2014/main" id="{9951645A-2C6A-466C-1F5B-1FA6B5A66450}"/>
              </a:ext>
            </a:extLst>
          </p:cNvPr>
          <p:cNvSpPr>
            <a:spLocks noChangeShapeType="1"/>
          </p:cNvSpPr>
          <p:nvPr/>
        </p:nvSpPr>
        <p:spPr bwMode="auto">
          <a:xfrm>
            <a:off x="2165194" y="3751263"/>
            <a:ext cx="1871662" cy="0"/>
          </a:xfrm>
          <a:prstGeom prst="line">
            <a:avLst/>
          </a:prstGeom>
          <a:noFill/>
          <a:ln w="38100">
            <a:solidFill>
              <a:srgbClr val="D10373"/>
            </a:solidFill>
            <a:round/>
            <a:headEnd/>
            <a:tailEnd type="triangle" w="med" len="med"/>
          </a:ln>
        </p:spPr>
        <p:txBody>
          <a:bodyPr anchor="b"/>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10" name="Line 112">
            <a:extLst>
              <a:ext uri="{FF2B5EF4-FFF2-40B4-BE49-F238E27FC236}">
                <a16:creationId xmlns:a16="http://schemas.microsoft.com/office/drawing/2014/main" id="{2C366C7E-502E-B967-609D-250762B39D88}"/>
              </a:ext>
            </a:extLst>
          </p:cNvPr>
          <p:cNvSpPr>
            <a:spLocks noChangeShapeType="1"/>
          </p:cNvSpPr>
          <p:nvPr/>
        </p:nvSpPr>
        <p:spPr bwMode="auto">
          <a:xfrm>
            <a:off x="2165194" y="4332288"/>
            <a:ext cx="1871662" cy="0"/>
          </a:xfrm>
          <a:prstGeom prst="line">
            <a:avLst/>
          </a:prstGeom>
          <a:noFill/>
          <a:ln w="38100">
            <a:solidFill>
              <a:srgbClr val="D10373"/>
            </a:solidFill>
            <a:round/>
            <a:headEnd/>
            <a:tailEnd type="triangle" w="med" len="med"/>
          </a:ln>
        </p:spPr>
        <p:txBody>
          <a:bodyPr anchor="b"/>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11" name="Line 120">
            <a:extLst>
              <a:ext uri="{FF2B5EF4-FFF2-40B4-BE49-F238E27FC236}">
                <a16:creationId xmlns:a16="http://schemas.microsoft.com/office/drawing/2014/main" id="{AA7CC0FF-8334-DDEC-041F-6A39C32A5CA4}"/>
              </a:ext>
            </a:extLst>
          </p:cNvPr>
          <p:cNvSpPr>
            <a:spLocks noChangeShapeType="1"/>
          </p:cNvSpPr>
          <p:nvPr/>
        </p:nvSpPr>
        <p:spPr bwMode="auto">
          <a:xfrm flipH="1">
            <a:off x="4947287" y="2592388"/>
            <a:ext cx="1655763" cy="0"/>
          </a:xfrm>
          <a:prstGeom prst="line">
            <a:avLst/>
          </a:prstGeom>
          <a:noFill/>
          <a:ln w="38100">
            <a:solidFill>
              <a:srgbClr val="D10373"/>
            </a:solidFill>
            <a:round/>
            <a:headEnd/>
            <a:tailEnd type="triangle" w="med" len="med"/>
          </a:ln>
        </p:spPr>
        <p:txBody>
          <a:bodyPr anchor="b"/>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12" name="Line 120">
            <a:extLst>
              <a:ext uri="{FF2B5EF4-FFF2-40B4-BE49-F238E27FC236}">
                <a16:creationId xmlns:a16="http://schemas.microsoft.com/office/drawing/2014/main" id="{86EC97CF-F7D1-D987-9FE5-D05397F85C36}"/>
              </a:ext>
            </a:extLst>
          </p:cNvPr>
          <p:cNvSpPr>
            <a:spLocks noChangeShapeType="1"/>
          </p:cNvSpPr>
          <p:nvPr/>
        </p:nvSpPr>
        <p:spPr bwMode="auto">
          <a:xfrm flipH="1">
            <a:off x="4947286" y="3160713"/>
            <a:ext cx="1655763" cy="0"/>
          </a:xfrm>
          <a:prstGeom prst="line">
            <a:avLst/>
          </a:prstGeom>
          <a:noFill/>
          <a:ln w="38100">
            <a:solidFill>
              <a:srgbClr val="D10373"/>
            </a:solidFill>
            <a:round/>
            <a:headEnd/>
            <a:tailEnd type="triangle" w="med" len="med"/>
          </a:ln>
        </p:spPr>
        <p:txBody>
          <a:bodyPr anchor="b"/>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13" name="Line 120">
            <a:extLst>
              <a:ext uri="{FF2B5EF4-FFF2-40B4-BE49-F238E27FC236}">
                <a16:creationId xmlns:a16="http://schemas.microsoft.com/office/drawing/2014/main" id="{E304E44C-50E2-AE2C-1313-0C634B6CFAB7}"/>
              </a:ext>
            </a:extLst>
          </p:cNvPr>
          <p:cNvSpPr>
            <a:spLocks noChangeShapeType="1"/>
          </p:cNvSpPr>
          <p:nvPr/>
        </p:nvSpPr>
        <p:spPr bwMode="auto">
          <a:xfrm flipH="1">
            <a:off x="4947287" y="3751263"/>
            <a:ext cx="1655763" cy="0"/>
          </a:xfrm>
          <a:prstGeom prst="line">
            <a:avLst/>
          </a:prstGeom>
          <a:noFill/>
          <a:ln w="38100">
            <a:solidFill>
              <a:srgbClr val="D10373"/>
            </a:solidFill>
            <a:round/>
            <a:headEnd/>
            <a:tailEnd type="triangle" w="med" len="med"/>
          </a:ln>
        </p:spPr>
        <p:txBody>
          <a:bodyPr anchor="b"/>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itchFamily="34" charset="0"/>
              <a:ea typeface="+mn-ea"/>
              <a:cs typeface="+mn-cs"/>
            </a:endParaRPr>
          </a:p>
        </p:txBody>
      </p:sp>
      <p:sp>
        <p:nvSpPr>
          <p:cNvPr id="14" name="Line 120">
            <a:extLst>
              <a:ext uri="{FF2B5EF4-FFF2-40B4-BE49-F238E27FC236}">
                <a16:creationId xmlns:a16="http://schemas.microsoft.com/office/drawing/2014/main" id="{E128FD17-C9B2-73EE-A745-E3AA801BD973}"/>
              </a:ext>
            </a:extLst>
          </p:cNvPr>
          <p:cNvSpPr>
            <a:spLocks noChangeShapeType="1"/>
          </p:cNvSpPr>
          <p:nvPr/>
        </p:nvSpPr>
        <p:spPr bwMode="auto">
          <a:xfrm flipH="1">
            <a:off x="5014755" y="4344988"/>
            <a:ext cx="1655763" cy="0"/>
          </a:xfrm>
          <a:prstGeom prst="line">
            <a:avLst/>
          </a:prstGeom>
          <a:noFill/>
          <a:ln w="38100">
            <a:solidFill>
              <a:srgbClr val="D10373"/>
            </a:solidFill>
            <a:round/>
            <a:headEnd/>
            <a:tailEnd type="triangle" w="med" len="med"/>
          </a:ln>
        </p:spPr>
        <p:txBody>
          <a:bodyPr anchor="b"/>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378996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9078F-DD16-B29B-A7C2-1E0B93F64D4B}"/>
              </a:ext>
            </a:extLst>
          </p:cNvPr>
          <p:cNvSpPr>
            <a:spLocks noGrp="1"/>
          </p:cNvSpPr>
          <p:nvPr>
            <p:ph type="title"/>
          </p:nvPr>
        </p:nvSpPr>
        <p:spPr/>
        <p:txBody>
          <a:bodyPr/>
          <a:lstStyle/>
          <a:p>
            <a:r>
              <a:rPr lang="en-GB" dirty="0"/>
              <a:t>Change management strategy</a:t>
            </a:r>
          </a:p>
        </p:txBody>
      </p:sp>
      <p:sp>
        <p:nvSpPr>
          <p:cNvPr id="3" name="Footer Placeholder 2">
            <a:extLst>
              <a:ext uri="{FF2B5EF4-FFF2-40B4-BE49-F238E27FC236}">
                <a16:creationId xmlns:a16="http://schemas.microsoft.com/office/drawing/2014/main" id="{5B05E19C-2B41-A52B-BCBE-C1C2BFA89148}"/>
              </a:ext>
            </a:extLst>
          </p:cNvPr>
          <p:cNvSpPr>
            <a:spLocks noGrp="1"/>
          </p:cNvSpPr>
          <p:nvPr>
            <p:ph type="ftr" sz="quarter" idx="3"/>
          </p:nvPr>
        </p:nvSpPr>
        <p:spPr/>
        <p:txBody>
          <a:bodyPr/>
          <a:lstStyle/>
          <a:p>
            <a:fld id="{28D2BE0B-8DD1-B34B-ADC7-1DA5CD04FE8E}" type="slidenum">
              <a:rPr lang="en-US" smtClean="0"/>
              <a:pPr/>
              <a:t>25</a:t>
            </a:fld>
            <a:endParaRPr lang="en-US" dirty="0"/>
          </a:p>
        </p:txBody>
      </p:sp>
      <p:pic>
        <p:nvPicPr>
          <p:cNvPr id="4" name="Content Placeholder 6">
            <a:extLst>
              <a:ext uri="{FF2B5EF4-FFF2-40B4-BE49-F238E27FC236}">
                <a16:creationId xmlns:a16="http://schemas.microsoft.com/office/drawing/2014/main" id="{17C22A50-B48C-DD58-0961-570D547565DD}"/>
              </a:ext>
            </a:extLst>
          </p:cNvPr>
          <p:cNvPicPr>
            <a:picLocks/>
          </p:cNvPicPr>
          <p:nvPr/>
        </p:nvPicPr>
        <p:blipFill>
          <a:blip r:embed="rId3" cstate="print"/>
          <a:srcRect/>
          <a:stretch>
            <a:fillRect/>
          </a:stretch>
        </p:blipFill>
        <p:spPr>
          <a:xfrm>
            <a:off x="358775" y="797515"/>
            <a:ext cx="8426449" cy="4717460"/>
          </a:xfrm>
          <a:prstGeom prst="rect">
            <a:avLst/>
          </a:prstGeom>
        </p:spPr>
      </p:pic>
      <p:sp>
        <p:nvSpPr>
          <p:cNvPr id="6" name="TextBox 5">
            <a:extLst>
              <a:ext uri="{FF2B5EF4-FFF2-40B4-BE49-F238E27FC236}">
                <a16:creationId xmlns:a16="http://schemas.microsoft.com/office/drawing/2014/main" id="{FCF224E7-BC4E-7373-8878-9CE5214D4014}"/>
              </a:ext>
            </a:extLst>
          </p:cNvPr>
          <p:cNvSpPr txBox="1"/>
          <p:nvPr/>
        </p:nvSpPr>
        <p:spPr>
          <a:xfrm>
            <a:off x="2071100" y="5602893"/>
            <a:ext cx="4981575" cy="369332"/>
          </a:xfrm>
          <a:prstGeom prst="rect">
            <a:avLst/>
          </a:prstGeom>
          <a:noFill/>
        </p:spPr>
        <p:txBody>
          <a:bodyPr wrap="square">
            <a:spAutoFit/>
          </a:bodyPr>
          <a:lstStyle/>
          <a:p>
            <a:r>
              <a:rPr lang="fr-FR" dirty="0"/>
              <a:t>Source: </a:t>
            </a:r>
            <a:r>
              <a:rPr lang="fr-FR" dirty="0" err="1"/>
              <a:t>Lockitt</a:t>
            </a:r>
            <a:r>
              <a:rPr lang="fr-FR" dirty="0"/>
              <a:t> B (2004) Change Management</a:t>
            </a:r>
          </a:p>
        </p:txBody>
      </p:sp>
    </p:spTree>
    <p:extLst>
      <p:ext uri="{BB962C8B-B14F-4D97-AF65-F5344CB8AC3E}">
        <p14:creationId xmlns:p14="http://schemas.microsoft.com/office/powerpoint/2010/main" val="30689935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571A9-B94F-ED9B-6BAE-068F6BB57091}"/>
              </a:ext>
            </a:extLst>
          </p:cNvPr>
          <p:cNvSpPr>
            <a:spLocks noGrp="1"/>
          </p:cNvSpPr>
          <p:nvPr>
            <p:ph type="title"/>
          </p:nvPr>
        </p:nvSpPr>
        <p:spPr/>
        <p:txBody>
          <a:bodyPr/>
          <a:lstStyle/>
          <a:p>
            <a:r>
              <a:rPr lang="en-GB" dirty="0"/>
              <a:t>The Change Jigsaw</a:t>
            </a:r>
          </a:p>
        </p:txBody>
      </p:sp>
      <p:sp>
        <p:nvSpPr>
          <p:cNvPr id="3" name="Footer Placeholder 2">
            <a:extLst>
              <a:ext uri="{FF2B5EF4-FFF2-40B4-BE49-F238E27FC236}">
                <a16:creationId xmlns:a16="http://schemas.microsoft.com/office/drawing/2014/main" id="{8E0D5CC1-DAF6-9B5B-00EC-FDD39C17BE1B}"/>
              </a:ext>
            </a:extLst>
          </p:cNvPr>
          <p:cNvSpPr>
            <a:spLocks noGrp="1"/>
          </p:cNvSpPr>
          <p:nvPr>
            <p:ph type="ftr" sz="quarter" idx="3"/>
          </p:nvPr>
        </p:nvSpPr>
        <p:spPr/>
        <p:txBody>
          <a:bodyPr/>
          <a:lstStyle/>
          <a:p>
            <a:fld id="{28D2BE0B-8DD1-B34B-ADC7-1DA5CD04FE8E}" type="slidenum">
              <a:rPr lang="en-US" smtClean="0"/>
              <a:pPr/>
              <a:t>26</a:t>
            </a:fld>
            <a:endParaRPr lang="en-US" dirty="0"/>
          </a:p>
        </p:txBody>
      </p:sp>
      <p:pic>
        <p:nvPicPr>
          <p:cNvPr id="4" name="Google Shape;627;p48" descr="change mgt diagrams for gimp3">
            <a:extLst>
              <a:ext uri="{FF2B5EF4-FFF2-40B4-BE49-F238E27FC236}">
                <a16:creationId xmlns:a16="http://schemas.microsoft.com/office/drawing/2014/main" id="{C7449E5B-3386-20BE-FF68-894FB8229F48}"/>
              </a:ext>
            </a:extLst>
          </p:cNvPr>
          <p:cNvPicPr preferRelativeResize="0"/>
          <p:nvPr/>
        </p:nvPicPr>
        <p:blipFill rotWithShape="1">
          <a:blip r:embed="rId3">
            <a:alphaModFix/>
          </a:blip>
          <a:srcRect l="3893" t="2400" r="2713" b="28619"/>
          <a:stretch/>
        </p:blipFill>
        <p:spPr>
          <a:xfrm>
            <a:off x="0" y="785405"/>
            <a:ext cx="9144000" cy="6060485"/>
          </a:xfrm>
          <a:prstGeom prst="rect">
            <a:avLst/>
          </a:prstGeom>
          <a:noFill/>
          <a:ln>
            <a:noFill/>
          </a:ln>
        </p:spPr>
      </p:pic>
      <p:sp>
        <p:nvSpPr>
          <p:cNvPr id="6" name="TextBox 5">
            <a:extLst>
              <a:ext uri="{FF2B5EF4-FFF2-40B4-BE49-F238E27FC236}">
                <a16:creationId xmlns:a16="http://schemas.microsoft.com/office/drawing/2014/main" id="{C040B3AC-1AFB-727A-D160-44C12B22FE95}"/>
              </a:ext>
            </a:extLst>
          </p:cNvPr>
          <p:cNvSpPr txBox="1"/>
          <p:nvPr/>
        </p:nvSpPr>
        <p:spPr>
          <a:xfrm>
            <a:off x="5124450" y="123825"/>
            <a:ext cx="4572000" cy="646331"/>
          </a:xfrm>
          <a:prstGeom prst="rect">
            <a:avLst/>
          </a:prstGeom>
          <a:noFill/>
        </p:spPr>
        <p:txBody>
          <a:bodyPr wrap="square">
            <a:spAutoFit/>
          </a:bodyPr>
          <a:lstStyle/>
          <a:p>
            <a:r>
              <a:rPr lang="en-GB" dirty="0"/>
              <a:t>Key: </a:t>
            </a:r>
            <a:r>
              <a:rPr lang="en-GB" dirty="0">
                <a:solidFill>
                  <a:srgbClr val="008000"/>
                </a:solidFill>
              </a:rPr>
              <a:t>ESSENTIAL FOR CHANGE</a:t>
            </a:r>
            <a:br>
              <a:rPr lang="en-GB" dirty="0"/>
            </a:br>
            <a:r>
              <a:rPr lang="en-GB" dirty="0"/>
              <a:t>	 </a:t>
            </a:r>
            <a:r>
              <a:rPr lang="en-GB" dirty="0">
                <a:solidFill>
                  <a:srgbClr val="FF0000"/>
                </a:solidFill>
              </a:rPr>
              <a:t>Symptom of missing piece</a:t>
            </a:r>
          </a:p>
        </p:txBody>
      </p:sp>
      <p:sp>
        <p:nvSpPr>
          <p:cNvPr id="8" name="TextBox 7">
            <a:extLst>
              <a:ext uri="{FF2B5EF4-FFF2-40B4-BE49-F238E27FC236}">
                <a16:creationId xmlns:a16="http://schemas.microsoft.com/office/drawing/2014/main" id="{FDD1252B-944B-F44B-B84B-7877898EEC9E}"/>
              </a:ext>
            </a:extLst>
          </p:cNvPr>
          <p:cNvSpPr txBox="1"/>
          <p:nvPr/>
        </p:nvSpPr>
        <p:spPr>
          <a:xfrm>
            <a:off x="8148240" y="5642822"/>
            <a:ext cx="1273969" cy="1200329"/>
          </a:xfrm>
          <a:prstGeom prst="rect">
            <a:avLst/>
          </a:prstGeom>
          <a:noFill/>
        </p:spPr>
        <p:txBody>
          <a:bodyPr wrap="square">
            <a:spAutoFit/>
          </a:bodyPr>
          <a:lstStyle/>
          <a:p>
            <a:r>
              <a:rPr lang="en-GB" dirty="0"/>
              <a:t>Adapted from Kotter, J (1996)</a:t>
            </a:r>
          </a:p>
        </p:txBody>
      </p:sp>
      <p:sp>
        <p:nvSpPr>
          <p:cNvPr id="9" name="Google Shape;628;p48">
            <a:hlinkClick r:id="" action="ppaction://noaction"/>
            <a:extLst>
              <a:ext uri="{FF2B5EF4-FFF2-40B4-BE49-F238E27FC236}">
                <a16:creationId xmlns:a16="http://schemas.microsoft.com/office/drawing/2014/main" id="{7E2C7C00-1D28-B2D4-7BE0-0B68677A6AA8}"/>
              </a:ext>
            </a:extLst>
          </p:cNvPr>
          <p:cNvSpPr/>
          <p:nvPr/>
        </p:nvSpPr>
        <p:spPr>
          <a:xfrm>
            <a:off x="1023938" y="1746250"/>
            <a:ext cx="2047875" cy="1543050"/>
          </a:xfrm>
          <a:prstGeom prst="roundRect">
            <a:avLst>
              <a:gd name="adj" fmla="val 16667"/>
            </a:avLst>
          </a:prstGeom>
          <a:solidFill>
            <a:srgbClr val="FFFFFF">
              <a:alpha val="92549"/>
            </a:srgbClr>
          </a:solid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rgbClr val="00408B"/>
              </a:buClr>
              <a:buSzPts val="1600"/>
              <a:buFont typeface="Noto Sans Symbols"/>
              <a:buNone/>
            </a:pPr>
            <a:endParaRPr sz="1600" b="0" i="0" u="none" strike="noStrike" cap="none" dirty="0">
              <a:solidFill>
                <a:srgbClr val="FF0000"/>
              </a:solidFill>
              <a:latin typeface="Calibri"/>
              <a:ea typeface="Calibri"/>
              <a:cs typeface="Calibri"/>
              <a:sym typeface="Calibri"/>
            </a:endParaRPr>
          </a:p>
          <a:p>
            <a:pPr marL="0" marR="0" lvl="0" indent="0" algn="ctr" rtl="0">
              <a:lnSpc>
                <a:spcPct val="130000"/>
              </a:lnSpc>
              <a:spcBef>
                <a:spcPts val="0"/>
              </a:spcBef>
              <a:spcAft>
                <a:spcPts val="0"/>
              </a:spcAft>
              <a:buClr>
                <a:srgbClr val="008000"/>
              </a:buClr>
              <a:buSzPts val="1400"/>
              <a:buFont typeface="Noto Sans Symbols"/>
              <a:buNone/>
            </a:pPr>
            <a:r>
              <a:rPr lang="en-GB" sz="1400" b="0" i="0" u="none" strike="noStrike" cap="none" dirty="0">
                <a:solidFill>
                  <a:srgbClr val="008000"/>
                </a:solidFill>
                <a:latin typeface="Calibri"/>
                <a:ea typeface="Calibri"/>
                <a:cs typeface="Calibri"/>
                <a:sym typeface="Calibri"/>
              </a:rPr>
              <a:t>BURNING </a:t>
            </a:r>
            <a:br>
              <a:rPr lang="en-GB" sz="1400" b="0" i="0" u="none" strike="noStrike" cap="none" dirty="0">
                <a:solidFill>
                  <a:srgbClr val="008000"/>
                </a:solidFill>
                <a:latin typeface="Calibri"/>
                <a:ea typeface="Calibri"/>
                <a:cs typeface="Calibri"/>
                <a:sym typeface="Calibri"/>
              </a:rPr>
            </a:br>
            <a:r>
              <a:rPr lang="en-GB" sz="1400" b="0" i="0" u="none" strike="noStrike" cap="none" dirty="0">
                <a:solidFill>
                  <a:srgbClr val="008000"/>
                </a:solidFill>
                <a:latin typeface="Calibri"/>
                <a:ea typeface="Calibri"/>
                <a:cs typeface="Calibri"/>
                <a:sym typeface="Calibri"/>
              </a:rPr>
              <a:t>PLATFORM</a:t>
            </a:r>
            <a:endParaRPr dirty="0"/>
          </a:p>
          <a:p>
            <a:pPr marL="0" marR="0" lvl="0" indent="0" algn="ctr" rtl="0">
              <a:lnSpc>
                <a:spcPct val="130000"/>
              </a:lnSpc>
              <a:spcBef>
                <a:spcPts val="0"/>
              </a:spcBef>
              <a:spcAft>
                <a:spcPts val="0"/>
              </a:spcAft>
              <a:buClr>
                <a:srgbClr val="FF0000"/>
              </a:buClr>
              <a:buSzPts val="1400"/>
              <a:buFont typeface="Noto Sans Symbols"/>
              <a:buNone/>
            </a:pPr>
            <a:r>
              <a:rPr lang="en-GB" sz="1400" b="0" i="0" u="none" strike="noStrike" cap="none" dirty="0">
                <a:solidFill>
                  <a:srgbClr val="FF0000"/>
                </a:solidFill>
                <a:latin typeface="Calibri"/>
                <a:ea typeface="Calibri"/>
                <a:cs typeface="Calibri"/>
                <a:sym typeface="Calibri"/>
              </a:rPr>
              <a:t>Apathy &amp; complacency</a:t>
            </a:r>
            <a:endParaRPr dirty="0"/>
          </a:p>
          <a:p>
            <a:pPr marL="0" marR="0" lvl="0" indent="0" algn="ctr" rtl="0">
              <a:lnSpc>
                <a:spcPct val="130000"/>
              </a:lnSpc>
              <a:spcBef>
                <a:spcPts val="0"/>
              </a:spcBef>
              <a:spcAft>
                <a:spcPts val="0"/>
              </a:spcAft>
              <a:buClr>
                <a:srgbClr val="00408B"/>
              </a:buClr>
              <a:buSzPts val="1800"/>
              <a:buFont typeface="Noto Sans Symbols"/>
              <a:buNone/>
            </a:pPr>
            <a:endParaRPr sz="1800" b="0" i="0" u="none" strike="noStrike" cap="none" dirty="0">
              <a:solidFill>
                <a:srgbClr val="000000"/>
              </a:solidFill>
              <a:latin typeface="Calibri"/>
              <a:ea typeface="Calibri"/>
              <a:cs typeface="Calibri"/>
              <a:sym typeface="Calibri"/>
            </a:endParaRPr>
          </a:p>
        </p:txBody>
      </p:sp>
      <p:sp>
        <p:nvSpPr>
          <p:cNvPr id="10" name="Google Shape;631;p48">
            <a:extLst>
              <a:ext uri="{FF2B5EF4-FFF2-40B4-BE49-F238E27FC236}">
                <a16:creationId xmlns:a16="http://schemas.microsoft.com/office/drawing/2014/main" id="{33E2AC10-F2B8-2AE8-BFE5-CE65809AD51A}"/>
              </a:ext>
            </a:extLst>
          </p:cNvPr>
          <p:cNvSpPr/>
          <p:nvPr/>
        </p:nvSpPr>
        <p:spPr>
          <a:xfrm>
            <a:off x="1155700" y="3394076"/>
            <a:ext cx="2047875" cy="1544637"/>
          </a:xfrm>
          <a:prstGeom prst="roundRect">
            <a:avLst>
              <a:gd name="adj" fmla="val 16667"/>
            </a:avLst>
          </a:prstGeom>
          <a:solidFill>
            <a:srgbClr val="FFFFFF">
              <a:alpha val="92549"/>
            </a:srgbClr>
          </a:solid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FF0000"/>
              </a:solidFill>
              <a:latin typeface="Calibri"/>
              <a:ea typeface="Calibri"/>
              <a:cs typeface="Calibri"/>
              <a:sym typeface="Calibri"/>
            </a:endParaRPr>
          </a:p>
          <a:p>
            <a:pPr marL="0" marR="0" lvl="0" indent="0" algn="ctr" rtl="0">
              <a:lnSpc>
                <a:spcPct val="130000"/>
              </a:lnSpc>
              <a:spcBef>
                <a:spcPts val="0"/>
              </a:spcBef>
              <a:spcAft>
                <a:spcPts val="0"/>
              </a:spcAft>
              <a:buClr>
                <a:srgbClr val="008000"/>
              </a:buClr>
              <a:buSzPts val="1400"/>
              <a:buFont typeface="Noto Sans Symbols"/>
              <a:buNone/>
            </a:pPr>
            <a:r>
              <a:rPr lang="en-GB" sz="1400" b="0" i="0" u="none" strike="noStrike" cap="none" dirty="0">
                <a:solidFill>
                  <a:srgbClr val="008000"/>
                </a:solidFill>
                <a:latin typeface="Calibri"/>
                <a:ea typeface="Calibri"/>
                <a:cs typeface="Calibri"/>
                <a:sym typeface="Calibri"/>
              </a:rPr>
              <a:t>CAPACITY &amp; CAPABILITY</a:t>
            </a:r>
            <a:endParaRPr dirty="0"/>
          </a:p>
          <a:p>
            <a:pPr marL="0" marR="0" lvl="0" indent="0" algn="ctr" rtl="0">
              <a:lnSpc>
                <a:spcPct val="130000"/>
              </a:lnSpc>
              <a:spcBef>
                <a:spcPts val="0"/>
              </a:spcBef>
              <a:spcAft>
                <a:spcPts val="0"/>
              </a:spcAft>
              <a:buClr>
                <a:srgbClr val="FF0000"/>
              </a:buClr>
              <a:buSzPts val="1400"/>
              <a:buFont typeface="Noto Sans Symbols"/>
              <a:buNone/>
            </a:pPr>
            <a:r>
              <a:rPr lang="en-GB" sz="1400" b="0" i="0" u="none" strike="noStrike" cap="none" dirty="0">
                <a:solidFill>
                  <a:srgbClr val="FF0000"/>
                </a:solidFill>
                <a:latin typeface="Calibri"/>
                <a:ea typeface="Calibri"/>
                <a:cs typeface="Calibri"/>
                <a:sym typeface="Calibri"/>
              </a:rPr>
              <a:t>Anxiety &amp; </a:t>
            </a:r>
            <a:br>
              <a:rPr lang="en-GB" sz="1400" b="0" i="0" u="none" strike="noStrike" cap="none" dirty="0">
                <a:solidFill>
                  <a:srgbClr val="FF0000"/>
                </a:solidFill>
                <a:latin typeface="Calibri"/>
                <a:ea typeface="Calibri"/>
                <a:cs typeface="Calibri"/>
                <a:sym typeface="Calibri"/>
              </a:rPr>
            </a:br>
            <a:r>
              <a:rPr lang="en-GB" sz="1400" b="0" i="0" u="none" strike="noStrike" cap="none" dirty="0">
                <a:solidFill>
                  <a:srgbClr val="FF0000"/>
                </a:solidFill>
                <a:latin typeface="Calibri"/>
                <a:ea typeface="Calibri"/>
                <a:cs typeface="Calibri"/>
                <a:sym typeface="Calibri"/>
              </a:rPr>
              <a:t>frustration</a:t>
            </a:r>
            <a:endParaRPr dirty="0"/>
          </a:p>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000000"/>
              </a:solidFill>
              <a:latin typeface="Calibri"/>
              <a:ea typeface="Calibri"/>
              <a:cs typeface="Calibri"/>
              <a:sym typeface="Calibri"/>
            </a:endParaRPr>
          </a:p>
        </p:txBody>
      </p:sp>
      <p:sp>
        <p:nvSpPr>
          <p:cNvPr id="11" name="Google Shape;634;p48">
            <a:extLst>
              <a:ext uri="{FF2B5EF4-FFF2-40B4-BE49-F238E27FC236}">
                <a16:creationId xmlns:a16="http://schemas.microsoft.com/office/drawing/2014/main" id="{723BAC4A-0EB3-80F9-4938-B50B8259D5F2}"/>
              </a:ext>
            </a:extLst>
          </p:cNvPr>
          <p:cNvSpPr/>
          <p:nvPr/>
        </p:nvSpPr>
        <p:spPr>
          <a:xfrm>
            <a:off x="1111250" y="5066665"/>
            <a:ext cx="2047875" cy="1543050"/>
          </a:xfrm>
          <a:prstGeom prst="roundRect">
            <a:avLst>
              <a:gd name="adj" fmla="val 16667"/>
            </a:avLst>
          </a:prstGeom>
          <a:solidFill>
            <a:srgbClr val="FFFFFF">
              <a:alpha val="92549"/>
            </a:srgbClr>
          </a:solid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008000"/>
              </a:solidFill>
              <a:latin typeface="Calibri"/>
              <a:ea typeface="Calibri"/>
              <a:cs typeface="Calibri"/>
              <a:sym typeface="Calibri"/>
            </a:endParaRPr>
          </a:p>
          <a:p>
            <a:pPr marL="0" marR="0" lvl="0" indent="0" algn="ctr" rtl="0">
              <a:lnSpc>
                <a:spcPct val="130000"/>
              </a:lnSpc>
              <a:spcBef>
                <a:spcPts val="0"/>
              </a:spcBef>
              <a:spcAft>
                <a:spcPts val="0"/>
              </a:spcAft>
              <a:buClr>
                <a:srgbClr val="008000"/>
              </a:buClr>
              <a:buSzPts val="1400"/>
              <a:buFont typeface="Noto Sans Symbols"/>
              <a:buNone/>
            </a:pPr>
            <a:r>
              <a:rPr lang="en-GB" sz="1400" b="0" i="0" u="none" strike="noStrike" cap="none" dirty="0">
                <a:solidFill>
                  <a:srgbClr val="008000"/>
                </a:solidFill>
                <a:latin typeface="Calibri"/>
                <a:ea typeface="Calibri"/>
                <a:cs typeface="Calibri"/>
                <a:sym typeface="Calibri"/>
              </a:rPr>
              <a:t>QUICK WINS</a:t>
            </a:r>
            <a:endParaRPr dirty="0"/>
          </a:p>
          <a:p>
            <a:pPr marL="0" marR="0" lvl="0" indent="0" algn="ctr" rtl="0">
              <a:lnSpc>
                <a:spcPct val="130000"/>
              </a:lnSpc>
              <a:spcBef>
                <a:spcPts val="0"/>
              </a:spcBef>
              <a:spcAft>
                <a:spcPts val="0"/>
              </a:spcAft>
              <a:buClr>
                <a:srgbClr val="FF0000"/>
              </a:buClr>
              <a:buSzPts val="1400"/>
              <a:buFont typeface="Noto Sans Symbols"/>
              <a:buNone/>
            </a:pPr>
            <a:r>
              <a:rPr lang="en-GB" sz="1400" b="0" i="0" u="none" strike="noStrike" cap="none" dirty="0">
                <a:solidFill>
                  <a:srgbClr val="FF0000"/>
                </a:solidFill>
                <a:latin typeface="Calibri"/>
                <a:ea typeface="Calibri"/>
                <a:cs typeface="Calibri"/>
                <a:sym typeface="Calibri"/>
              </a:rPr>
              <a:t>Cynicism that </a:t>
            </a:r>
            <a:br>
              <a:rPr lang="en-GB" sz="1400" b="0" i="0" u="none" strike="noStrike" cap="none" dirty="0">
                <a:solidFill>
                  <a:srgbClr val="FF0000"/>
                </a:solidFill>
                <a:latin typeface="Calibri"/>
                <a:ea typeface="Calibri"/>
                <a:cs typeface="Calibri"/>
                <a:sym typeface="Calibri"/>
              </a:rPr>
            </a:br>
            <a:r>
              <a:rPr lang="en-GB" sz="1400" b="0" i="0" u="none" strike="noStrike" cap="none" dirty="0">
                <a:solidFill>
                  <a:srgbClr val="FF0000"/>
                </a:solidFill>
                <a:latin typeface="Calibri"/>
                <a:ea typeface="Calibri"/>
                <a:cs typeface="Calibri"/>
                <a:sym typeface="Calibri"/>
              </a:rPr>
              <a:t>change is possible </a:t>
            </a:r>
            <a:br>
              <a:rPr lang="en-GB" sz="1400" b="0" i="0" u="none" strike="noStrike" cap="none" dirty="0">
                <a:solidFill>
                  <a:srgbClr val="FF0000"/>
                </a:solidFill>
                <a:latin typeface="Calibri"/>
                <a:ea typeface="Calibri"/>
                <a:cs typeface="Calibri"/>
                <a:sym typeface="Calibri"/>
              </a:rPr>
            </a:br>
            <a:r>
              <a:rPr lang="en-GB" sz="1400" b="0" i="0" u="none" strike="noStrike" cap="none" dirty="0">
                <a:solidFill>
                  <a:srgbClr val="FF0000"/>
                </a:solidFill>
                <a:latin typeface="Calibri"/>
                <a:ea typeface="Calibri"/>
                <a:cs typeface="Calibri"/>
                <a:sym typeface="Calibri"/>
              </a:rPr>
              <a:t>&amp; disbelief</a:t>
            </a:r>
            <a:endParaRPr sz="1400" b="0" i="0" u="none" strike="noStrike" cap="none" dirty="0">
              <a:solidFill>
                <a:srgbClr val="000000"/>
              </a:solidFill>
              <a:latin typeface="Calibri"/>
              <a:ea typeface="Calibri"/>
              <a:cs typeface="Calibri"/>
              <a:sym typeface="Calibri"/>
            </a:endParaRPr>
          </a:p>
        </p:txBody>
      </p:sp>
      <p:sp>
        <p:nvSpPr>
          <p:cNvPr id="12" name="Google Shape;629;p48">
            <a:extLst>
              <a:ext uri="{FF2B5EF4-FFF2-40B4-BE49-F238E27FC236}">
                <a16:creationId xmlns:a16="http://schemas.microsoft.com/office/drawing/2014/main" id="{916379FE-6985-BC18-6D64-4E00E294F6B8}"/>
              </a:ext>
            </a:extLst>
          </p:cNvPr>
          <p:cNvSpPr/>
          <p:nvPr/>
        </p:nvSpPr>
        <p:spPr>
          <a:xfrm>
            <a:off x="3504565" y="1758950"/>
            <a:ext cx="2047875" cy="1544637"/>
          </a:xfrm>
          <a:prstGeom prst="roundRect">
            <a:avLst>
              <a:gd name="adj" fmla="val 16667"/>
            </a:avLst>
          </a:prstGeom>
          <a:solidFill>
            <a:srgbClr val="FFFFFF">
              <a:alpha val="92549"/>
            </a:srgbClr>
          </a:solid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FF0000"/>
              </a:solidFill>
              <a:latin typeface="Calibri"/>
              <a:ea typeface="Calibri"/>
              <a:cs typeface="Calibri"/>
              <a:sym typeface="Calibri"/>
            </a:endParaRPr>
          </a:p>
          <a:p>
            <a:pPr marL="0" marR="0" lvl="0" indent="0" algn="ctr" rtl="0">
              <a:lnSpc>
                <a:spcPct val="130000"/>
              </a:lnSpc>
              <a:spcBef>
                <a:spcPts val="0"/>
              </a:spcBef>
              <a:spcAft>
                <a:spcPts val="0"/>
              </a:spcAft>
              <a:buClr>
                <a:srgbClr val="008000"/>
              </a:buClr>
              <a:buSzPts val="1400"/>
              <a:buFont typeface="Noto Sans Symbols"/>
              <a:buNone/>
            </a:pPr>
            <a:r>
              <a:rPr lang="en-GB" sz="1400" b="0" i="0" u="none" strike="noStrike" cap="none" dirty="0">
                <a:solidFill>
                  <a:srgbClr val="008000"/>
                </a:solidFill>
                <a:latin typeface="Calibri"/>
                <a:ea typeface="Calibri"/>
                <a:cs typeface="Calibri"/>
                <a:sym typeface="Calibri"/>
              </a:rPr>
              <a:t>VISION</a:t>
            </a:r>
            <a:endParaRPr dirty="0"/>
          </a:p>
          <a:p>
            <a:pPr marL="0" marR="0" lvl="0" indent="0" algn="ctr" rtl="0">
              <a:lnSpc>
                <a:spcPct val="130000"/>
              </a:lnSpc>
              <a:spcBef>
                <a:spcPts val="0"/>
              </a:spcBef>
              <a:spcAft>
                <a:spcPts val="0"/>
              </a:spcAft>
              <a:buClr>
                <a:srgbClr val="FF0000"/>
              </a:buClr>
              <a:buSzPts val="1400"/>
              <a:buFont typeface="Noto Sans Symbols"/>
              <a:buNone/>
            </a:pPr>
            <a:r>
              <a:rPr lang="en-GB" sz="1400" b="0" i="0" u="none" strike="noStrike" cap="none" dirty="0">
                <a:solidFill>
                  <a:srgbClr val="FF0000"/>
                </a:solidFill>
                <a:latin typeface="Calibri"/>
                <a:ea typeface="Calibri"/>
                <a:cs typeface="Calibri"/>
                <a:sym typeface="Calibri"/>
              </a:rPr>
              <a:t>Lack of direction or coherence so change fizzles out</a:t>
            </a:r>
            <a:endParaRPr dirty="0"/>
          </a:p>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000000"/>
              </a:solidFill>
              <a:latin typeface="Calibri"/>
              <a:ea typeface="Calibri"/>
              <a:cs typeface="Calibri"/>
              <a:sym typeface="Calibri"/>
            </a:endParaRPr>
          </a:p>
        </p:txBody>
      </p:sp>
      <p:sp>
        <p:nvSpPr>
          <p:cNvPr id="13" name="Google Shape;632;p48">
            <a:extLst>
              <a:ext uri="{FF2B5EF4-FFF2-40B4-BE49-F238E27FC236}">
                <a16:creationId xmlns:a16="http://schemas.microsoft.com/office/drawing/2014/main" id="{8463B446-B0AF-3466-B3DB-ECFAE4C4F372}"/>
              </a:ext>
            </a:extLst>
          </p:cNvPr>
          <p:cNvSpPr/>
          <p:nvPr/>
        </p:nvSpPr>
        <p:spPr>
          <a:xfrm>
            <a:off x="3476625" y="3394076"/>
            <a:ext cx="2047875" cy="1552574"/>
          </a:xfrm>
          <a:prstGeom prst="roundRect">
            <a:avLst>
              <a:gd name="adj" fmla="val 16667"/>
            </a:avLst>
          </a:prstGeom>
          <a:solidFill>
            <a:srgbClr val="FFFFFF">
              <a:alpha val="92549"/>
            </a:srgbClr>
          </a:solid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rgbClr val="008000"/>
              </a:buClr>
              <a:buSzPts val="1400"/>
              <a:buFont typeface="Noto Sans Symbols"/>
              <a:buNone/>
            </a:pPr>
            <a:r>
              <a:rPr lang="en-GB" sz="1400" b="0" i="0" u="none" strike="noStrike" cap="none" dirty="0">
                <a:solidFill>
                  <a:srgbClr val="008000"/>
                </a:solidFill>
                <a:latin typeface="Calibri"/>
                <a:ea typeface="Calibri"/>
                <a:cs typeface="Calibri"/>
                <a:sym typeface="Calibri"/>
              </a:rPr>
              <a:t>COMMUNICATE </a:t>
            </a:r>
            <a:br>
              <a:rPr lang="en-GB" sz="1400" b="0" i="0" u="none" strike="noStrike" cap="none" dirty="0">
                <a:solidFill>
                  <a:srgbClr val="008000"/>
                </a:solidFill>
                <a:latin typeface="Calibri"/>
                <a:ea typeface="Calibri"/>
                <a:cs typeface="Calibri"/>
                <a:sym typeface="Calibri"/>
              </a:rPr>
            </a:br>
            <a:r>
              <a:rPr lang="en-GB" sz="1400" b="0" i="0" u="none" strike="noStrike" cap="none" dirty="0">
                <a:solidFill>
                  <a:srgbClr val="008000"/>
                </a:solidFill>
                <a:latin typeface="Calibri"/>
                <a:ea typeface="Calibri"/>
                <a:cs typeface="Calibri"/>
                <a:sym typeface="Calibri"/>
              </a:rPr>
              <a:t>&amp; ENGAGE</a:t>
            </a:r>
            <a:endParaRPr dirty="0"/>
          </a:p>
          <a:p>
            <a:pPr marL="0" marR="0" lvl="0" indent="0" algn="ctr" rtl="0">
              <a:lnSpc>
                <a:spcPct val="130000"/>
              </a:lnSpc>
              <a:spcBef>
                <a:spcPts val="0"/>
              </a:spcBef>
              <a:spcAft>
                <a:spcPts val="0"/>
              </a:spcAft>
              <a:buClr>
                <a:srgbClr val="FF0000"/>
              </a:buClr>
              <a:buSzPts val="1400"/>
              <a:buFont typeface="Noto Sans Symbols"/>
              <a:buNone/>
            </a:pPr>
            <a:r>
              <a:rPr lang="en-GB" sz="1400" b="0" i="0" u="none" strike="noStrike" cap="none" dirty="0">
                <a:solidFill>
                  <a:srgbClr val="FF0000"/>
                </a:solidFill>
                <a:latin typeface="Calibri"/>
                <a:ea typeface="Calibri"/>
                <a:cs typeface="Calibri"/>
                <a:sym typeface="Calibri"/>
              </a:rPr>
              <a:t>People feel the</a:t>
            </a:r>
            <a:br>
              <a:rPr lang="en-GB" sz="1400" b="0" i="0" u="none" strike="noStrike" cap="none" dirty="0">
                <a:solidFill>
                  <a:srgbClr val="FF0000"/>
                </a:solidFill>
                <a:latin typeface="Calibri"/>
                <a:ea typeface="Calibri"/>
                <a:cs typeface="Calibri"/>
                <a:sym typeface="Calibri"/>
              </a:rPr>
            </a:br>
            <a:r>
              <a:rPr lang="en-GB" sz="1400" b="0" i="0" u="none" strike="noStrike" cap="none" dirty="0">
                <a:solidFill>
                  <a:srgbClr val="FF0000"/>
                </a:solidFill>
                <a:latin typeface="Calibri"/>
                <a:ea typeface="Calibri"/>
                <a:cs typeface="Calibri"/>
                <a:sym typeface="Calibri"/>
              </a:rPr>
              <a:t>change won’t </a:t>
            </a:r>
            <a:br>
              <a:rPr lang="en-GB" sz="1400" b="0" i="0" u="none" strike="noStrike" cap="none" dirty="0">
                <a:solidFill>
                  <a:srgbClr val="FF0000"/>
                </a:solidFill>
                <a:latin typeface="Calibri"/>
                <a:ea typeface="Calibri"/>
                <a:cs typeface="Calibri"/>
                <a:sym typeface="Calibri"/>
              </a:rPr>
            </a:br>
            <a:r>
              <a:rPr lang="en-GB" sz="1400" b="0" i="0" u="none" strike="noStrike" cap="none" dirty="0">
                <a:solidFill>
                  <a:srgbClr val="FF0000"/>
                </a:solidFill>
                <a:latin typeface="Calibri"/>
                <a:ea typeface="Calibri"/>
                <a:cs typeface="Calibri"/>
                <a:sym typeface="Calibri"/>
              </a:rPr>
              <a:t>affect them</a:t>
            </a:r>
            <a:endParaRPr sz="1400" b="0" i="0" u="none" strike="noStrike" cap="none" dirty="0">
              <a:solidFill>
                <a:srgbClr val="000000"/>
              </a:solidFill>
              <a:latin typeface="Calibri"/>
              <a:ea typeface="Calibri"/>
              <a:cs typeface="Calibri"/>
              <a:sym typeface="Calibri"/>
            </a:endParaRPr>
          </a:p>
        </p:txBody>
      </p:sp>
      <p:sp>
        <p:nvSpPr>
          <p:cNvPr id="14" name="Google Shape;635;p48">
            <a:hlinkClick r:id="" action="ppaction://noaction"/>
            <a:extLst>
              <a:ext uri="{FF2B5EF4-FFF2-40B4-BE49-F238E27FC236}">
                <a16:creationId xmlns:a16="http://schemas.microsoft.com/office/drawing/2014/main" id="{A1BDABA5-D014-A614-2815-3DCA9CB9B465}"/>
              </a:ext>
            </a:extLst>
          </p:cNvPr>
          <p:cNvSpPr/>
          <p:nvPr/>
        </p:nvSpPr>
        <p:spPr>
          <a:xfrm>
            <a:off x="3432176" y="5088097"/>
            <a:ext cx="2047875" cy="1543050"/>
          </a:xfrm>
          <a:prstGeom prst="roundRect">
            <a:avLst>
              <a:gd name="adj" fmla="val 16667"/>
            </a:avLst>
          </a:prstGeom>
          <a:solidFill>
            <a:srgbClr val="FFFFFF">
              <a:alpha val="92549"/>
            </a:srgbClr>
          </a:solid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FF0000"/>
              </a:solidFill>
              <a:latin typeface="Calibri"/>
              <a:ea typeface="Calibri"/>
              <a:cs typeface="Calibri"/>
              <a:sym typeface="Calibri"/>
            </a:endParaRPr>
          </a:p>
          <a:p>
            <a:pPr marL="0" marR="0" lvl="0" indent="0" algn="ctr" rtl="0">
              <a:lnSpc>
                <a:spcPct val="130000"/>
              </a:lnSpc>
              <a:spcBef>
                <a:spcPts val="0"/>
              </a:spcBef>
              <a:spcAft>
                <a:spcPts val="0"/>
              </a:spcAft>
              <a:buClr>
                <a:srgbClr val="008000"/>
              </a:buClr>
              <a:buSzPts val="1400"/>
              <a:buFont typeface="Noto Sans Symbols"/>
              <a:buNone/>
            </a:pPr>
            <a:r>
              <a:rPr lang="en-GB" sz="1400" b="0" i="0" u="none" strike="noStrike" cap="none" dirty="0">
                <a:solidFill>
                  <a:srgbClr val="008000"/>
                </a:solidFill>
                <a:latin typeface="Calibri"/>
                <a:ea typeface="Calibri"/>
                <a:cs typeface="Calibri"/>
                <a:sym typeface="Calibri"/>
              </a:rPr>
              <a:t>PERSONAL </a:t>
            </a:r>
            <a:br>
              <a:rPr lang="en-GB" sz="1400" b="0" i="0" u="none" strike="noStrike" cap="none" dirty="0">
                <a:solidFill>
                  <a:srgbClr val="008000"/>
                </a:solidFill>
                <a:latin typeface="Calibri"/>
                <a:ea typeface="Calibri"/>
                <a:cs typeface="Calibri"/>
                <a:sym typeface="Calibri"/>
              </a:rPr>
            </a:br>
            <a:r>
              <a:rPr lang="en-GB" sz="1400" b="0" i="0" u="none" strike="noStrike" cap="none" dirty="0">
                <a:solidFill>
                  <a:srgbClr val="008000"/>
                </a:solidFill>
                <a:latin typeface="Calibri"/>
                <a:ea typeface="Calibri"/>
                <a:cs typeface="Calibri"/>
                <a:sym typeface="Calibri"/>
              </a:rPr>
              <a:t>IMPACT</a:t>
            </a:r>
            <a:endParaRPr dirty="0"/>
          </a:p>
          <a:p>
            <a:pPr marL="0" marR="0" lvl="0" indent="0" algn="ctr" rtl="0">
              <a:lnSpc>
                <a:spcPct val="130000"/>
              </a:lnSpc>
              <a:spcBef>
                <a:spcPts val="0"/>
              </a:spcBef>
              <a:spcAft>
                <a:spcPts val="0"/>
              </a:spcAft>
              <a:buClr>
                <a:srgbClr val="FF0000"/>
              </a:buClr>
              <a:buSzPts val="1400"/>
              <a:buFont typeface="Noto Sans Symbols"/>
              <a:buNone/>
            </a:pPr>
            <a:r>
              <a:rPr lang="en-GB" sz="1400" b="0" i="0" u="none" strike="noStrike" cap="none" dirty="0">
                <a:solidFill>
                  <a:srgbClr val="FF0000"/>
                </a:solidFill>
                <a:latin typeface="Calibri"/>
                <a:ea typeface="Calibri"/>
                <a:cs typeface="Calibri"/>
                <a:sym typeface="Calibri"/>
              </a:rPr>
              <a:t>Lack of individual commitment</a:t>
            </a:r>
            <a:endParaRPr dirty="0"/>
          </a:p>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000000"/>
              </a:solidFill>
              <a:latin typeface="Calibri"/>
              <a:ea typeface="Calibri"/>
              <a:cs typeface="Calibri"/>
              <a:sym typeface="Calibri"/>
            </a:endParaRPr>
          </a:p>
        </p:txBody>
      </p:sp>
      <p:sp>
        <p:nvSpPr>
          <p:cNvPr id="16" name="Google Shape;630;p48">
            <a:hlinkClick r:id="" action="ppaction://noaction"/>
            <a:extLst>
              <a:ext uri="{FF2B5EF4-FFF2-40B4-BE49-F238E27FC236}">
                <a16:creationId xmlns:a16="http://schemas.microsoft.com/office/drawing/2014/main" id="{CA4A1D60-B6C5-7A52-B3CB-7B34E1C73A18}"/>
              </a:ext>
            </a:extLst>
          </p:cNvPr>
          <p:cNvSpPr/>
          <p:nvPr/>
        </p:nvSpPr>
        <p:spPr>
          <a:xfrm>
            <a:off x="5797550" y="1744663"/>
            <a:ext cx="2049463" cy="1544637"/>
          </a:xfrm>
          <a:prstGeom prst="roundRect">
            <a:avLst>
              <a:gd name="adj" fmla="val 16667"/>
            </a:avLst>
          </a:prstGeom>
          <a:solidFill>
            <a:srgbClr val="FFFFFF">
              <a:alpha val="92549"/>
            </a:srgbClr>
          </a:solid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FF0000"/>
              </a:solidFill>
              <a:latin typeface="Calibri"/>
              <a:ea typeface="Calibri"/>
              <a:cs typeface="Calibri"/>
              <a:sym typeface="Calibri"/>
            </a:endParaRPr>
          </a:p>
          <a:p>
            <a:pPr marL="0" marR="0" lvl="0" indent="0" algn="ctr" rtl="0">
              <a:lnSpc>
                <a:spcPct val="130000"/>
              </a:lnSpc>
              <a:spcBef>
                <a:spcPts val="0"/>
              </a:spcBef>
              <a:spcAft>
                <a:spcPts val="0"/>
              </a:spcAft>
              <a:buClr>
                <a:srgbClr val="008000"/>
              </a:buClr>
              <a:buSzPts val="1400"/>
              <a:buFont typeface="Noto Sans Symbols"/>
              <a:buNone/>
            </a:pPr>
            <a:r>
              <a:rPr lang="en-GB" sz="1400" b="0" i="0" u="none" strike="noStrike" cap="none" dirty="0">
                <a:solidFill>
                  <a:srgbClr val="008000"/>
                </a:solidFill>
                <a:latin typeface="Calibri"/>
                <a:ea typeface="Calibri"/>
                <a:cs typeface="Calibri"/>
                <a:sym typeface="Calibri"/>
              </a:rPr>
              <a:t>LEADERSHIP</a:t>
            </a:r>
            <a:endParaRPr dirty="0"/>
          </a:p>
          <a:p>
            <a:pPr marL="0" marR="0" lvl="0" indent="0" algn="ctr" rtl="0">
              <a:lnSpc>
                <a:spcPct val="130000"/>
              </a:lnSpc>
              <a:spcBef>
                <a:spcPts val="0"/>
              </a:spcBef>
              <a:spcAft>
                <a:spcPts val="0"/>
              </a:spcAft>
              <a:buClr>
                <a:srgbClr val="FF0000"/>
              </a:buClr>
              <a:buSzPts val="1400"/>
              <a:buFont typeface="Noto Sans Symbols"/>
              <a:buNone/>
            </a:pPr>
            <a:r>
              <a:rPr lang="en-GB" sz="1400" b="0" i="0" u="none" strike="noStrike" cap="none" dirty="0">
                <a:solidFill>
                  <a:srgbClr val="FF0000"/>
                </a:solidFill>
                <a:latin typeface="Calibri"/>
                <a:ea typeface="Calibri"/>
                <a:cs typeface="Calibri"/>
                <a:sym typeface="Calibri"/>
              </a:rPr>
              <a:t>Poor alignment </a:t>
            </a:r>
            <a:br>
              <a:rPr lang="en-GB" sz="1400" b="0" i="0" u="none" strike="noStrike" cap="none" dirty="0">
                <a:solidFill>
                  <a:srgbClr val="FF0000"/>
                </a:solidFill>
                <a:latin typeface="Calibri"/>
                <a:ea typeface="Calibri"/>
                <a:cs typeface="Calibri"/>
                <a:sym typeface="Calibri"/>
              </a:rPr>
            </a:br>
            <a:r>
              <a:rPr lang="en-GB" sz="1400" b="0" i="0" u="none" strike="noStrike" cap="none" dirty="0">
                <a:solidFill>
                  <a:srgbClr val="FF0000"/>
                </a:solidFill>
                <a:latin typeface="Calibri"/>
                <a:ea typeface="Calibri"/>
                <a:cs typeface="Calibri"/>
                <a:sym typeface="Calibri"/>
              </a:rPr>
              <a:t>&amp; inertia</a:t>
            </a:r>
            <a:endParaRPr sz="1400" b="0" i="0" u="none" strike="noStrike" cap="none" dirty="0">
              <a:solidFill>
                <a:srgbClr val="FF0000"/>
              </a:solidFill>
              <a:latin typeface="Times New Roman"/>
              <a:ea typeface="Times New Roman"/>
              <a:cs typeface="Times New Roman"/>
              <a:sym typeface="Times New Roman"/>
            </a:endParaRPr>
          </a:p>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000000"/>
              </a:solidFill>
              <a:latin typeface="Calibri"/>
              <a:ea typeface="Calibri"/>
              <a:cs typeface="Calibri"/>
              <a:sym typeface="Calibri"/>
            </a:endParaRPr>
          </a:p>
        </p:txBody>
      </p:sp>
      <p:sp>
        <p:nvSpPr>
          <p:cNvPr id="17" name="Google Shape;633;p48">
            <a:extLst>
              <a:ext uri="{FF2B5EF4-FFF2-40B4-BE49-F238E27FC236}">
                <a16:creationId xmlns:a16="http://schemas.microsoft.com/office/drawing/2014/main" id="{CBF12EBD-9AB9-6D17-EB11-AC063E5F2EAB}"/>
              </a:ext>
            </a:extLst>
          </p:cNvPr>
          <p:cNvSpPr/>
          <p:nvPr/>
        </p:nvSpPr>
        <p:spPr>
          <a:xfrm>
            <a:off x="5797550" y="3402013"/>
            <a:ext cx="2049463" cy="1544637"/>
          </a:xfrm>
          <a:prstGeom prst="roundRect">
            <a:avLst>
              <a:gd name="adj" fmla="val 16667"/>
            </a:avLst>
          </a:prstGeom>
          <a:solidFill>
            <a:srgbClr val="FFFFFF">
              <a:alpha val="92549"/>
            </a:srgbClr>
          </a:solid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FF0000"/>
              </a:solidFill>
              <a:latin typeface="Calibri"/>
              <a:ea typeface="Calibri"/>
              <a:cs typeface="Calibri"/>
              <a:sym typeface="Calibri"/>
            </a:endParaRPr>
          </a:p>
          <a:p>
            <a:pPr marL="0" marR="0" lvl="0" indent="0" algn="ctr" rtl="0">
              <a:lnSpc>
                <a:spcPct val="130000"/>
              </a:lnSpc>
              <a:spcBef>
                <a:spcPts val="0"/>
              </a:spcBef>
              <a:spcAft>
                <a:spcPts val="0"/>
              </a:spcAft>
              <a:buClr>
                <a:srgbClr val="008000"/>
              </a:buClr>
              <a:buSzPts val="1400"/>
              <a:buFont typeface="Noto Sans Symbols"/>
              <a:buNone/>
            </a:pPr>
            <a:r>
              <a:rPr lang="en-GB" sz="1400" b="0" i="0" u="none" strike="noStrike" cap="none" dirty="0">
                <a:solidFill>
                  <a:srgbClr val="008000"/>
                </a:solidFill>
                <a:latin typeface="Calibri"/>
                <a:ea typeface="Calibri"/>
                <a:cs typeface="Calibri"/>
                <a:sym typeface="Calibri"/>
              </a:rPr>
              <a:t>OWNERSHIP </a:t>
            </a:r>
            <a:br>
              <a:rPr lang="en-GB" sz="1400" b="0" i="0" u="none" strike="noStrike" cap="none" dirty="0">
                <a:solidFill>
                  <a:srgbClr val="008000"/>
                </a:solidFill>
                <a:latin typeface="Calibri"/>
                <a:ea typeface="Calibri"/>
                <a:cs typeface="Calibri"/>
                <a:sym typeface="Calibri"/>
              </a:rPr>
            </a:br>
            <a:r>
              <a:rPr lang="en-GB" sz="1400" b="0" i="0" u="none" strike="noStrike" cap="none" dirty="0">
                <a:solidFill>
                  <a:srgbClr val="008000"/>
                </a:solidFill>
                <a:latin typeface="Calibri"/>
                <a:ea typeface="Calibri"/>
                <a:cs typeface="Calibri"/>
                <a:sym typeface="Calibri"/>
              </a:rPr>
              <a:t>AT ALL LEVELS</a:t>
            </a:r>
            <a:endParaRPr dirty="0"/>
          </a:p>
          <a:p>
            <a:pPr marL="0" marR="0" lvl="0" indent="0" algn="ctr" rtl="0">
              <a:lnSpc>
                <a:spcPct val="130000"/>
              </a:lnSpc>
              <a:spcBef>
                <a:spcPts val="0"/>
              </a:spcBef>
              <a:spcAft>
                <a:spcPts val="0"/>
              </a:spcAft>
              <a:buClr>
                <a:srgbClr val="FF0000"/>
              </a:buClr>
              <a:buSzPts val="1400"/>
              <a:buFont typeface="Noto Sans Symbols"/>
              <a:buNone/>
            </a:pPr>
            <a:r>
              <a:rPr lang="en-GB" sz="1400" b="0" i="0" u="none" strike="noStrike" cap="none" dirty="0">
                <a:solidFill>
                  <a:srgbClr val="FF0000"/>
                </a:solidFill>
                <a:latin typeface="Calibri"/>
                <a:ea typeface="Calibri"/>
                <a:cs typeface="Calibri"/>
                <a:sym typeface="Calibri"/>
              </a:rPr>
              <a:t>Poor design that </a:t>
            </a:r>
            <a:br>
              <a:rPr lang="en-GB" sz="1400" b="0" i="0" u="none" strike="noStrike" cap="none" dirty="0">
                <a:solidFill>
                  <a:srgbClr val="FF0000"/>
                </a:solidFill>
                <a:latin typeface="Calibri"/>
                <a:ea typeface="Calibri"/>
                <a:cs typeface="Calibri"/>
                <a:sym typeface="Calibri"/>
              </a:rPr>
            </a:br>
            <a:r>
              <a:rPr lang="en-GB" sz="1400" b="0" i="0" u="none" strike="noStrike" cap="none" dirty="0">
                <a:solidFill>
                  <a:srgbClr val="FF0000"/>
                </a:solidFill>
                <a:latin typeface="Calibri"/>
                <a:ea typeface="Calibri"/>
                <a:cs typeface="Calibri"/>
                <a:sym typeface="Calibri"/>
              </a:rPr>
              <a:t>won’t last</a:t>
            </a:r>
            <a:endParaRPr dirty="0"/>
          </a:p>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000000"/>
              </a:solidFill>
              <a:latin typeface="Calibri"/>
              <a:ea typeface="Calibri"/>
              <a:cs typeface="Calibri"/>
              <a:sym typeface="Calibri"/>
            </a:endParaRPr>
          </a:p>
        </p:txBody>
      </p:sp>
      <p:sp>
        <p:nvSpPr>
          <p:cNvPr id="19" name="Google Shape;636;p48">
            <a:extLst>
              <a:ext uri="{FF2B5EF4-FFF2-40B4-BE49-F238E27FC236}">
                <a16:creationId xmlns:a16="http://schemas.microsoft.com/office/drawing/2014/main" id="{C371CA5F-6E7E-843D-45BD-647E4C801E5B}"/>
              </a:ext>
            </a:extLst>
          </p:cNvPr>
          <p:cNvSpPr/>
          <p:nvPr/>
        </p:nvSpPr>
        <p:spPr>
          <a:xfrm>
            <a:off x="5753102" y="5047615"/>
            <a:ext cx="2049463" cy="1543050"/>
          </a:xfrm>
          <a:prstGeom prst="roundRect">
            <a:avLst>
              <a:gd name="adj" fmla="val 16667"/>
            </a:avLst>
          </a:prstGeom>
          <a:solidFill>
            <a:srgbClr val="FFFFFF">
              <a:alpha val="92549"/>
            </a:srgbClr>
          </a:solidFill>
          <a:ln>
            <a:noFill/>
          </a:ln>
        </p:spPr>
        <p:txBody>
          <a:bodyPr spcFirstLastPara="1" wrap="square" lIns="0" tIns="0" rIns="0" bIns="0" anchor="t" anchorCtr="0">
            <a:noAutofit/>
          </a:bodyPr>
          <a:lstStyle/>
          <a:p>
            <a:pPr marL="0" marR="0" lvl="0" indent="0" algn="ctr" rtl="0">
              <a:lnSpc>
                <a:spcPct val="130000"/>
              </a:lnSpc>
              <a:spcBef>
                <a:spcPts val="0"/>
              </a:spcBef>
              <a:spcAft>
                <a:spcPts val="0"/>
              </a:spcAft>
              <a:buClr>
                <a:srgbClr val="008000"/>
              </a:buClr>
              <a:buSzPts val="1400"/>
              <a:buFont typeface="Noto Sans Symbols"/>
              <a:buNone/>
            </a:pPr>
            <a:r>
              <a:rPr lang="en-GB" sz="1400" b="0" i="0" u="none" strike="noStrike" cap="none" dirty="0">
                <a:solidFill>
                  <a:srgbClr val="008000"/>
                </a:solidFill>
                <a:latin typeface="Calibri"/>
                <a:ea typeface="Calibri"/>
                <a:cs typeface="Calibri"/>
                <a:sym typeface="Calibri"/>
              </a:rPr>
              <a:t>EMBED CHANGE </a:t>
            </a:r>
            <a:br>
              <a:rPr lang="en-GB" sz="1400" b="0" i="0" u="none" strike="noStrike" cap="none" dirty="0">
                <a:solidFill>
                  <a:srgbClr val="008000"/>
                </a:solidFill>
                <a:latin typeface="Calibri"/>
                <a:ea typeface="Calibri"/>
                <a:cs typeface="Calibri"/>
                <a:sym typeface="Calibri"/>
              </a:rPr>
            </a:br>
            <a:r>
              <a:rPr lang="en-GB" sz="1400" b="0" i="0" u="none" strike="noStrike" cap="none" dirty="0">
                <a:solidFill>
                  <a:srgbClr val="008000"/>
                </a:solidFill>
                <a:latin typeface="Calibri"/>
                <a:ea typeface="Calibri"/>
                <a:cs typeface="Calibri"/>
                <a:sym typeface="Calibri"/>
              </a:rPr>
              <a:t>SO IT’S BUSINESS </a:t>
            </a:r>
            <a:br>
              <a:rPr lang="en-GB" sz="1400" b="0" i="0" u="none" strike="noStrike" cap="none" dirty="0">
                <a:solidFill>
                  <a:srgbClr val="008000"/>
                </a:solidFill>
                <a:latin typeface="Calibri"/>
                <a:ea typeface="Calibri"/>
                <a:cs typeface="Calibri"/>
                <a:sym typeface="Calibri"/>
              </a:rPr>
            </a:br>
            <a:r>
              <a:rPr lang="en-GB" sz="1400" b="0" i="0" u="none" strike="noStrike" cap="none" dirty="0">
                <a:solidFill>
                  <a:srgbClr val="008000"/>
                </a:solidFill>
                <a:latin typeface="Calibri"/>
                <a:ea typeface="Calibri"/>
                <a:cs typeface="Calibri"/>
                <a:sym typeface="Calibri"/>
              </a:rPr>
              <a:t>AS USUAL</a:t>
            </a:r>
            <a:endParaRPr dirty="0"/>
          </a:p>
          <a:p>
            <a:pPr marL="0" marR="0" lvl="0" indent="0" algn="ctr" rtl="0">
              <a:lnSpc>
                <a:spcPct val="130000"/>
              </a:lnSpc>
              <a:spcBef>
                <a:spcPts val="0"/>
              </a:spcBef>
              <a:spcAft>
                <a:spcPts val="0"/>
              </a:spcAft>
              <a:buClr>
                <a:srgbClr val="FF0000"/>
              </a:buClr>
              <a:buSzPts val="1400"/>
              <a:buFont typeface="Noto Sans Symbols"/>
              <a:buNone/>
            </a:pPr>
            <a:r>
              <a:rPr lang="en-GB" sz="1400" b="0" i="0" u="none" strike="noStrike" cap="none" dirty="0">
                <a:solidFill>
                  <a:srgbClr val="FF0000"/>
                </a:solidFill>
                <a:latin typeface="Calibri"/>
                <a:ea typeface="Calibri"/>
                <a:cs typeface="Calibri"/>
                <a:sym typeface="Calibri"/>
              </a:rPr>
              <a:t>Revert to the </a:t>
            </a:r>
            <a:br>
              <a:rPr lang="en-GB" sz="1400" b="0" i="0" u="none" strike="noStrike" cap="none" dirty="0">
                <a:solidFill>
                  <a:srgbClr val="FF0000"/>
                </a:solidFill>
                <a:latin typeface="Calibri"/>
                <a:ea typeface="Calibri"/>
                <a:cs typeface="Calibri"/>
                <a:sym typeface="Calibri"/>
              </a:rPr>
            </a:br>
            <a:r>
              <a:rPr lang="en-GB" sz="1400" b="0" i="0" u="none" strike="noStrike" cap="none" dirty="0">
                <a:solidFill>
                  <a:srgbClr val="FF0000"/>
                </a:solidFill>
                <a:latin typeface="Calibri"/>
                <a:ea typeface="Calibri"/>
                <a:cs typeface="Calibri"/>
                <a:sym typeface="Calibri"/>
              </a:rPr>
              <a:t>old ways</a:t>
            </a:r>
            <a:endParaRPr dirty="0"/>
          </a:p>
          <a:p>
            <a:pPr marL="0" marR="0" lvl="0" indent="0" algn="ctr" rtl="0">
              <a:lnSpc>
                <a:spcPct val="130000"/>
              </a:lnSpc>
              <a:spcBef>
                <a:spcPts val="0"/>
              </a:spcBef>
              <a:spcAft>
                <a:spcPts val="0"/>
              </a:spcAft>
              <a:buClr>
                <a:srgbClr val="00408B"/>
              </a:buClr>
              <a:buSzPts val="1400"/>
              <a:buFont typeface="Noto Sans Symbols"/>
              <a:buNone/>
            </a:pPr>
            <a:endParaRPr sz="14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12786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83C0C-5C78-93B0-46CE-DBA007AFAB9F}"/>
              </a:ext>
            </a:extLst>
          </p:cNvPr>
          <p:cNvSpPr>
            <a:spLocks noGrp="1"/>
          </p:cNvSpPr>
          <p:nvPr>
            <p:ph type="title"/>
          </p:nvPr>
        </p:nvSpPr>
        <p:spPr/>
        <p:txBody>
          <a:bodyPr/>
          <a:lstStyle/>
          <a:p>
            <a:r>
              <a:rPr lang="en-GB" dirty="0"/>
              <a:t>Change – from theory to practice</a:t>
            </a:r>
          </a:p>
        </p:txBody>
      </p:sp>
      <p:sp>
        <p:nvSpPr>
          <p:cNvPr id="3" name="Footer Placeholder 2">
            <a:extLst>
              <a:ext uri="{FF2B5EF4-FFF2-40B4-BE49-F238E27FC236}">
                <a16:creationId xmlns:a16="http://schemas.microsoft.com/office/drawing/2014/main" id="{AE50E2B2-3356-5575-55C5-D8A32A1818F6}"/>
              </a:ext>
            </a:extLst>
          </p:cNvPr>
          <p:cNvSpPr>
            <a:spLocks noGrp="1"/>
          </p:cNvSpPr>
          <p:nvPr>
            <p:ph type="ftr" sz="quarter" idx="3"/>
          </p:nvPr>
        </p:nvSpPr>
        <p:spPr/>
        <p:txBody>
          <a:bodyPr/>
          <a:lstStyle/>
          <a:p>
            <a:fld id="{259D440C-7347-EB4D-BE94-CDE864366CB2}" type="slidenum">
              <a:rPr lang="en-US" smtClean="0"/>
              <a:pPr/>
              <a:t>27</a:t>
            </a:fld>
            <a:endParaRPr lang="en-US" dirty="0"/>
          </a:p>
        </p:txBody>
      </p:sp>
      <p:sp>
        <p:nvSpPr>
          <p:cNvPr id="4" name="Text Placeholder 3">
            <a:extLst>
              <a:ext uri="{FF2B5EF4-FFF2-40B4-BE49-F238E27FC236}">
                <a16:creationId xmlns:a16="http://schemas.microsoft.com/office/drawing/2014/main" id="{F3021A11-E745-1A7A-6D06-857FFA2ECB44}"/>
              </a:ext>
            </a:extLst>
          </p:cNvPr>
          <p:cNvSpPr>
            <a:spLocks noGrp="1"/>
          </p:cNvSpPr>
          <p:nvPr>
            <p:ph type="body" sz="quarter" idx="10"/>
          </p:nvPr>
        </p:nvSpPr>
        <p:spPr/>
        <p:txBody>
          <a:bodyPr/>
          <a:lstStyle/>
          <a:p>
            <a:r>
              <a:rPr lang="en-GB" dirty="0"/>
              <a:t>Identify a commissioning change process you are currently involved in</a:t>
            </a:r>
          </a:p>
          <a:p>
            <a:endParaRPr lang="en-GB" dirty="0"/>
          </a:p>
          <a:p>
            <a:r>
              <a:rPr lang="en-GB" dirty="0"/>
              <a:t>Reflect on the change models</a:t>
            </a:r>
          </a:p>
          <a:p>
            <a:endParaRPr lang="en-GB" dirty="0"/>
          </a:p>
          <a:p>
            <a:r>
              <a:rPr lang="en-GB" dirty="0"/>
              <a:t>How do they help you to identify the nature of the change, and your role within it?</a:t>
            </a:r>
          </a:p>
          <a:p>
            <a:endParaRPr lang="en-GB" dirty="0"/>
          </a:p>
        </p:txBody>
      </p:sp>
    </p:spTree>
    <p:extLst>
      <p:ext uri="{BB962C8B-B14F-4D97-AF65-F5344CB8AC3E}">
        <p14:creationId xmlns:p14="http://schemas.microsoft.com/office/powerpoint/2010/main" val="41902022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346BD-74A5-43B0-8668-FE3EF853104F}"/>
              </a:ext>
            </a:extLst>
          </p:cNvPr>
          <p:cNvSpPr>
            <a:spLocks noGrp="1"/>
          </p:cNvSpPr>
          <p:nvPr>
            <p:ph type="title"/>
          </p:nvPr>
        </p:nvSpPr>
        <p:spPr>
          <a:xfrm>
            <a:off x="345711" y="365125"/>
            <a:ext cx="8426450" cy="437515"/>
          </a:xfrm>
        </p:spPr>
        <p:txBody>
          <a:bodyPr/>
          <a:lstStyle/>
          <a:p>
            <a:r>
              <a:rPr lang="en-US" sz="2400" dirty="0"/>
              <a:t>Contact us</a:t>
            </a:r>
            <a:endParaRPr lang="en-GB" sz="2400" dirty="0"/>
          </a:p>
        </p:txBody>
      </p:sp>
      <p:sp>
        <p:nvSpPr>
          <p:cNvPr id="3" name="Footer Placeholder 2">
            <a:extLst>
              <a:ext uri="{FF2B5EF4-FFF2-40B4-BE49-F238E27FC236}">
                <a16:creationId xmlns:a16="http://schemas.microsoft.com/office/drawing/2014/main" id="{22204560-3DBF-4A0D-8502-AFB0285378F4}"/>
              </a:ext>
            </a:extLst>
          </p:cNvPr>
          <p:cNvSpPr>
            <a:spLocks noGrp="1"/>
          </p:cNvSpPr>
          <p:nvPr>
            <p:ph type="ftr" sz="quarter" idx="3"/>
          </p:nvPr>
        </p:nvSpPr>
        <p:spPr/>
        <p:txBody>
          <a:bodyPr/>
          <a:lstStyle/>
          <a:p>
            <a:fld id="{259D440C-7347-EB4D-BE94-CDE864366CB2}" type="slidenum">
              <a:rPr lang="en-US" smtClean="0"/>
              <a:pPr/>
              <a:t>28</a:t>
            </a:fld>
            <a:endParaRPr lang="en-US" dirty="0"/>
          </a:p>
        </p:txBody>
      </p:sp>
      <p:sp>
        <p:nvSpPr>
          <p:cNvPr id="7" name="Text Placeholder 6">
            <a:extLst>
              <a:ext uri="{FF2B5EF4-FFF2-40B4-BE49-F238E27FC236}">
                <a16:creationId xmlns:a16="http://schemas.microsoft.com/office/drawing/2014/main" id="{B3B2DCEB-FAE8-44EA-8F69-D6F62E2336E5}"/>
              </a:ext>
            </a:extLst>
          </p:cNvPr>
          <p:cNvSpPr>
            <a:spLocks noGrp="1"/>
          </p:cNvSpPr>
          <p:nvPr>
            <p:ph type="body" sz="quarter" idx="10"/>
          </p:nvPr>
        </p:nvSpPr>
        <p:spPr/>
        <p:txBody>
          <a:bodyPr/>
          <a:lstStyle/>
          <a:p>
            <a:pPr marL="0" indent="0">
              <a:buNone/>
            </a:pPr>
            <a:r>
              <a:rPr lang="en-GB" dirty="0"/>
              <a:t>	</a:t>
            </a:r>
          </a:p>
          <a:p>
            <a:pPr marL="0" indent="0">
              <a:buNone/>
            </a:pPr>
            <a:r>
              <a:rPr lang="en-GB" dirty="0"/>
              <a:t>	https://ipc.brookes.ac.uk</a:t>
            </a:r>
          </a:p>
          <a:p>
            <a:pPr marL="0" indent="0">
              <a:buNone/>
            </a:pPr>
            <a:endParaRPr lang="en-GB" dirty="0"/>
          </a:p>
          <a:p>
            <a:pPr marL="0" indent="0">
              <a:buNone/>
            </a:pPr>
            <a:r>
              <a:rPr lang="en-GB"/>
              <a:t>	ipc_courses@</a:t>
            </a:r>
            <a:r>
              <a:rPr lang="en-GB" dirty="0"/>
              <a:t>brookes.ac.uk  </a:t>
            </a:r>
          </a:p>
          <a:p>
            <a:pPr marL="0" indent="0">
              <a:buNone/>
            </a:pPr>
            <a:endParaRPr lang="en-GB" dirty="0"/>
          </a:p>
          <a:p>
            <a:pPr marL="0" indent="0">
              <a:buNone/>
            </a:pPr>
            <a:r>
              <a:rPr lang="en-GB" dirty="0"/>
              <a:t>	@IPC_Brookes</a:t>
            </a:r>
          </a:p>
          <a:p>
            <a:pPr marL="0" indent="0">
              <a:buNone/>
            </a:pPr>
            <a:endParaRPr lang="en-GB" dirty="0"/>
          </a:p>
          <a:p>
            <a:pPr marL="0" indent="0">
              <a:buNone/>
            </a:pPr>
            <a:r>
              <a:rPr lang="en-GB" dirty="0"/>
              <a:t>	01865 790312</a:t>
            </a:r>
          </a:p>
          <a:p>
            <a:endParaRPr lang="en-GB" dirty="0"/>
          </a:p>
        </p:txBody>
      </p:sp>
      <p:pic>
        <p:nvPicPr>
          <p:cNvPr id="16" name="Picture 15" descr="Twitter icon">
            <a:extLst>
              <a:ext uri="{FF2B5EF4-FFF2-40B4-BE49-F238E27FC236}">
                <a16:creationId xmlns:a16="http://schemas.microsoft.com/office/drawing/2014/main" id="{C85EDE46-93BF-4C5E-8F9F-31AA05B973F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332649" y="3504703"/>
            <a:ext cx="438059" cy="356139"/>
          </a:xfrm>
          <a:prstGeom prst="rect">
            <a:avLst/>
          </a:prstGeom>
        </p:spPr>
      </p:pic>
      <p:pic>
        <p:nvPicPr>
          <p:cNvPr id="19" name="Picture 18" descr="Email icon">
            <a:extLst>
              <a:ext uri="{FF2B5EF4-FFF2-40B4-BE49-F238E27FC236}">
                <a16:creationId xmlns:a16="http://schemas.microsoft.com/office/drawing/2014/main" id="{452C3F3D-19ED-402F-B275-D2D3A24B4031}"/>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195715" y="2362631"/>
            <a:ext cx="633619" cy="633619"/>
          </a:xfrm>
          <a:prstGeom prst="rect">
            <a:avLst/>
          </a:prstGeom>
        </p:spPr>
      </p:pic>
      <p:pic>
        <p:nvPicPr>
          <p:cNvPr id="22" name="Picture 21" descr="telephone icon">
            <a:extLst>
              <a:ext uri="{FF2B5EF4-FFF2-40B4-BE49-F238E27FC236}">
                <a16:creationId xmlns:a16="http://schemas.microsoft.com/office/drawing/2014/main" id="{4275ED96-9CEA-4466-8C9A-2183496D0C6D}"/>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345711" y="4421547"/>
            <a:ext cx="411933" cy="411933"/>
          </a:xfrm>
          <a:prstGeom prst="rect">
            <a:avLst/>
          </a:prstGeom>
        </p:spPr>
      </p:pic>
      <p:pic>
        <p:nvPicPr>
          <p:cNvPr id="25" name="Picture 24" descr="Website icon">
            <a:extLst>
              <a:ext uri="{FF2B5EF4-FFF2-40B4-BE49-F238E27FC236}">
                <a16:creationId xmlns:a16="http://schemas.microsoft.com/office/drawing/2014/main" id="{2C41ABD8-8110-49DF-AB43-09C64378D449}"/>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267881" y="1460154"/>
            <a:ext cx="437515" cy="437515"/>
          </a:xfrm>
          <a:prstGeom prst="rect">
            <a:avLst/>
          </a:prstGeom>
        </p:spPr>
      </p:pic>
    </p:spTree>
    <p:extLst>
      <p:ext uri="{BB962C8B-B14F-4D97-AF65-F5344CB8AC3E}">
        <p14:creationId xmlns:p14="http://schemas.microsoft.com/office/powerpoint/2010/main" val="868133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556C8-9764-2D49-42B3-DE2B6D3E8BAE}"/>
              </a:ext>
            </a:extLst>
          </p:cNvPr>
          <p:cNvSpPr>
            <a:spLocks noGrp="1"/>
          </p:cNvSpPr>
          <p:nvPr>
            <p:ph type="title"/>
          </p:nvPr>
        </p:nvSpPr>
        <p:spPr/>
        <p:txBody>
          <a:bodyPr/>
          <a:lstStyle/>
          <a:p>
            <a:r>
              <a:rPr lang="en-GB" dirty="0"/>
              <a:t>Why change services?</a:t>
            </a:r>
          </a:p>
        </p:txBody>
      </p:sp>
      <p:sp>
        <p:nvSpPr>
          <p:cNvPr id="3" name="Footer Placeholder 2">
            <a:extLst>
              <a:ext uri="{FF2B5EF4-FFF2-40B4-BE49-F238E27FC236}">
                <a16:creationId xmlns:a16="http://schemas.microsoft.com/office/drawing/2014/main" id="{02169FF1-1866-4072-97FA-F546CEB2FEA2}"/>
              </a:ext>
            </a:extLst>
          </p:cNvPr>
          <p:cNvSpPr>
            <a:spLocks noGrp="1"/>
          </p:cNvSpPr>
          <p:nvPr>
            <p:ph type="ftr" sz="quarter" idx="3"/>
          </p:nvPr>
        </p:nvSpPr>
        <p:spPr/>
        <p:txBody>
          <a:bodyPr/>
          <a:lstStyle/>
          <a:p>
            <a:fld id="{28D2BE0B-8DD1-B34B-ADC7-1DA5CD04FE8E}" type="slidenum">
              <a:rPr lang="en-US" smtClean="0"/>
              <a:pPr/>
              <a:t>3</a:t>
            </a:fld>
            <a:endParaRPr lang="en-US" dirty="0"/>
          </a:p>
        </p:txBody>
      </p:sp>
      <p:graphicFrame>
        <p:nvGraphicFramePr>
          <p:cNvPr id="4" name="Content Placeholder 4">
            <a:extLst>
              <a:ext uri="{FF2B5EF4-FFF2-40B4-BE49-F238E27FC236}">
                <a16:creationId xmlns:a16="http://schemas.microsoft.com/office/drawing/2014/main" id="{6C9BF344-ABF6-D3EB-1CE0-642C2F8DDEA2}"/>
              </a:ext>
            </a:extLst>
          </p:cNvPr>
          <p:cNvGraphicFramePr>
            <a:graphicFrameLocks/>
          </p:cNvGraphicFramePr>
          <p:nvPr/>
        </p:nvGraphicFramePr>
        <p:xfrm>
          <a:off x="827584" y="1016732"/>
          <a:ext cx="7488832"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34273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1F2E7-6F19-A47D-CF49-F7A436085452}"/>
              </a:ext>
            </a:extLst>
          </p:cNvPr>
          <p:cNvSpPr>
            <a:spLocks noGrp="1"/>
          </p:cNvSpPr>
          <p:nvPr>
            <p:ph type="title"/>
          </p:nvPr>
        </p:nvSpPr>
        <p:spPr/>
        <p:txBody>
          <a:bodyPr/>
          <a:lstStyle/>
          <a:p>
            <a:r>
              <a:rPr lang="en-GB" dirty="0"/>
              <a:t>Options for change</a:t>
            </a:r>
          </a:p>
        </p:txBody>
      </p:sp>
      <p:sp>
        <p:nvSpPr>
          <p:cNvPr id="3" name="Footer Placeholder 2">
            <a:extLst>
              <a:ext uri="{FF2B5EF4-FFF2-40B4-BE49-F238E27FC236}">
                <a16:creationId xmlns:a16="http://schemas.microsoft.com/office/drawing/2014/main" id="{67230216-20AD-C187-0A5D-F6EB0CBD1629}"/>
              </a:ext>
            </a:extLst>
          </p:cNvPr>
          <p:cNvSpPr>
            <a:spLocks noGrp="1"/>
          </p:cNvSpPr>
          <p:nvPr>
            <p:ph type="ftr" sz="quarter" idx="3"/>
          </p:nvPr>
        </p:nvSpPr>
        <p:spPr/>
        <p:txBody>
          <a:bodyPr/>
          <a:lstStyle/>
          <a:p>
            <a:fld id="{259D440C-7347-EB4D-BE94-CDE864366CB2}" type="slidenum">
              <a:rPr lang="en-US" smtClean="0"/>
              <a:pPr/>
              <a:t>4</a:t>
            </a:fld>
            <a:endParaRPr lang="en-US" dirty="0"/>
          </a:p>
        </p:txBody>
      </p:sp>
      <p:sp>
        <p:nvSpPr>
          <p:cNvPr id="4" name="Text Placeholder 3">
            <a:extLst>
              <a:ext uri="{FF2B5EF4-FFF2-40B4-BE49-F238E27FC236}">
                <a16:creationId xmlns:a16="http://schemas.microsoft.com/office/drawing/2014/main" id="{EF264D8C-B3C4-D98B-72AB-5CD0C5A30274}"/>
              </a:ext>
            </a:extLst>
          </p:cNvPr>
          <p:cNvSpPr>
            <a:spLocks noGrp="1"/>
          </p:cNvSpPr>
          <p:nvPr>
            <p:ph type="body" sz="quarter" idx="10"/>
          </p:nvPr>
        </p:nvSpPr>
        <p:spPr/>
        <p:txBody>
          <a:bodyPr/>
          <a:lstStyle/>
          <a:p>
            <a:r>
              <a:rPr lang="en-GB" dirty="0"/>
              <a:t>Decommission</a:t>
            </a:r>
          </a:p>
          <a:p>
            <a:endParaRPr lang="en-GB" dirty="0"/>
          </a:p>
          <a:p>
            <a:r>
              <a:rPr lang="en-GB" dirty="0"/>
              <a:t>Remodel service</a:t>
            </a:r>
          </a:p>
          <a:p>
            <a:endParaRPr lang="en-GB" dirty="0"/>
          </a:p>
          <a:p>
            <a:r>
              <a:rPr lang="en-GB" dirty="0"/>
              <a:t>Renegotiate or end contract</a:t>
            </a:r>
          </a:p>
          <a:p>
            <a:endParaRPr lang="en-GB" dirty="0"/>
          </a:p>
          <a:p>
            <a:r>
              <a:rPr lang="en-GB" dirty="0"/>
              <a:t>Maintain contract</a:t>
            </a:r>
          </a:p>
          <a:p>
            <a:endParaRPr lang="en-GB" dirty="0"/>
          </a:p>
          <a:p>
            <a:r>
              <a:rPr lang="en-GB" dirty="0"/>
              <a:t>Develop new service</a:t>
            </a:r>
          </a:p>
          <a:p>
            <a:endParaRPr lang="en-GB" dirty="0"/>
          </a:p>
        </p:txBody>
      </p:sp>
    </p:spTree>
    <p:extLst>
      <p:ext uri="{BB962C8B-B14F-4D97-AF65-F5344CB8AC3E}">
        <p14:creationId xmlns:p14="http://schemas.microsoft.com/office/powerpoint/2010/main" val="3097049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D7762-2E3B-12F3-557D-649B9B851105}"/>
              </a:ext>
            </a:extLst>
          </p:cNvPr>
          <p:cNvSpPr>
            <a:spLocks noGrp="1"/>
          </p:cNvSpPr>
          <p:nvPr>
            <p:ph type="title"/>
          </p:nvPr>
        </p:nvSpPr>
        <p:spPr/>
        <p:txBody>
          <a:bodyPr/>
          <a:lstStyle/>
          <a:p>
            <a:r>
              <a:rPr lang="en-GB" dirty="0"/>
              <a:t>Needs versus quality</a:t>
            </a:r>
          </a:p>
        </p:txBody>
      </p:sp>
      <p:sp>
        <p:nvSpPr>
          <p:cNvPr id="3" name="Footer Placeholder 2">
            <a:extLst>
              <a:ext uri="{FF2B5EF4-FFF2-40B4-BE49-F238E27FC236}">
                <a16:creationId xmlns:a16="http://schemas.microsoft.com/office/drawing/2014/main" id="{43A93C7B-2553-4E59-C167-1315E5750214}"/>
              </a:ext>
            </a:extLst>
          </p:cNvPr>
          <p:cNvSpPr>
            <a:spLocks noGrp="1"/>
          </p:cNvSpPr>
          <p:nvPr>
            <p:ph type="ftr" sz="quarter" idx="3"/>
          </p:nvPr>
        </p:nvSpPr>
        <p:spPr/>
        <p:txBody>
          <a:bodyPr/>
          <a:lstStyle/>
          <a:p>
            <a:fld id="{28D2BE0B-8DD1-B34B-ADC7-1DA5CD04FE8E}" type="slidenum">
              <a:rPr lang="en-US" smtClean="0"/>
              <a:pPr/>
              <a:t>5</a:t>
            </a:fld>
            <a:endParaRPr lang="en-US" dirty="0"/>
          </a:p>
        </p:txBody>
      </p:sp>
      <p:grpSp>
        <p:nvGrpSpPr>
          <p:cNvPr id="4" name="Group 3">
            <a:extLst>
              <a:ext uri="{FF2B5EF4-FFF2-40B4-BE49-F238E27FC236}">
                <a16:creationId xmlns:a16="http://schemas.microsoft.com/office/drawing/2014/main" id="{DB11EA1E-D358-1FBB-53A5-FD4569D4E2E5}"/>
              </a:ext>
            </a:extLst>
          </p:cNvPr>
          <p:cNvGrpSpPr/>
          <p:nvPr/>
        </p:nvGrpSpPr>
        <p:grpSpPr>
          <a:xfrm>
            <a:off x="893083" y="1031759"/>
            <a:ext cx="7357834" cy="4389151"/>
            <a:chOff x="1019175" y="1831859"/>
            <a:chExt cx="7357834" cy="4389151"/>
          </a:xfrm>
        </p:grpSpPr>
        <p:sp>
          <p:nvSpPr>
            <p:cNvPr id="5" name="Text Box 22">
              <a:extLst>
                <a:ext uri="{FF2B5EF4-FFF2-40B4-BE49-F238E27FC236}">
                  <a16:creationId xmlns:a16="http://schemas.microsoft.com/office/drawing/2014/main" id="{904B7424-B672-7E91-4EDF-6B7B3EC6EA39}"/>
                </a:ext>
              </a:extLst>
            </p:cNvPr>
            <p:cNvSpPr txBox="1">
              <a:spLocks noChangeArrowheads="1"/>
            </p:cNvSpPr>
            <p:nvPr/>
          </p:nvSpPr>
          <p:spPr bwMode="auto">
            <a:xfrm>
              <a:off x="2955925" y="5851678"/>
              <a:ext cx="3121367" cy="369332"/>
            </a:xfrm>
            <a:prstGeom prst="rect">
              <a:avLst/>
            </a:prstGeom>
            <a:noFill/>
            <a:ln w="19050">
              <a:noFill/>
              <a:miter lim="800000"/>
              <a:headEnd/>
              <a:tailEnd/>
            </a:ln>
            <a:effectLst/>
          </p:spPr>
          <p:txBody>
            <a:bodyPr wrap="none" anchor="b">
              <a:spAutoFit/>
            </a:bodyPr>
            <a:lstStyle/>
            <a:p>
              <a:pPr>
                <a:defRPr/>
              </a:pPr>
              <a:r>
                <a:rPr lang="en-GB" b="1" dirty="0">
                  <a:solidFill>
                    <a:srgbClr val="003896"/>
                  </a:solidFill>
                  <a:latin typeface="+mn-lt"/>
                  <a:ea typeface="MS PGothic"/>
                  <a:cs typeface="MS PGothic"/>
                </a:rPr>
                <a:t>Poor alignment with needs</a:t>
              </a:r>
            </a:p>
          </p:txBody>
        </p:sp>
        <p:sp>
          <p:nvSpPr>
            <p:cNvPr id="6" name="AutoShape 18">
              <a:extLst>
                <a:ext uri="{FF2B5EF4-FFF2-40B4-BE49-F238E27FC236}">
                  <a16:creationId xmlns:a16="http://schemas.microsoft.com/office/drawing/2014/main" id="{494F2B6F-248D-DAEC-E9A4-050F7F21C3C0}"/>
                </a:ext>
              </a:extLst>
            </p:cNvPr>
            <p:cNvSpPr>
              <a:spLocks noChangeArrowheads="1"/>
            </p:cNvSpPr>
            <p:nvPr/>
          </p:nvSpPr>
          <p:spPr bwMode="auto">
            <a:xfrm>
              <a:off x="1951038" y="3897313"/>
              <a:ext cx="5329237" cy="415925"/>
            </a:xfrm>
            <a:prstGeom prst="leftRightArrow">
              <a:avLst>
                <a:gd name="adj1" fmla="val 50000"/>
                <a:gd name="adj2" fmla="val 256260"/>
              </a:avLst>
            </a:prstGeom>
            <a:solidFill>
              <a:schemeClr val="tx1"/>
            </a:solidFill>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a:p>
          </p:txBody>
        </p:sp>
        <p:sp>
          <p:nvSpPr>
            <p:cNvPr id="7" name="AutoShape 19">
              <a:extLst>
                <a:ext uri="{FF2B5EF4-FFF2-40B4-BE49-F238E27FC236}">
                  <a16:creationId xmlns:a16="http://schemas.microsoft.com/office/drawing/2014/main" id="{B4E07253-FD57-EAF9-3706-F1E642E1B517}"/>
                </a:ext>
              </a:extLst>
            </p:cNvPr>
            <p:cNvSpPr>
              <a:spLocks noChangeArrowheads="1"/>
            </p:cNvSpPr>
            <p:nvPr/>
          </p:nvSpPr>
          <p:spPr bwMode="auto">
            <a:xfrm rot="5400000">
              <a:off x="2873375" y="3810000"/>
              <a:ext cx="3600450" cy="431800"/>
            </a:xfrm>
            <a:prstGeom prst="leftRightArrow">
              <a:avLst>
                <a:gd name="adj1" fmla="val 50000"/>
                <a:gd name="adj2" fmla="val 166765"/>
              </a:avLst>
            </a:prstGeom>
            <a:solidFill>
              <a:srgbClr val="003896"/>
            </a:solidFill>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en-US">
                <a:solidFill>
                  <a:schemeClr val="bg1"/>
                </a:solidFill>
              </a:endParaRPr>
            </a:p>
          </p:txBody>
        </p:sp>
        <p:sp>
          <p:nvSpPr>
            <p:cNvPr id="8" name="Text Box 21">
              <a:extLst>
                <a:ext uri="{FF2B5EF4-FFF2-40B4-BE49-F238E27FC236}">
                  <a16:creationId xmlns:a16="http://schemas.microsoft.com/office/drawing/2014/main" id="{D55DC40F-1DF0-E6EF-1585-2529AFDA5FF0}"/>
                </a:ext>
              </a:extLst>
            </p:cNvPr>
            <p:cNvSpPr txBox="1">
              <a:spLocks noChangeArrowheads="1"/>
            </p:cNvSpPr>
            <p:nvPr/>
          </p:nvSpPr>
          <p:spPr bwMode="auto">
            <a:xfrm>
              <a:off x="3016500" y="1831859"/>
              <a:ext cx="3198311" cy="369332"/>
            </a:xfrm>
            <a:prstGeom prst="rect">
              <a:avLst/>
            </a:prstGeom>
            <a:noFill/>
            <a:ln w="19050">
              <a:noFill/>
              <a:miter lim="800000"/>
              <a:headEnd/>
              <a:tailEnd/>
            </a:ln>
            <a:effectLst/>
          </p:spPr>
          <p:txBody>
            <a:bodyPr wrap="none" anchor="b">
              <a:spAutoFit/>
            </a:bodyPr>
            <a:lstStyle/>
            <a:p>
              <a:pPr>
                <a:defRPr/>
              </a:pPr>
              <a:r>
                <a:rPr lang="en-GB" b="1" dirty="0">
                  <a:solidFill>
                    <a:srgbClr val="003896"/>
                  </a:solidFill>
                  <a:latin typeface="+mn-lt"/>
                  <a:ea typeface="MS PGothic"/>
                  <a:cs typeface="MS PGothic"/>
                </a:rPr>
                <a:t>Good alignment with needs</a:t>
              </a:r>
            </a:p>
          </p:txBody>
        </p:sp>
        <p:sp>
          <p:nvSpPr>
            <p:cNvPr id="9" name="Text Box 23">
              <a:extLst>
                <a:ext uri="{FF2B5EF4-FFF2-40B4-BE49-F238E27FC236}">
                  <a16:creationId xmlns:a16="http://schemas.microsoft.com/office/drawing/2014/main" id="{9DDF4A77-8681-A473-2013-4E30C331D70E}"/>
                </a:ext>
              </a:extLst>
            </p:cNvPr>
            <p:cNvSpPr txBox="1">
              <a:spLocks noChangeArrowheads="1"/>
            </p:cNvSpPr>
            <p:nvPr/>
          </p:nvSpPr>
          <p:spPr bwMode="auto">
            <a:xfrm>
              <a:off x="1019175" y="3860582"/>
              <a:ext cx="1074738" cy="646331"/>
            </a:xfrm>
            <a:prstGeom prst="rect">
              <a:avLst/>
            </a:prstGeom>
            <a:noFill/>
            <a:ln w="19050">
              <a:noFill/>
              <a:miter lim="800000"/>
              <a:headEnd/>
              <a:tailEnd/>
            </a:ln>
            <a:effectLst/>
          </p:spPr>
          <p:txBody>
            <a:bodyPr anchor="b">
              <a:spAutoFit/>
            </a:bodyPr>
            <a:lstStyle/>
            <a:p>
              <a:pPr>
                <a:defRPr/>
              </a:pPr>
              <a:r>
                <a:rPr lang="en-GB" b="1" dirty="0">
                  <a:latin typeface="+mn-lt"/>
                  <a:ea typeface="MS PGothic"/>
                  <a:cs typeface="MS PGothic"/>
                </a:rPr>
                <a:t>Poor</a:t>
              </a:r>
            </a:p>
            <a:p>
              <a:pPr>
                <a:defRPr/>
              </a:pPr>
              <a:r>
                <a:rPr lang="en-GB" b="1" dirty="0">
                  <a:latin typeface="+mn-lt"/>
                  <a:ea typeface="MS PGothic"/>
                  <a:cs typeface="MS PGothic"/>
                </a:rPr>
                <a:t>quality</a:t>
              </a:r>
            </a:p>
          </p:txBody>
        </p:sp>
        <p:sp>
          <p:nvSpPr>
            <p:cNvPr id="10" name="Text Box 24">
              <a:extLst>
                <a:ext uri="{FF2B5EF4-FFF2-40B4-BE49-F238E27FC236}">
                  <a16:creationId xmlns:a16="http://schemas.microsoft.com/office/drawing/2014/main" id="{8F820C94-8E90-1C62-BF69-C3EFBA89DBB4}"/>
                </a:ext>
              </a:extLst>
            </p:cNvPr>
            <p:cNvSpPr txBox="1">
              <a:spLocks noChangeArrowheads="1"/>
            </p:cNvSpPr>
            <p:nvPr/>
          </p:nvSpPr>
          <p:spPr bwMode="auto">
            <a:xfrm>
              <a:off x="7448550" y="3801844"/>
              <a:ext cx="928459" cy="646331"/>
            </a:xfrm>
            <a:prstGeom prst="rect">
              <a:avLst/>
            </a:prstGeom>
            <a:noFill/>
            <a:ln w="19050">
              <a:noFill/>
              <a:miter lim="800000"/>
              <a:headEnd/>
              <a:tailEnd/>
            </a:ln>
          </p:spPr>
          <p:txBody>
            <a:bodyPr wrap="none" anchor="b">
              <a:spAutoFit/>
            </a:bodyPr>
            <a:lstStyle/>
            <a:p>
              <a:r>
                <a:rPr lang="en-GB" b="1" dirty="0">
                  <a:latin typeface="+mn-lt"/>
                  <a:cs typeface="Tahoma" pitchFamily="34" charset="0"/>
                </a:rPr>
                <a:t>Good </a:t>
              </a:r>
            </a:p>
            <a:p>
              <a:r>
                <a:rPr lang="en-GB" b="1" dirty="0">
                  <a:latin typeface="+mn-lt"/>
                  <a:cs typeface="Tahoma" pitchFamily="34" charset="0"/>
                </a:rPr>
                <a:t>quality</a:t>
              </a:r>
            </a:p>
          </p:txBody>
        </p:sp>
        <p:sp>
          <p:nvSpPr>
            <p:cNvPr id="11" name="Text Box 25">
              <a:extLst>
                <a:ext uri="{FF2B5EF4-FFF2-40B4-BE49-F238E27FC236}">
                  <a16:creationId xmlns:a16="http://schemas.microsoft.com/office/drawing/2014/main" id="{9EF74976-4E03-2F72-100A-452520264EE5}"/>
                </a:ext>
              </a:extLst>
            </p:cNvPr>
            <p:cNvSpPr txBox="1">
              <a:spLocks noChangeArrowheads="1"/>
            </p:cNvSpPr>
            <p:nvPr/>
          </p:nvSpPr>
          <p:spPr bwMode="auto">
            <a:xfrm>
              <a:off x="5189538" y="3089275"/>
              <a:ext cx="1473200" cy="417513"/>
            </a:xfrm>
            <a:prstGeom prst="rect">
              <a:avLst/>
            </a:prstGeom>
            <a:solidFill>
              <a:srgbClr val="FFFFFF"/>
            </a:solidFill>
            <a:ln w="9525">
              <a:noFill/>
              <a:miter lim="800000"/>
              <a:headEnd/>
              <a:tailEnd/>
            </a:ln>
          </p:spPr>
          <p:txBody>
            <a:bodyPr/>
            <a:lstStyle/>
            <a:p>
              <a:r>
                <a:rPr lang="en-GB" b="1" dirty="0">
                  <a:solidFill>
                    <a:srgbClr val="D10373"/>
                  </a:solidFill>
                  <a:latin typeface="+mn-lt"/>
                </a:rPr>
                <a:t>Maintain</a:t>
              </a:r>
            </a:p>
          </p:txBody>
        </p:sp>
        <p:sp>
          <p:nvSpPr>
            <p:cNvPr id="12" name="Text Box 26">
              <a:extLst>
                <a:ext uri="{FF2B5EF4-FFF2-40B4-BE49-F238E27FC236}">
                  <a16:creationId xmlns:a16="http://schemas.microsoft.com/office/drawing/2014/main" id="{A5AA573D-A71E-9EC4-7769-6B6167C4652A}"/>
                </a:ext>
              </a:extLst>
            </p:cNvPr>
            <p:cNvSpPr txBox="1">
              <a:spLocks noChangeArrowheads="1"/>
            </p:cNvSpPr>
            <p:nvPr/>
          </p:nvSpPr>
          <p:spPr bwMode="auto">
            <a:xfrm>
              <a:off x="5189538" y="4721225"/>
              <a:ext cx="1616075" cy="403225"/>
            </a:xfrm>
            <a:prstGeom prst="rect">
              <a:avLst/>
            </a:prstGeom>
            <a:noFill/>
            <a:ln w="9525">
              <a:noFill/>
              <a:miter lim="800000"/>
              <a:headEnd/>
              <a:tailEnd/>
            </a:ln>
          </p:spPr>
          <p:txBody>
            <a:bodyPr/>
            <a:lstStyle/>
            <a:p>
              <a:r>
                <a:rPr lang="en-GB" b="1" dirty="0">
                  <a:solidFill>
                    <a:srgbClr val="D10373"/>
                  </a:solidFill>
                  <a:latin typeface="+mn-lt"/>
                </a:rPr>
                <a:t>Remodel</a:t>
              </a:r>
            </a:p>
          </p:txBody>
        </p:sp>
        <p:sp>
          <p:nvSpPr>
            <p:cNvPr id="13" name="Text Box 27">
              <a:extLst>
                <a:ext uri="{FF2B5EF4-FFF2-40B4-BE49-F238E27FC236}">
                  <a16:creationId xmlns:a16="http://schemas.microsoft.com/office/drawing/2014/main" id="{05146AFF-D4BD-61A9-C96A-FF6937FF123A}"/>
                </a:ext>
              </a:extLst>
            </p:cNvPr>
            <p:cNvSpPr txBox="1">
              <a:spLocks noChangeArrowheads="1"/>
            </p:cNvSpPr>
            <p:nvPr/>
          </p:nvSpPr>
          <p:spPr bwMode="auto">
            <a:xfrm>
              <a:off x="2301875" y="4720701"/>
              <a:ext cx="2022475" cy="479425"/>
            </a:xfrm>
            <a:prstGeom prst="rect">
              <a:avLst/>
            </a:prstGeom>
            <a:solidFill>
              <a:srgbClr val="FFFFFF"/>
            </a:solidFill>
            <a:ln w="9525">
              <a:noFill/>
              <a:miter lim="800000"/>
              <a:headEnd/>
              <a:tailEnd/>
            </a:ln>
          </p:spPr>
          <p:txBody>
            <a:bodyPr/>
            <a:lstStyle/>
            <a:p>
              <a:pPr algn="r"/>
              <a:r>
                <a:rPr lang="en-GB" b="1" dirty="0">
                  <a:solidFill>
                    <a:srgbClr val="D10373"/>
                  </a:solidFill>
                  <a:latin typeface="+mn-lt"/>
                </a:rPr>
                <a:t>Decommission</a:t>
              </a:r>
            </a:p>
          </p:txBody>
        </p:sp>
        <p:sp>
          <p:nvSpPr>
            <p:cNvPr id="14" name="Text Box 28">
              <a:extLst>
                <a:ext uri="{FF2B5EF4-FFF2-40B4-BE49-F238E27FC236}">
                  <a16:creationId xmlns:a16="http://schemas.microsoft.com/office/drawing/2014/main" id="{2107307D-28DE-A40C-6871-D5954E8CBB54}"/>
                </a:ext>
              </a:extLst>
            </p:cNvPr>
            <p:cNvSpPr txBox="1">
              <a:spLocks noChangeArrowheads="1"/>
            </p:cNvSpPr>
            <p:nvPr/>
          </p:nvSpPr>
          <p:spPr bwMode="auto">
            <a:xfrm>
              <a:off x="2162175" y="3092450"/>
              <a:ext cx="2162175" cy="457200"/>
            </a:xfrm>
            <a:prstGeom prst="rect">
              <a:avLst/>
            </a:prstGeom>
            <a:solidFill>
              <a:srgbClr val="FFFFFF"/>
            </a:solidFill>
            <a:ln w="9525">
              <a:noFill/>
              <a:miter lim="800000"/>
              <a:headEnd/>
              <a:tailEnd/>
            </a:ln>
          </p:spPr>
          <p:txBody>
            <a:bodyPr/>
            <a:lstStyle/>
            <a:p>
              <a:pPr algn="r"/>
              <a:r>
                <a:rPr lang="en-GB" b="1" dirty="0">
                  <a:solidFill>
                    <a:srgbClr val="D10373"/>
                  </a:solidFill>
                  <a:latin typeface="+mn-lt"/>
                </a:rPr>
                <a:t>Renegotiate or end contract</a:t>
              </a:r>
            </a:p>
          </p:txBody>
        </p:sp>
      </p:grpSp>
      <p:sp>
        <p:nvSpPr>
          <p:cNvPr id="15" name="Text Box 34">
            <a:extLst>
              <a:ext uri="{FF2B5EF4-FFF2-40B4-BE49-F238E27FC236}">
                <a16:creationId xmlns:a16="http://schemas.microsoft.com/office/drawing/2014/main" id="{072AF8DC-9B93-FC60-FEEB-9C83A36BE43D}"/>
              </a:ext>
            </a:extLst>
          </p:cNvPr>
          <p:cNvSpPr txBox="1">
            <a:spLocks noChangeArrowheads="1"/>
          </p:cNvSpPr>
          <p:nvPr/>
        </p:nvSpPr>
        <p:spPr bwMode="auto">
          <a:xfrm>
            <a:off x="2828350" y="3156937"/>
            <a:ext cx="854721" cy="292388"/>
          </a:xfrm>
          <a:prstGeom prst="rect">
            <a:avLst/>
          </a:prstGeom>
          <a:noFill/>
          <a:ln w="19050">
            <a:noFill/>
            <a:miter lim="800000"/>
            <a:headEnd/>
            <a:tailEnd/>
          </a:ln>
        </p:spPr>
        <p:txBody>
          <a:bodyPr wrap="none" anchor="b">
            <a:spAutoFit/>
          </a:bodyPr>
          <a:lstStyle/>
          <a:p>
            <a:r>
              <a:rPr lang="en-GB" sz="1300" b="1" dirty="0">
                <a:solidFill>
                  <a:srgbClr val="FFFFFF"/>
                </a:solidFill>
                <a:latin typeface="Verdana" pitchFamily="34" charset="0"/>
              </a:rPr>
              <a:t>Quality</a:t>
            </a:r>
          </a:p>
        </p:txBody>
      </p:sp>
      <p:sp>
        <p:nvSpPr>
          <p:cNvPr id="16" name="Text Box 33">
            <a:extLst>
              <a:ext uri="{FF2B5EF4-FFF2-40B4-BE49-F238E27FC236}">
                <a16:creationId xmlns:a16="http://schemas.microsoft.com/office/drawing/2014/main" id="{2FA37DE9-1A22-5D1B-6480-8F40285FD135}"/>
              </a:ext>
            </a:extLst>
          </p:cNvPr>
          <p:cNvSpPr txBox="1">
            <a:spLocks noChangeArrowheads="1"/>
          </p:cNvSpPr>
          <p:nvPr/>
        </p:nvSpPr>
        <p:spPr bwMode="auto">
          <a:xfrm rot="-5400000">
            <a:off x="4180213" y="3156937"/>
            <a:ext cx="763351" cy="292388"/>
          </a:xfrm>
          <a:prstGeom prst="rect">
            <a:avLst/>
          </a:prstGeom>
          <a:noFill/>
          <a:ln w="19050">
            <a:noFill/>
            <a:miter lim="800000"/>
            <a:headEnd/>
            <a:tailEnd/>
          </a:ln>
        </p:spPr>
        <p:txBody>
          <a:bodyPr wrap="none" anchor="b">
            <a:spAutoFit/>
          </a:bodyPr>
          <a:lstStyle/>
          <a:p>
            <a:r>
              <a:rPr lang="en-GB" sz="1300" b="1" dirty="0">
                <a:solidFill>
                  <a:srgbClr val="FFFFFF"/>
                </a:solidFill>
                <a:latin typeface="Verdana" pitchFamily="34" charset="0"/>
              </a:rPr>
              <a:t>Needs</a:t>
            </a:r>
          </a:p>
        </p:txBody>
      </p:sp>
    </p:spTree>
    <p:extLst>
      <p:ext uri="{BB962C8B-B14F-4D97-AF65-F5344CB8AC3E}">
        <p14:creationId xmlns:p14="http://schemas.microsoft.com/office/powerpoint/2010/main" val="745959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E68CF-2C1F-EED8-59B7-7BC3081DBF71}"/>
              </a:ext>
            </a:extLst>
          </p:cNvPr>
          <p:cNvSpPr>
            <a:spLocks noGrp="1"/>
          </p:cNvSpPr>
          <p:nvPr>
            <p:ph type="title"/>
          </p:nvPr>
        </p:nvSpPr>
        <p:spPr/>
        <p:txBody>
          <a:bodyPr/>
          <a:lstStyle/>
          <a:p>
            <a:r>
              <a:rPr lang="en-GB" dirty="0"/>
              <a:t>Decommissioning </a:t>
            </a:r>
          </a:p>
        </p:txBody>
      </p:sp>
      <p:sp>
        <p:nvSpPr>
          <p:cNvPr id="3" name="Footer Placeholder 2">
            <a:extLst>
              <a:ext uri="{FF2B5EF4-FFF2-40B4-BE49-F238E27FC236}">
                <a16:creationId xmlns:a16="http://schemas.microsoft.com/office/drawing/2014/main" id="{EA0506A4-7702-5264-1F30-44FCBC231CF3}"/>
              </a:ext>
            </a:extLst>
          </p:cNvPr>
          <p:cNvSpPr>
            <a:spLocks noGrp="1"/>
          </p:cNvSpPr>
          <p:nvPr>
            <p:ph type="ftr" sz="quarter" idx="3"/>
          </p:nvPr>
        </p:nvSpPr>
        <p:spPr/>
        <p:txBody>
          <a:bodyPr/>
          <a:lstStyle/>
          <a:p>
            <a:fld id="{259D440C-7347-EB4D-BE94-CDE864366CB2}" type="slidenum">
              <a:rPr lang="en-US" smtClean="0"/>
              <a:pPr/>
              <a:t>6</a:t>
            </a:fld>
            <a:endParaRPr lang="en-US" dirty="0"/>
          </a:p>
        </p:txBody>
      </p:sp>
    </p:spTree>
    <p:extLst>
      <p:ext uri="{BB962C8B-B14F-4D97-AF65-F5344CB8AC3E}">
        <p14:creationId xmlns:p14="http://schemas.microsoft.com/office/powerpoint/2010/main" val="399400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BAD59-12AC-8657-BDCD-10162BD905A5}"/>
              </a:ext>
            </a:extLst>
          </p:cNvPr>
          <p:cNvSpPr>
            <a:spLocks noGrp="1"/>
          </p:cNvSpPr>
          <p:nvPr>
            <p:ph type="title"/>
          </p:nvPr>
        </p:nvSpPr>
        <p:spPr/>
        <p:txBody>
          <a:bodyPr/>
          <a:lstStyle/>
          <a:p>
            <a:r>
              <a:rPr lang="en-GB" dirty="0"/>
              <a:t>What is de-commissioning?</a:t>
            </a:r>
          </a:p>
        </p:txBody>
      </p:sp>
      <p:sp>
        <p:nvSpPr>
          <p:cNvPr id="3" name="Footer Placeholder 2">
            <a:extLst>
              <a:ext uri="{FF2B5EF4-FFF2-40B4-BE49-F238E27FC236}">
                <a16:creationId xmlns:a16="http://schemas.microsoft.com/office/drawing/2014/main" id="{811472CC-5920-91E0-D618-A12060DA4694}"/>
              </a:ext>
            </a:extLst>
          </p:cNvPr>
          <p:cNvSpPr>
            <a:spLocks noGrp="1"/>
          </p:cNvSpPr>
          <p:nvPr>
            <p:ph type="ftr" sz="quarter" idx="3"/>
          </p:nvPr>
        </p:nvSpPr>
        <p:spPr/>
        <p:txBody>
          <a:bodyPr/>
          <a:lstStyle/>
          <a:p>
            <a:fld id="{28D2BE0B-8DD1-B34B-ADC7-1DA5CD04FE8E}" type="slidenum">
              <a:rPr lang="en-US" smtClean="0"/>
              <a:pPr/>
              <a:t>7</a:t>
            </a:fld>
            <a:endParaRPr lang="en-US" dirty="0"/>
          </a:p>
        </p:txBody>
      </p:sp>
      <p:pic>
        <p:nvPicPr>
          <p:cNvPr id="4" name="Google Shape;462;ge3779b1c1c_0_223">
            <a:extLst>
              <a:ext uri="{FF2B5EF4-FFF2-40B4-BE49-F238E27FC236}">
                <a16:creationId xmlns:a16="http://schemas.microsoft.com/office/drawing/2014/main" id="{A4BA171F-269E-1FD6-C2ED-E3D9764F79AC}"/>
              </a:ext>
            </a:extLst>
          </p:cNvPr>
          <p:cNvPicPr preferRelativeResize="0"/>
          <p:nvPr/>
        </p:nvPicPr>
        <p:blipFill rotWithShape="1">
          <a:blip r:embed="rId3">
            <a:alphaModFix/>
          </a:blip>
          <a:srcRect/>
          <a:stretch/>
        </p:blipFill>
        <p:spPr>
          <a:xfrm>
            <a:off x="6945400" y="1807462"/>
            <a:ext cx="1839825" cy="3243075"/>
          </a:xfrm>
          <a:prstGeom prst="rect">
            <a:avLst/>
          </a:prstGeom>
          <a:noFill/>
          <a:ln>
            <a:noFill/>
          </a:ln>
        </p:spPr>
      </p:pic>
      <p:sp>
        <p:nvSpPr>
          <p:cNvPr id="5" name="Google Shape;465;ge3779b1c1c_0_223">
            <a:extLst>
              <a:ext uri="{FF2B5EF4-FFF2-40B4-BE49-F238E27FC236}">
                <a16:creationId xmlns:a16="http://schemas.microsoft.com/office/drawing/2014/main" id="{939B66E7-9C93-BAEB-2115-29600F75DEB3}"/>
              </a:ext>
            </a:extLst>
          </p:cNvPr>
          <p:cNvSpPr/>
          <p:nvPr/>
        </p:nvSpPr>
        <p:spPr>
          <a:xfrm>
            <a:off x="7163012" y="3764100"/>
            <a:ext cx="1404600" cy="437515"/>
          </a:xfrm>
          <a:prstGeom prst="rect">
            <a:avLst/>
          </a:prstGeom>
          <a:solidFill>
            <a:srgbClr val="424A52"/>
          </a:solidFill>
          <a:ln w="9525" cap="flat" cmpd="sng">
            <a:solidFill>
              <a:srgbClr val="424A5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50"/>
              <a:buFont typeface="Arial"/>
              <a:buNone/>
            </a:pPr>
            <a:r>
              <a:rPr lang="en-GB" sz="1250" b="0" i="0" u="none" strike="noStrike" cap="none" dirty="0">
                <a:solidFill>
                  <a:schemeClr val="bg1"/>
                </a:solidFill>
                <a:latin typeface="Arial"/>
                <a:ea typeface="Arial"/>
                <a:cs typeface="Arial"/>
                <a:sym typeface="Arial"/>
              </a:rPr>
              <a:t>Commissioning Colleague</a:t>
            </a:r>
            <a:endParaRPr sz="1250" b="0" i="0" u="none" strike="noStrike" cap="none" dirty="0">
              <a:solidFill>
                <a:schemeClr val="bg1"/>
              </a:solidFill>
              <a:latin typeface="Arial"/>
              <a:ea typeface="Arial"/>
              <a:cs typeface="Arial"/>
              <a:sym typeface="Arial"/>
            </a:endParaRPr>
          </a:p>
        </p:txBody>
      </p:sp>
      <p:sp>
        <p:nvSpPr>
          <p:cNvPr id="6" name="Speech Bubble: Rectangle with Corners Rounded 5">
            <a:extLst>
              <a:ext uri="{FF2B5EF4-FFF2-40B4-BE49-F238E27FC236}">
                <a16:creationId xmlns:a16="http://schemas.microsoft.com/office/drawing/2014/main" id="{D954A142-0D93-BFED-752F-EFF2B87543A3}"/>
              </a:ext>
            </a:extLst>
          </p:cNvPr>
          <p:cNvSpPr/>
          <p:nvPr/>
        </p:nvSpPr>
        <p:spPr>
          <a:xfrm>
            <a:off x="576388" y="1182189"/>
            <a:ext cx="6151399" cy="3951785"/>
          </a:xfrm>
          <a:prstGeom prst="wedgeRoundRectCallout">
            <a:avLst>
              <a:gd name="adj1" fmla="val 60637"/>
              <a:gd name="adj2" fmla="val -8202"/>
              <a:gd name="adj3" fmla="val 16667"/>
            </a:avLst>
          </a:prstGeom>
          <a:solidFill>
            <a:srgbClr val="003896"/>
          </a:solidFill>
          <a:ln>
            <a:solidFill>
              <a:srgbClr val="0038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t>“De-commissioning is the process of planning and managing the elimination or reduction in services, or investment in services in line with commissioning objectives.”</a:t>
            </a:r>
          </a:p>
          <a:p>
            <a:pPr algn="r"/>
            <a:r>
              <a:rPr lang="en-GB" sz="2000" dirty="0"/>
              <a:t>Local Government Association</a:t>
            </a:r>
          </a:p>
          <a:p>
            <a:endParaRPr lang="en-GB" sz="2000" dirty="0"/>
          </a:p>
          <a:p>
            <a:endParaRPr lang="en-GB" sz="2000" dirty="0"/>
          </a:p>
          <a:p>
            <a:r>
              <a:rPr lang="en-GB" sz="2000" dirty="0"/>
              <a:t>“Decommissioning is stopping provision of a service or a significant part of a service in order to bring about an improvement to existing service provision.”</a:t>
            </a:r>
          </a:p>
          <a:p>
            <a:pPr algn="r"/>
            <a:r>
              <a:rPr lang="en-GB" sz="2000" dirty="0"/>
              <a:t>National Audit Office</a:t>
            </a:r>
          </a:p>
        </p:txBody>
      </p:sp>
    </p:spTree>
    <p:extLst>
      <p:ext uri="{BB962C8B-B14F-4D97-AF65-F5344CB8AC3E}">
        <p14:creationId xmlns:p14="http://schemas.microsoft.com/office/powerpoint/2010/main" val="3514980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A6408-1A53-F907-4B60-12105BAF6B2F}"/>
              </a:ext>
            </a:extLst>
          </p:cNvPr>
          <p:cNvSpPr>
            <a:spLocks noGrp="1"/>
          </p:cNvSpPr>
          <p:nvPr>
            <p:ph type="title"/>
          </p:nvPr>
        </p:nvSpPr>
        <p:spPr/>
        <p:txBody>
          <a:bodyPr/>
          <a:lstStyle/>
          <a:p>
            <a:r>
              <a:rPr lang="en-GB" dirty="0"/>
              <a:t>Cuts driven v’s ‘intelligent’ decommissioning; commissioners… </a:t>
            </a:r>
          </a:p>
        </p:txBody>
      </p:sp>
      <p:sp>
        <p:nvSpPr>
          <p:cNvPr id="3" name="Footer Placeholder 2">
            <a:extLst>
              <a:ext uri="{FF2B5EF4-FFF2-40B4-BE49-F238E27FC236}">
                <a16:creationId xmlns:a16="http://schemas.microsoft.com/office/drawing/2014/main" id="{EE5D84D7-52E2-012E-6C6B-3115EE5D54F4}"/>
              </a:ext>
            </a:extLst>
          </p:cNvPr>
          <p:cNvSpPr>
            <a:spLocks noGrp="1"/>
          </p:cNvSpPr>
          <p:nvPr>
            <p:ph type="ftr" sz="quarter" idx="3"/>
          </p:nvPr>
        </p:nvSpPr>
        <p:spPr/>
        <p:txBody>
          <a:bodyPr/>
          <a:lstStyle/>
          <a:p>
            <a:fld id="{28D2BE0B-8DD1-B34B-ADC7-1DA5CD04FE8E}" type="slidenum">
              <a:rPr lang="en-US" smtClean="0"/>
              <a:pPr/>
              <a:t>8</a:t>
            </a:fld>
            <a:endParaRPr lang="en-US" dirty="0"/>
          </a:p>
        </p:txBody>
      </p:sp>
      <p:graphicFrame>
        <p:nvGraphicFramePr>
          <p:cNvPr id="4" name="Content Placeholder 6">
            <a:extLst>
              <a:ext uri="{FF2B5EF4-FFF2-40B4-BE49-F238E27FC236}">
                <a16:creationId xmlns:a16="http://schemas.microsoft.com/office/drawing/2014/main" id="{C89D4993-04B6-6CE5-EACB-ABC8FC868075}"/>
              </a:ext>
            </a:extLst>
          </p:cNvPr>
          <p:cNvGraphicFramePr>
            <a:graphicFrameLocks/>
          </p:cNvGraphicFramePr>
          <p:nvPr/>
        </p:nvGraphicFramePr>
        <p:xfrm>
          <a:off x="358775" y="1177380"/>
          <a:ext cx="8403021" cy="4328160"/>
        </p:xfrm>
        <a:graphic>
          <a:graphicData uri="http://schemas.openxmlformats.org/drawingml/2006/table">
            <a:tbl>
              <a:tblPr firstRow="1" bandRow="1">
                <a:tableStyleId>{BDBED569-4797-4DF1-A0F4-6AAB3CD982D8}</a:tableStyleId>
              </a:tblPr>
              <a:tblGrid>
                <a:gridCol w="4146611">
                  <a:extLst>
                    <a:ext uri="{9D8B030D-6E8A-4147-A177-3AD203B41FA5}">
                      <a16:colId xmlns:a16="http://schemas.microsoft.com/office/drawing/2014/main" val="20000"/>
                    </a:ext>
                  </a:extLst>
                </a:gridCol>
                <a:gridCol w="4256410">
                  <a:extLst>
                    <a:ext uri="{9D8B030D-6E8A-4147-A177-3AD203B41FA5}">
                      <a16:colId xmlns:a16="http://schemas.microsoft.com/office/drawing/2014/main" val="20001"/>
                    </a:ext>
                  </a:extLst>
                </a:gridCol>
              </a:tblGrid>
              <a:tr h="370840">
                <a:tc>
                  <a:txBody>
                    <a:bodyPr/>
                    <a:lstStyle/>
                    <a:p>
                      <a:pPr>
                        <a:buFont typeface="Arial" pitchFamily="34" charset="0"/>
                        <a:buNone/>
                      </a:pPr>
                      <a:r>
                        <a:rPr lang="en-US" sz="1550" b="0" u="sng" dirty="0">
                          <a:solidFill>
                            <a:srgbClr val="424A52"/>
                          </a:solidFill>
                        </a:rPr>
                        <a:t>Comply</a:t>
                      </a:r>
                      <a:r>
                        <a:rPr lang="en-US" sz="1550" b="0" u="sng" baseline="0" dirty="0">
                          <a:solidFill>
                            <a:srgbClr val="424A52"/>
                          </a:solidFill>
                        </a:rPr>
                        <a:t> </a:t>
                      </a:r>
                      <a:r>
                        <a:rPr lang="en-US" sz="1550" b="0" u="sng" dirty="0">
                          <a:solidFill>
                            <a:srgbClr val="424A52"/>
                          </a:solidFill>
                        </a:rPr>
                        <a:t>with a decision</a:t>
                      </a:r>
                      <a:r>
                        <a:rPr lang="en-US" sz="1550" b="0" u="none" dirty="0">
                          <a:solidFill>
                            <a:srgbClr val="424A52"/>
                          </a:solidFill>
                        </a:rPr>
                        <a:t> </a:t>
                      </a:r>
                      <a:r>
                        <a:rPr lang="en-US" sz="1550" b="0" dirty="0">
                          <a:solidFill>
                            <a:srgbClr val="424A52"/>
                          </a:solidFill>
                        </a:rPr>
                        <a:t>that may have already been taken by others and produces a tactical solution that seeks savings by ending a service</a:t>
                      </a:r>
                      <a:endParaRPr lang="en-US" sz="1550" b="0" dirty="0">
                        <a:solidFill>
                          <a:srgbClr val="424A52"/>
                        </a:solidFill>
                        <a:latin typeface="Arial" pitchFamily="34" charset="0"/>
                        <a:cs typeface="Arial" pitchFamily="34" charset="0"/>
                      </a:endParaRPr>
                    </a:p>
                  </a:txBody>
                  <a:tcPr/>
                </a:tc>
                <a:tc>
                  <a:txBody>
                    <a:bodyPr/>
                    <a:lstStyle/>
                    <a:p>
                      <a:pPr>
                        <a:buFont typeface="Arial"/>
                        <a:buNone/>
                      </a:pPr>
                      <a:r>
                        <a:rPr lang="en-US" sz="1550" b="0" u="sng" dirty="0">
                          <a:solidFill>
                            <a:srgbClr val="424A52"/>
                          </a:solidFill>
                        </a:rPr>
                        <a:t>Considers all option</a:t>
                      </a:r>
                      <a:r>
                        <a:rPr lang="en-US" sz="1550" b="0" dirty="0">
                          <a:solidFill>
                            <a:srgbClr val="424A52"/>
                          </a:solidFill>
                        </a:rPr>
                        <a:t>s to meet the needs of stakeholders, innovating, &amp; testing options as appropriate to deliver a sustainable solution</a:t>
                      </a:r>
                      <a:endParaRPr lang="en-US" sz="1550" b="0" dirty="0">
                        <a:solidFill>
                          <a:srgbClr val="424A52"/>
                        </a:solidFill>
                        <a:latin typeface="Arial" pitchFamily="34" charset="0"/>
                        <a:cs typeface="Arial" pitchFamily="34" charset="0"/>
                      </a:endParaRPr>
                    </a:p>
                  </a:txBody>
                  <a:tcPr/>
                </a:tc>
                <a:extLst>
                  <a:ext uri="{0D108BD9-81ED-4DB2-BD59-A6C34878D82A}">
                    <a16:rowId xmlns:a16="http://schemas.microsoft.com/office/drawing/2014/main" val="10000"/>
                  </a:ext>
                </a:extLst>
              </a:tr>
              <a:tr h="370840">
                <a:tc>
                  <a:txBody>
                    <a:bodyPr/>
                    <a:lstStyle/>
                    <a:p>
                      <a:pPr>
                        <a:buFont typeface="Arial"/>
                        <a:buNone/>
                      </a:pPr>
                      <a:r>
                        <a:rPr lang="en-US" sz="1550" b="0" u="sng" dirty="0">
                          <a:solidFill>
                            <a:srgbClr val="424A52"/>
                          </a:solidFill>
                        </a:rPr>
                        <a:t>Carries out review alone</a:t>
                      </a:r>
                      <a:r>
                        <a:rPr lang="en-US" sz="1550" b="0" u="none" dirty="0">
                          <a:solidFill>
                            <a:srgbClr val="424A52"/>
                          </a:solidFill>
                        </a:rPr>
                        <a:t> </a:t>
                      </a:r>
                      <a:r>
                        <a:rPr lang="en-US" sz="1550" b="0" dirty="0">
                          <a:solidFill>
                            <a:srgbClr val="424A52"/>
                          </a:solidFill>
                        </a:rPr>
                        <a:t>and not jointly with other stakeholders</a:t>
                      </a:r>
                      <a:endParaRPr lang="en-US" sz="1550" b="0" dirty="0">
                        <a:solidFill>
                          <a:srgbClr val="424A52"/>
                        </a:solidFill>
                        <a:latin typeface="Arial" pitchFamily="34" charset="0"/>
                        <a:cs typeface="Arial" pitchFamily="34" charset="0"/>
                      </a:endParaRPr>
                    </a:p>
                  </a:txBody>
                  <a:tcPr anchor="ctr"/>
                </a:tc>
                <a:tc>
                  <a:txBody>
                    <a:bodyPr/>
                    <a:lstStyle/>
                    <a:p>
                      <a:pPr>
                        <a:buFont typeface="Arial"/>
                        <a:buNone/>
                      </a:pPr>
                      <a:r>
                        <a:rPr lang="en-US" sz="1550" b="0" u="sng" dirty="0">
                          <a:solidFill>
                            <a:srgbClr val="424A52"/>
                          </a:solidFill>
                        </a:rPr>
                        <a:t>Builds a shared vision</a:t>
                      </a:r>
                      <a:r>
                        <a:rPr lang="en-US" sz="1550" b="0" dirty="0">
                          <a:solidFill>
                            <a:srgbClr val="424A52"/>
                          </a:solidFill>
                        </a:rPr>
                        <a:t> about outcomes for the community</a:t>
                      </a:r>
                      <a:endParaRPr lang="en-US" sz="1550" b="0" dirty="0">
                        <a:solidFill>
                          <a:srgbClr val="424A52"/>
                        </a:solidFill>
                        <a:latin typeface="Arial" pitchFamily="34" charset="0"/>
                        <a:cs typeface="Arial" pitchFamily="34" charset="0"/>
                      </a:endParaRPr>
                    </a:p>
                  </a:txBody>
                  <a:tcPr anchor="ctr"/>
                </a:tc>
                <a:extLst>
                  <a:ext uri="{0D108BD9-81ED-4DB2-BD59-A6C34878D82A}">
                    <a16:rowId xmlns:a16="http://schemas.microsoft.com/office/drawing/2014/main" val="10001"/>
                  </a:ext>
                </a:extLst>
              </a:tr>
              <a:tr h="370840">
                <a:tc>
                  <a:txBody>
                    <a:bodyPr/>
                    <a:lstStyle/>
                    <a:p>
                      <a:pPr>
                        <a:buFont typeface="Arial"/>
                        <a:buNone/>
                      </a:pPr>
                      <a:r>
                        <a:rPr lang="en-US" sz="1550" b="0" dirty="0">
                          <a:solidFill>
                            <a:srgbClr val="424A52"/>
                          </a:solidFill>
                        </a:rPr>
                        <a:t>Focuses on the level of resources used and activity generated to understand </a:t>
                      </a:r>
                      <a:r>
                        <a:rPr lang="en-US" sz="1550" b="0" u="sng" dirty="0">
                          <a:solidFill>
                            <a:srgbClr val="424A52"/>
                          </a:solidFill>
                        </a:rPr>
                        <a:t>potential savings</a:t>
                      </a:r>
                      <a:endParaRPr lang="en-US" sz="1550" b="0" u="sng" dirty="0">
                        <a:solidFill>
                          <a:srgbClr val="424A52"/>
                        </a:solidFill>
                        <a:latin typeface="Arial" pitchFamily="34" charset="0"/>
                        <a:cs typeface="Arial" pitchFamily="34" charset="0"/>
                      </a:endParaRPr>
                    </a:p>
                  </a:txBody>
                  <a:tcPr anchor="ctr"/>
                </a:tc>
                <a:tc>
                  <a:txBody>
                    <a:bodyPr/>
                    <a:lstStyle/>
                    <a:p>
                      <a:pPr>
                        <a:buFont typeface="Arial"/>
                        <a:buNone/>
                      </a:pPr>
                      <a:r>
                        <a:rPr lang="en-US" sz="1550" b="0" u="none" dirty="0">
                          <a:solidFill>
                            <a:srgbClr val="424A52"/>
                          </a:solidFill>
                        </a:rPr>
                        <a:t>Focuses on </a:t>
                      </a:r>
                      <a:r>
                        <a:rPr lang="en-US" sz="1550" b="0" u="sng" dirty="0">
                          <a:solidFill>
                            <a:srgbClr val="424A52"/>
                          </a:solidFill>
                        </a:rPr>
                        <a:t>outcomes</a:t>
                      </a:r>
                      <a:r>
                        <a:rPr lang="en-US" sz="1550" b="0" dirty="0">
                          <a:solidFill>
                            <a:srgbClr val="424A52"/>
                          </a:solidFill>
                        </a:rPr>
                        <a:t> to understand the impact of different options on residents and the wider market</a:t>
                      </a:r>
                      <a:endParaRPr lang="en-US" sz="1550" b="0" dirty="0">
                        <a:solidFill>
                          <a:srgbClr val="424A52"/>
                        </a:solidFill>
                        <a:latin typeface="Arial" pitchFamily="34" charset="0"/>
                        <a:cs typeface="Arial" pitchFamily="34" charset="0"/>
                      </a:endParaRPr>
                    </a:p>
                  </a:txBody>
                  <a:tcPr anchor="ctr"/>
                </a:tc>
                <a:extLst>
                  <a:ext uri="{0D108BD9-81ED-4DB2-BD59-A6C34878D82A}">
                    <a16:rowId xmlns:a16="http://schemas.microsoft.com/office/drawing/2014/main" val="10002"/>
                  </a:ext>
                </a:extLst>
              </a:tr>
              <a:tr h="370840">
                <a:tc>
                  <a:txBody>
                    <a:bodyPr/>
                    <a:lstStyle/>
                    <a:p>
                      <a:pPr>
                        <a:buFont typeface="Arial"/>
                        <a:buNone/>
                      </a:pPr>
                      <a:r>
                        <a:rPr lang="en-US" sz="1550" b="0" u="sng" dirty="0">
                          <a:solidFill>
                            <a:srgbClr val="424A52"/>
                          </a:solidFill>
                        </a:rPr>
                        <a:t>Informs</a:t>
                      </a:r>
                      <a:r>
                        <a:rPr lang="en-US" sz="1550" b="0" dirty="0">
                          <a:solidFill>
                            <a:srgbClr val="424A52"/>
                          </a:solidFill>
                        </a:rPr>
                        <a:t> providers and customers of what has and will happen</a:t>
                      </a:r>
                      <a:endParaRPr lang="en-US" sz="1550" b="0" dirty="0">
                        <a:solidFill>
                          <a:srgbClr val="424A52"/>
                        </a:solidFill>
                        <a:latin typeface="Arial" pitchFamily="34" charset="0"/>
                        <a:cs typeface="Arial" pitchFamily="34" charset="0"/>
                      </a:endParaRPr>
                    </a:p>
                  </a:txBody>
                  <a:tcPr anchor="ctr"/>
                </a:tc>
                <a:tc>
                  <a:txBody>
                    <a:bodyPr/>
                    <a:lstStyle/>
                    <a:p>
                      <a:pPr>
                        <a:buFont typeface="Arial"/>
                        <a:buNone/>
                      </a:pPr>
                      <a:r>
                        <a:rPr lang="en-US" sz="1550" b="0" u="sng" dirty="0">
                          <a:solidFill>
                            <a:srgbClr val="424A52"/>
                          </a:solidFill>
                        </a:rPr>
                        <a:t>Engages</a:t>
                      </a:r>
                      <a:r>
                        <a:rPr lang="en-US" sz="1550" b="0" dirty="0">
                          <a:solidFill>
                            <a:srgbClr val="424A52"/>
                          </a:solidFill>
                        </a:rPr>
                        <a:t> stakeholders in designing services and stopping others</a:t>
                      </a:r>
                      <a:endParaRPr lang="en-US" sz="1550" b="0" dirty="0">
                        <a:solidFill>
                          <a:srgbClr val="424A52"/>
                        </a:solidFill>
                        <a:latin typeface="Arial" pitchFamily="34" charset="0"/>
                        <a:cs typeface="Arial" pitchFamily="34" charset="0"/>
                      </a:endParaRPr>
                    </a:p>
                  </a:txBody>
                  <a:tcPr anchor="ctr"/>
                </a:tc>
                <a:extLst>
                  <a:ext uri="{0D108BD9-81ED-4DB2-BD59-A6C34878D82A}">
                    <a16:rowId xmlns:a16="http://schemas.microsoft.com/office/drawing/2014/main" val="10003"/>
                  </a:ext>
                </a:extLst>
              </a:tr>
              <a:tr h="370840">
                <a:tc>
                  <a:txBody>
                    <a:bodyPr/>
                    <a:lstStyle/>
                    <a:p>
                      <a:pPr>
                        <a:buFont typeface="Arial"/>
                        <a:buNone/>
                      </a:pPr>
                      <a:r>
                        <a:rPr lang="en-US" sz="1550" b="0" dirty="0">
                          <a:solidFill>
                            <a:srgbClr val="424A52"/>
                          </a:solidFill>
                        </a:rPr>
                        <a:t>Meets the </a:t>
                      </a:r>
                      <a:r>
                        <a:rPr lang="en-US" sz="1550" b="0" u="sng" dirty="0">
                          <a:solidFill>
                            <a:srgbClr val="424A52"/>
                          </a:solidFill>
                        </a:rPr>
                        <a:t>immediate priorities</a:t>
                      </a:r>
                      <a:r>
                        <a:rPr lang="en-US" sz="1550" b="0" dirty="0">
                          <a:solidFill>
                            <a:srgbClr val="424A52"/>
                          </a:solidFill>
                        </a:rPr>
                        <a:t> but risks reputational damage and poor value for money longer term </a:t>
                      </a:r>
                      <a:endParaRPr lang="en-US" sz="1550" b="0" dirty="0">
                        <a:solidFill>
                          <a:srgbClr val="424A52"/>
                        </a:solidFill>
                        <a:latin typeface="Arial" pitchFamily="34" charset="0"/>
                        <a:cs typeface="Arial" pitchFamily="34" charset="0"/>
                      </a:endParaRPr>
                    </a:p>
                  </a:txBody>
                  <a:tcPr anchor="ctr"/>
                </a:tc>
                <a:tc>
                  <a:txBody>
                    <a:bodyPr/>
                    <a:lstStyle/>
                    <a:p>
                      <a:pPr>
                        <a:buFont typeface="Arial"/>
                        <a:buNone/>
                      </a:pPr>
                      <a:r>
                        <a:rPr lang="en-US" sz="1550" b="0" dirty="0">
                          <a:solidFill>
                            <a:srgbClr val="424A52"/>
                          </a:solidFill>
                        </a:rPr>
                        <a:t>Drives </a:t>
                      </a:r>
                      <a:r>
                        <a:rPr lang="en-US" sz="1550" b="0" u="sng" dirty="0">
                          <a:solidFill>
                            <a:srgbClr val="424A52"/>
                          </a:solidFill>
                        </a:rPr>
                        <a:t>strategic development</a:t>
                      </a:r>
                      <a:r>
                        <a:rPr lang="en-US" sz="1550" b="0" dirty="0">
                          <a:solidFill>
                            <a:srgbClr val="424A52"/>
                          </a:solidFill>
                        </a:rPr>
                        <a:t> in an open and transparent way</a:t>
                      </a:r>
                      <a:endParaRPr lang="en-US" sz="1550" b="0" dirty="0">
                        <a:solidFill>
                          <a:srgbClr val="424A52"/>
                        </a:solidFill>
                        <a:latin typeface="Arial" pitchFamily="34" charset="0"/>
                        <a:cs typeface="Arial" pitchFamily="34" charset="0"/>
                      </a:endParaRPr>
                    </a:p>
                  </a:txBody>
                  <a:tcPr anchor="ctr"/>
                </a:tc>
                <a:extLst>
                  <a:ext uri="{0D108BD9-81ED-4DB2-BD59-A6C34878D82A}">
                    <a16:rowId xmlns:a16="http://schemas.microsoft.com/office/drawing/2014/main" val="10004"/>
                  </a:ext>
                </a:extLst>
              </a:tr>
              <a:tr h="370840">
                <a:tc>
                  <a:txBody>
                    <a:bodyPr/>
                    <a:lstStyle/>
                    <a:p>
                      <a:pPr>
                        <a:buFont typeface="Arial"/>
                        <a:buNone/>
                      </a:pPr>
                      <a:r>
                        <a:rPr lang="en-US" sz="1550" b="0" dirty="0">
                          <a:solidFill>
                            <a:srgbClr val="424A52"/>
                          </a:solidFill>
                        </a:rPr>
                        <a:t>Carries out the decommissioning process in a much </a:t>
                      </a:r>
                      <a:r>
                        <a:rPr lang="en-US" sz="1550" b="0" u="sng" dirty="0">
                          <a:solidFill>
                            <a:srgbClr val="424A52"/>
                          </a:solidFill>
                        </a:rPr>
                        <a:t>shorter</a:t>
                      </a:r>
                      <a:r>
                        <a:rPr lang="en-US" sz="1550" b="0" dirty="0">
                          <a:solidFill>
                            <a:srgbClr val="424A52"/>
                          </a:solidFill>
                        </a:rPr>
                        <a:t> time</a:t>
                      </a:r>
                      <a:endParaRPr lang="en-US" sz="1550" b="0" dirty="0">
                        <a:solidFill>
                          <a:srgbClr val="424A52"/>
                        </a:solidFill>
                        <a:latin typeface="Arial" pitchFamily="34" charset="0"/>
                        <a:cs typeface="Arial" pitchFamily="34" charset="0"/>
                      </a:endParaRPr>
                    </a:p>
                  </a:txBody>
                  <a:tcPr anchor="ctr"/>
                </a:tc>
                <a:tc>
                  <a:txBody>
                    <a:bodyPr/>
                    <a:lstStyle/>
                    <a:p>
                      <a:pPr>
                        <a:buFont typeface="Arial"/>
                        <a:buNone/>
                      </a:pPr>
                      <a:r>
                        <a:rPr lang="en-US" sz="1550" b="0" dirty="0">
                          <a:solidFill>
                            <a:srgbClr val="424A52"/>
                          </a:solidFill>
                        </a:rPr>
                        <a:t>A </a:t>
                      </a:r>
                      <a:r>
                        <a:rPr lang="en-US" sz="1550" b="0" u="sng" dirty="0">
                          <a:solidFill>
                            <a:srgbClr val="424A52"/>
                          </a:solidFill>
                        </a:rPr>
                        <a:t>longer</a:t>
                      </a:r>
                      <a:r>
                        <a:rPr lang="en-US" sz="1550" b="0" dirty="0">
                          <a:solidFill>
                            <a:srgbClr val="424A52"/>
                          </a:solidFill>
                        </a:rPr>
                        <a:t> time period, allowing for any unexpected delays or complications</a:t>
                      </a:r>
                      <a:endParaRPr lang="en-US" sz="1550" b="0" dirty="0">
                        <a:solidFill>
                          <a:srgbClr val="424A52"/>
                        </a:solidFill>
                        <a:latin typeface="Arial" pitchFamily="34" charset="0"/>
                        <a:cs typeface="Arial" pitchFamily="34" charset="0"/>
                      </a:endParaRPr>
                    </a:p>
                  </a:txBody>
                  <a:tcPr anchor="ctr"/>
                </a:tc>
                <a:extLst>
                  <a:ext uri="{0D108BD9-81ED-4DB2-BD59-A6C34878D82A}">
                    <a16:rowId xmlns:a16="http://schemas.microsoft.com/office/drawing/2014/main" val="10005"/>
                  </a:ext>
                </a:extLst>
              </a:tr>
            </a:tbl>
          </a:graphicData>
        </a:graphic>
      </p:graphicFrame>
      <p:sp>
        <p:nvSpPr>
          <p:cNvPr id="6" name="TextBox 5">
            <a:extLst>
              <a:ext uri="{FF2B5EF4-FFF2-40B4-BE49-F238E27FC236}">
                <a16:creationId xmlns:a16="http://schemas.microsoft.com/office/drawing/2014/main" id="{12AFAA27-8A73-A065-D08F-C16BAB2A96B7}"/>
              </a:ext>
            </a:extLst>
          </p:cNvPr>
          <p:cNvSpPr txBox="1"/>
          <p:nvPr/>
        </p:nvSpPr>
        <p:spPr>
          <a:xfrm>
            <a:off x="3429000" y="5597009"/>
            <a:ext cx="2286000" cy="369332"/>
          </a:xfrm>
          <a:prstGeom prst="rect">
            <a:avLst/>
          </a:prstGeom>
          <a:noFill/>
        </p:spPr>
        <p:txBody>
          <a:bodyPr wrap="square">
            <a:spAutoFit/>
          </a:bodyPr>
          <a:lstStyle/>
          <a:p>
            <a:r>
              <a:rPr lang="en-GB" dirty="0"/>
              <a:t>National Audit Office</a:t>
            </a:r>
          </a:p>
        </p:txBody>
      </p:sp>
    </p:spTree>
    <p:extLst>
      <p:ext uri="{BB962C8B-B14F-4D97-AF65-F5344CB8AC3E}">
        <p14:creationId xmlns:p14="http://schemas.microsoft.com/office/powerpoint/2010/main" val="4026288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A72C1-E3A8-F94C-4C64-4220CF20420C}"/>
              </a:ext>
            </a:extLst>
          </p:cNvPr>
          <p:cNvSpPr>
            <a:spLocks noGrp="1"/>
          </p:cNvSpPr>
          <p:nvPr>
            <p:ph type="title"/>
          </p:nvPr>
        </p:nvSpPr>
        <p:spPr/>
        <p:txBody>
          <a:bodyPr/>
          <a:lstStyle/>
          <a:p>
            <a:r>
              <a:rPr lang="en-GB" dirty="0"/>
              <a:t>Tower Hamlets; Libraries case study</a:t>
            </a:r>
          </a:p>
        </p:txBody>
      </p:sp>
      <p:sp>
        <p:nvSpPr>
          <p:cNvPr id="3" name="Content Placeholder 2">
            <a:extLst>
              <a:ext uri="{FF2B5EF4-FFF2-40B4-BE49-F238E27FC236}">
                <a16:creationId xmlns:a16="http://schemas.microsoft.com/office/drawing/2014/main" id="{AFD0A424-9F51-F1B2-0ABF-423AE2C65E52}"/>
              </a:ext>
            </a:extLst>
          </p:cNvPr>
          <p:cNvSpPr>
            <a:spLocks noGrp="1"/>
          </p:cNvSpPr>
          <p:nvPr>
            <p:ph sz="quarter" idx="10"/>
          </p:nvPr>
        </p:nvSpPr>
        <p:spPr/>
        <p:txBody>
          <a:bodyPr/>
          <a:lstStyle/>
          <a:p>
            <a:r>
              <a:rPr lang="en-GB" dirty="0"/>
              <a:t>What were the key factors that made this a successful example of change?</a:t>
            </a:r>
          </a:p>
          <a:p>
            <a:endParaRPr lang="en-GB" dirty="0"/>
          </a:p>
          <a:p>
            <a:r>
              <a:rPr lang="en-GB" dirty="0"/>
              <a:t>Are there any lessons to be learned from this case study for your organisation / service?</a:t>
            </a:r>
          </a:p>
          <a:p>
            <a:endParaRPr lang="en-GB" dirty="0"/>
          </a:p>
        </p:txBody>
      </p:sp>
      <p:pic>
        <p:nvPicPr>
          <p:cNvPr id="6" name="Content Placeholder 5">
            <a:extLst>
              <a:ext uri="{FF2B5EF4-FFF2-40B4-BE49-F238E27FC236}">
                <a16:creationId xmlns:a16="http://schemas.microsoft.com/office/drawing/2014/main" id="{93AF8F0B-F563-E718-42E1-5E0B71C9A188}"/>
              </a:ext>
            </a:extLst>
          </p:cNvPr>
          <p:cNvPicPr>
            <a:picLocks noGrp="1" noChangeAspect="1"/>
          </p:cNvPicPr>
          <p:nvPr>
            <p:ph sz="quarter" idx="11"/>
          </p:nvPr>
        </p:nvPicPr>
        <p:blipFill rotWithShape="1">
          <a:blip r:embed="rId3"/>
          <a:stretch/>
        </p:blipFill>
        <p:spPr>
          <a:xfrm>
            <a:off x="4697413" y="1541399"/>
            <a:ext cx="4111625" cy="3129090"/>
          </a:xfrm>
          <a:prstGeom prst="rect">
            <a:avLst/>
          </a:prstGeom>
        </p:spPr>
      </p:pic>
      <p:sp>
        <p:nvSpPr>
          <p:cNvPr id="5" name="Footer Placeholder 4">
            <a:extLst>
              <a:ext uri="{FF2B5EF4-FFF2-40B4-BE49-F238E27FC236}">
                <a16:creationId xmlns:a16="http://schemas.microsoft.com/office/drawing/2014/main" id="{7BCD69A2-0251-5C10-A29A-448D47952959}"/>
              </a:ext>
            </a:extLst>
          </p:cNvPr>
          <p:cNvSpPr>
            <a:spLocks noGrp="1"/>
          </p:cNvSpPr>
          <p:nvPr>
            <p:ph type="ftr" sz="quarter" idx="3"/>
          </p:nvPr>
        </p:nvSpPr>
        <p:spPr/>
        <p:txBody>
          <a:bodyPr/>
          <a:lstStyle/>
          <a:p>
            <a:fld id="{DD4268B8-1629-3841-8D43-9DBCD161601E}" type="slidenum">
              <a:rPr lang="en-US" smtClean="0"/>
              <a:pPr/>
              <a:t>9</a:t>
            </a:fld>
            <a:endParaRPr lang="en-US" dirty="0"/>
          </a:p>
        </p:txBody>
      </p:sp>
    </p:spTree>
    <p:extLst>
      <p:ext uri="{BB962C8B-B14F-4D97-AF65-F5344CB8AC3E}">
        <p14:creationId xmlns:p14="http://schemas.microsoft.com/office/powerpoint/2010/main" val="876532248"/>
      </p:ext>
    </p:extLst>
  </p:cSld>
  <p:clrMapOvr>
    <a:masterClrMapping/>
  </p:clrMapOvr>
</p:sld>
</file>

<file path=ppt/theme/theme1.xml><?xml version="1.0" encoding="utf-8"?>
<a:theme xmlns:a="http://schemas.openxmlformats.org/drawingml/2006/main" name="Office Theme">
  <a:themeElements>
    <a:clrScheme name="Custom 1">
      <a:dk1>
        <a:srgbClr val="535C64"/>
      </a:dk1>
      <a:lt1>
        <a:srgbClr val="FFFFFF"/>
      </a:lt1>
      <a:dk2>
        <a:srgbClr val="9EAB05"/>
      </a:dk2>
      <a:lt2>
        <a:srgbClr val="D10373"/>
      </a:lt2>
      <a:accent1>
        <a:srgbClr val="672050"/>
      </a:accent1>
      <a:accent2>
        <a:srgbClr val="C70540"/>
      </a:accent2>
      <a:accent3>
        <a:srgbClr val="E3BA12"/>
      </a:accent3>
      <a:accent4>
        <a:srgbClr val="0085A1"/>
      </a:accent4>
      <a:accent5>
        <a:srgbClr val="003896"/>
      </a:accent5>
      <a:accent6>
        <a:srgbClr val="00633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 Ana Edit.pptx" id="{83DAB00C-A990-4E6A-A0FD-20DAB911079B}" vid="{1EC47EBD-6DA9-4BB9-B9B4-053AEDD43D32}"/>
    </a:ext>
  </a:extLst>
</a:theme>
</file>

<file path=ppt/theme/theme2.xml><?xml version="1.0" encoding="utf-8"?>
<a:theme xmlns:a="http://schemas.openxmlformats.org/drawingml/2006/main" name="Custom Design">
  <a:themeElements>
    <a:clrScheme name="Oxford Brookes colours">
      <a:dk1>
        <a:srgbClr val="535C64"/>
      </a:dk1>
      <a:lt1>
        <a:srgbClr val="FFFFFF"/>
      </a:lt1>
      <a:dk2>
        <a:srgbClr val="9EAB05"/>
      </a:dk2>
      <a:lt2>
        <a:srgbClr val="D10373"/>
      </a:lt2>
      <a:accent1>
        <a:srgbClr val="672050"/>
      </a:accent1>
      <a:accent2>
        <a:srgbClr val="C70540"/>
      </a:accent2>
      <a:accent3>
        <a:srgbClr val="E3BA12"/>
      </a:accent3>
      <a:accent4>
        <a:srgbClr val="0085A1"/>
      </a:accent4>
      <a:accent5>
        <a:srgbClr val="003896"/>
      </a:accent5>
      <a:accent6>
        <a:srgbClr val="006338"/>
      </a:accent6>
      <a:hlink>
        <a:srgbClr val="0000FF"/>
      </a:hlink>
      <a:folHlink>
        <a:srgbClr val="80008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 Ana Edit.pptx" id="{83DAB00C-A990-4E6A-A0FD-20DAB911079B}" vid="{E34247D0-7810-4A5B-97DE-DDEBACB995F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Template>
  <TotalTime>15</TotalTime>
  <Words>6671</Words>
  <Application>Microsoft Macintosh PowerPoint</Application>
  <PresentationFormat>On-screen Show (4:3)</PresentationFormat>
  <Paragraphs>561</Paragraphs>
  <Slides>28</Slides>
  <Notes>28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28</vt:i4>
      </vt:variant>
    </vt:vector>
  </HeadingPairs>
  <TitlesOfParts>
    <vt:vector size="38" baseType="lpstr">
      <vt:lpstr>ＭＳ Ｐゴシック</vt:lpstr>
      <vt:lpstr>Arial</vt:lpstr>
      <vt:lpstr>Calibri</vt:lpstr>
      <vt:lpstr>Inter</vt:lpstr>
      <vt:lpstr>Noto Sans Symbols</vt:lpstr>
      <vt:lpstr>Times New Roman</vt:lpstr>
      <vt:lpstr>Verdana</vt:lpstr>
      <vt:lpstr>Webdings</vt:lpstr>
      <vt:lpstr>Office Theme</vt:lpstr>
      <vt:lpstr>Custom Design</vt:lpstr>
      <vt:lpstr>Commissioning – a change activity</vt:lpstr>
      <vt:lpstr>A balance of activities</vt:lpstr>
      <vt:lpstr>Why change services?</vt:lpstr>
      <vt:lpstr>Options for change</vt:lpstr>
      <vt:lpstr>Needs versus quality</vt:lpstr>
      <vt:lpstr>Decommissioning </vt:lpstr>
      <vt:lpstr>What is de-commissioning?</vt:lpstr>
      <vt:lpstr>Cuts driven v’s ‘intelligent’ decommissioning; commissioners… </vt:lpstr>
      <vt:lpstr>Tower Hamlets; Libraries case study</vt:lpstr>
      <vt:lpstr>Creative decommissioning - NESTA</vt:lpstr>
      <vt:lpstr>Pre-conditions for successful decommissioning</vt:lpstr>
      <vt:lpstr>Principals of successful decommissioning</vt:lpstr>
      <vt:lpstr>The decommissioning cycle</vt:lpstr>
      <vt:lpstr>Decommissioning around the cycle: some examples</vt:lpstr>
      <vt:lpstr>Transition plan</vt:lpstr>
      <vt:lpstr>Delivering the change</vt:lpstr>
      <vt:lpstr>The psychology of change</vt:lpstr>
      <vt:lpstr>The Change Curve</vt:lpstr>
      <vt:lpstr>Types of resistance</vt:lpstr>
      <vt:lpstr>Support</vt:lpstr>
      <vt:lpstr>Change theory in a ‘nutshell’</vt:lpstr>
      <vt:lpstr>Potential impact of change…</vt:lpstr>
      <vt:lpstr>Force field analysis</vt:lpstr>
      <vt:lpstr>Force field analysis</vt:lpstr>
      <vt:lpstr>Change management strategy</vt:lpstr>
      <vt:lpstr>The Change Jigsaw</vt:lpstr>
      <vt:lpstr>Change – from theory to practice</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Commissioning – a change activity</dc:title>
  <dc:creator>Emma Beal</dc:creator>
  <cp:lastModifiedBy>johnhedge47@icloud.com</cp:lastModifiedBy>
  <cp:revision>1</cp:revision>
  <dcterms:created xsi:type="dcterms:W3CDTF">2022-12-21T13:51:05Z</dcterms:created>
  <dcterms:modified xsi:type="dcterms:W3CDTF">2023-11-02T13:45:04Z</dcterms:modified>
</cp:coreProperties>
</file>