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71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AB21"/>
    <a:srgbClr val="455560"/>
    <a:srgbClr val="4D4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howGuides="1">
      <p:cViewPr>
        <p:scale>
          <a:sx n="97" d="100"/>
          <a:sy n="97" d="100"/>
        </p:scale>
        <p:origin x="-114" y="-168"/>
      </p:cViewPr>
      <p:guideLst>
        <p:guide orient="horz" pos="197"/>
        <p:guide orient="horz" pos="572"/>
        <p:guide orient="horz" pos="1389"/>
        <p:guide orient="horz" pos="1525"/>
        <p:guide orient="horz" pos="799"/>
        <p:guide orient="horz" pos="4123"/>
        <p:guide pos="657"/>
        <p:guide pos="5284"/>
        <p:guide pos="195"/>
        <p:guide pos="29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330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F19177-7C99-4274-9B05-2CBE8EAF1F85}" type="datetimeFigureOut">
              <a:rPr lang="en-US"/>
              <a:pPr>
                <a:defRPr/>
              </a:pPr>
              <a:t>6/13/2016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D50454B-A3D8-47CC-95C8-DF29420A9A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27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39BEBB-7988-4228-884A-C1F2B91C6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79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F7F4D4-82A3-45E1-958F-4A19D727ABD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46D78-9172-4E20-B60D-916E2A0D4E6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46D78-9172-4E20-B60D-916E2A0D4E6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46D78-9172-4E20-B60D-916E2A0D4E6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46D78-9172-4E20-B60D-916E2A0D4E6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46D78-9172-4E20-B60D-916E2A0D4E6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46D78-9172-4E20-B60D-916E2A0D4E6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C932B9-FA52-48CD-9661-6FE8658E475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46D78-9172-4E20-B60D-916E2A0D4E6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46D78-9172-4E20-B60D-916E2A0D4E6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46D78-9172-4E20-B60D-916E2A0D4E6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46D78-9172-4E20-B60D-916E2A0D4E6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46D78-9172-4E20-B60D-916E2A0D4E6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OB PPT banner 15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3213"/>
            <a:ext cx="85344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2987" y="2071678"/>
            <a:ext cx="7813675" cy="4473585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38880" y="312738"/>
            <a:ext cx="7772400" cy="1526948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OB PPT banner 15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3213"/>
            <a:ext cx="85344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38880" y="312738"/>
            <a:ext cx="7772400" cy="1526948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3" y="2071678"/>
            <a:ext cx="8105549" cy="4054485"/>
          </a:xfrm>
        </p:spPr>
        <p:txBody>
          <a:bodyPr/>
          <a:lstStyle>
            <a:lvl1pPr marL="180975" indent="-180975">
              <a:spcBef>
                <a:spcPts val="1500"/>
              </a:spcBef>
              <a:defRPr/>
            </a:lvl1pPr>
            <a:lvl2pPr marL="449263" indent="-177800">
              <a:spcBef>
                <a:spcPts val="300"/>
              </a:spcBef>
              <a:defRPr sz="1600"/>
            </a:lvl2pPr>
            <a:lvl3pPr marL="715963" indent="-182563">
              <a:spcBef>
                <a:spcPts val="300"/>
              </a:spcBef>
              <a:defRPr sz="1600"/>
            </a:lvl3pPr>
            <a:lvl4pPr marL="982663" indent="-177800">
              <a:spcBef>
                <a:spcPts val="300"/>
              </a:spcBef>
              <a:defRPr sz="1600"/>
            </a:lvl4pPr>
            <a:lvl5pPr marL="1258888" indent="-180975">
              <a:spcBef>
                <a:spcPts val="300"/>
              </a:spcBef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7" y="1959429"/>
            <a:ext cx="3622675" cy="416673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271463" indent="-271463">
              <a:defRPr sz="1600"/>
            </a:lvl2pPr>
            <a:lvl3pPr marL="533400" indent="-261938">
              <a:defRPr sz="1600"/>
            </a:lvl3pPr>
            <a:lvl4pPr marL="804863" indent="-271463">
              <a:defRPr sz="1600"/>
            </a:lvl4pPr>
            <a:lvl5pPr marL="1077913" indent="-27305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656" y="1959429"/>
            <a:ext cx="3622675" cy="416673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271463" indent="-271463">
              <a:defRPr sz="1600"/>
            </a:lvl2pPr>
            <a:lvl3pPr marL="533400" indent="-261938">
              <a:defRPr sz="1600"/>
            </a:lvl3pPr>
            <a:lvl4pPr marL="804863" indent="-271463">
              <a:defRPr sz="1600"/>
            </a:lvl4pPr>
            <a:lvl5pPr marL="1077913" indent="-27305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55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OB PPT logo 150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303213"/>
            <a:ext cx="85344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338138"/>
            <a:ext cx="7827963" cy="947737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0" y="2071688"/>
            <a:ext cx="782955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48" r:id="rId3"/>
    <p:sldLayoutId id="2147483749" r:id="rId4"/>
    <p:sldLayoutId id="2147483750" r:id="rId5"/>
    <p:sldLayoutId id="2147483751" r:id="rId6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effield.ac.uk/library/services/dls" TargetMode="External"/><Relationship Id="rId2" Type="http://schemas.openxmlformats.org/officeDocument/2006/relationships/hyperlink" Target="http://www.open.ac.uk/library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aber.ac.uk/en/is/help/distancelearners/#d.en.69468" TargetMode="External"/><Relationship Id="rId4" Type="http://schemas.openxmlformats.org/officeDocument/2006/relationships/hyperlink" Target="http://www.lancaster.ac.uk/library/information-for/distance-learner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dasa.org.uk/files/pdf/R1161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dx.doi.org/10.1080/02680513.2015.1025735" TargetMode="External"/><Relationship Id="rId4" Type="http://schemas.openxmlformats.org/officeDocument/2006/relationships/hyperlink" Target="https://www.hesa.ac.uk/sfr22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crl/standards/guidelinesdistancelearning" TargetMode="External"/><Relationship Id="rId2" Type="http://schemas.openxmlformats.org/officeDocument/2006/relationships/hyperlink" Target="http://www.open.ac.uk/libraryservices/pages/dilframework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5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9" y="188640"/>
            <a:ext cx="7272808" cy="167610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400" dirty="0" smtClean="0"/>
              <a:t>Challenges </a:t>
            </a:r>
            <a:r>
              <a:rPr lang="en-GB" sz="2400" dirty="0"/>
              <a:t>of Providing </a:t>
            </a:r>
            <a:r>
              <a:rPr lang="en-GB" sz="2400" dirty="0" smtClean="0"/>
              <a:t>Information/Library </a:t>
            </a:r>
            <a:r>
              <a:rPr lang="en-GB" sz="2400" dirty="0"/>
              <a:t>Skills Sessions to Distance/Open </a:t>
            </a:r>
            <a:r>
              <a:rPr lang="en-GB" sz="2400" dirty="0" smtClean="0"/>
              <a:t>Learners</a:t>
            </a:r>
            <a:endParaRPr lang="en-US" sz="2400" dirty="0" smtClean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165304"/>
            <a:ext cx="8568952" cy="461665"/>
          </a:xfrm>
          <a:prstGeom prst="rect">
            <a:avLst/>
          </a:prstGeom>
          <a:solidFill>
            <a:srgbClr val="A8AB21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TeachMeet</a:t>
            </a:r>
            <a:r>
              <a:rPr lang="en-GB" dirty="0" smtClean="0">
                <a:solidFill>
                  <a:schemeClr val="bg1"/>
                </a:solidFill>
              </a:rPr>
              <a:t> 2016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852936"/>
            <a:ext cx="5472608" cy="461665"/>
          </a:xfrm>
          <a:prstGeom prst="rect">
            <a:avLst/>
          </a:prstGeom>
          <a:solidFill>
            <a:srgbClr val="A8AB2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Geoff Morgan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5" y="332656"/>
            <a:ext cx="7056784" cy="9477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I support the students for MSC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Real Estate Investment Finance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REIf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(New Course which started in 2015)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38994" y="2071688"/>
            <a:ext cx="7349356" cy="40544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is a new course so it is still evolving and in contrast to the PMBE the students do not have the chance to visit Brookes.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Participate in an open day using Adobe Connect.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Provided a session on referencing using Adobe Connect.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Provide help via email and elsewhere as requested.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Other suggestions?</a:t>
            </a:r>
          </a:p>
        </p:txBody>
      </p:sp>
    </p:spTree>
    <p:extLst>
      <p:ext uri="{BB962C8B-B14F-4D97-AF65-F5344CB8AC3E}">
        <p14:creationId xmlns:p14="http://schemas.microsoft.com/office/powerpoint/2010/main" val="208211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5" y="332656"/>
            <a:ext cx="7056784" cy="9477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I support the staff for MSC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REIF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38994" y="2071688"/>
            <a:ext cx="7349356" cy="4309640"/>
          </a:xfrm>
        </p:spPr>
        <p:txBody>
          <a:bodyPr/>
          <a:lstStyle/>
          <a:p>
            <a:r>
              <a:rPr lang="en-US" dirty="0" smtClean="0"/>
              <a:t>Attend Subject Committee meetings and annual reviews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Invited Academic staff setting up the </a:t>
            </a:r>
            <a:r>
              <a:rPr lang="en-US" dirty="0" err="1" smtClean="0"/>
              <a:t>programme</a:t>
            </a:r>
            <a:r>
              <a:rPr lang="en-US" dirty="0" smtClean="0"/>
              <a:t> to find out what their requirements are and how the library can support the students.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Meet informally for coffee/tea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Provide details of how non fee paying students can obtain information for their course. Advising freely available information sources.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201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056784" cy="9477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Reflection on challenges with MSC REIF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556792"/>
            <a:ext cx="8928992" cy="48245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Students are based entirely overseas mainly in South East Asia with English as a second language – lesson plan to simplify library </a:t>
            </a:r>
            <a:r>
              <a:rPr lang="en-US" sz="2000" dirty="0" err="1" smtClean="0"/>
              <a:t>jargon.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 </a:t>
            </a:r>
            <a:r>
              <a:rPr lang="en-GB" sz="2000" i="1" dirty="0" smtClean="0"/>
              <a:t>tend </a:t>
            </a:r>
            <a:r>
              <a:rPr lang="en-GB" sz="2000" i="1" dirty="0"/>
              <a:t>to avoid terms such as Boolean;  Zoe and </a:t>
            </a:r>
            <a:r>
              <a:rPr lang="en-GB" sz="2000" i="1" dirty="0" err="1"/>
              <a:t>Dimartino</a:t>
            </a:r>
            <a:r>
              <a:rPr lang="en-GB" sz="2000" i="1" dirty="0"/>
              <a:t>   </a:t>
            </a:r>
            <a:r>
              <a:rPr lang="en-GB" sz="2000" i="1" dirty="0" smtClean="0"/>
              <a:t>(cited in Hughes</a:t>
            </a:r>
            <a:r>
              <a:rPr lang="en-GB" sz="2000" i="1" dirty="0"/>
              <a:t>, </a:t>
            </a:r>
            <a:r>
              <a:rPr lang="en-GB" sz="2000" i="1" dirty="0" smtClean="0"/>
              <a:t>2002, p.209) </a:t>
            </a:r>
            <a:r>
              <a:rPr lang="en-GB" sz="2000" i="1" dirty="0"/>
              <a:t>suggest that this is helpful to those whose </a:t>
            </a:r>
            <a:r>
              <a:rPr lang="en-GB" sz="2000" i="1" dirty="0" smtClean="0"/>
              <a:t>“native </a:t>
            </a:r>
            <a:r>
              <a:rPr lang="en-GB" sz="2000" i="1" dirty="0"/>
              <a:t>language (</a:t>
            </a:r>
            <a:r>
              <a:rPr lang="en-GB" sz="2000" i="1" dirty="0" err="1"/>
              <a:t>eg</a:t>
            </a:r>
            <a:r>
              <a:rPr lang="en-GB" sz="2000" i="1" dirty="0"/>
              <a:t> Chinese ) has no function words including the conjunction ‘and/or</a:t>
            </a:r>
            <a:r>
              <a:rPr lang="en-GB" sz="2000" i="1" dirty="0" smtClean="0"/>
              <a:t>’”  i.e. mindful of cultural </a:t>
            </a:r>
            <a:r>
              <a:rPr lang="en-GB" sz="2000" i="1" smtClean="0"/>
              <a:t>differences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smtClean="0"/>
              <a:t>Faulty </a:t>
            </a:r>
            <a:r>
              <a:rPr lang="en-GB" sz="2000" dirty="0" smtClean="0"/>
              <a:t>equipment!  Headphones, microphone, computer, software etc.. </a:t>
            </a:r>
            <a:r>
              <a:rPr lang="en-GB" sz="2000" dirty="0"/>
              <a:t>C</a:t>
            </a:r>
            <a:r>
              <a:rPr lang="en-GB" sz="2000" dirty="0" smtClean="0"/>
              <a:t>heck beforehand!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Not all students are fee paying so do not have access to Brookes paid for subscriptions or </a:t>
            </a:r>
            <a:r>
              <a:rPr lang="en-US" sz="2000" dirty="0" err="1" smtClean="0"/>
              <a:t>ebooks</a:t>
            </a:r>
            <a:r>
              <a:rPr lang="en-US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Library skills have to be provided using Adobe Connect or similar technology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Advice can be given by email and has worked well but making sure who has access to the Brookes resources can be challenging.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608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5" y="332656"/>
            <a:ext cx="7056784" cy="9477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Where do we go from here? Going the distance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38994" y="2071688"/>
            <a:ext cx="7349356" cy="43096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is the Potential for Growth in Distance Learning?</a:t>
            </a:r>
            <a:br>
              <a:rPr lang="en-US" dirty="0" smtClean="0"/>
            </a:br>
            <a:r>
              <a:rPr lang="en-US" dirty="0" smtClean="0"/>
              <a:t>(see slide </a:t>
            </a:r>
            <a:r>
              <a:rPr lang="en-US" dirty="0" smtClean="0"/>
              <a:t>5)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other technologies are available?</a:t>
            </a:r>
            <a:br>
              <a:rPr lang="en-US" dirty="0" smtClean="0"/>
            </a:br>
            <a:r>
              <a:rPr lang="en-US" sz="1600" dirty="0" smtClean="0"/>
              <a:t>“In this technological age the next generation cannot work without using digital gadgets and growing technologies”  (</a:t>
            </a:r>
            <a:r>
              <a:rPr lang="en-US" sz="1600" dirty="0" err="1" smtClean="0"/>
              <a:t>Hafeez</a:t>
            </a:r>
            <a:r>
              <a:rPr lang="en-US" sz="1600" dirty="0" smtClean="0"/>
              <a:t>  et al, 2014,  p.177)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system for providing library support? </a:t>
            </a:r>
            <a:br>
              <a:rPr lang="en-US" dirty="0" smtClean="0"/>
            </a:br>
            <a:r>
              <a:rPr lang="en-US" dirty="0" smtClean="0"/>
              <a:t>(Adobe, Chat, Social </a:t>
            </a:r>
            <a:r>
              <a:rPr lang="en-US" dirty="0"/>
              <a:t>M</a:t>
            </a:r>
            <a:r>
              <a:rPr lang="en-US" dirty="0" smtClean="0"/>
              <a:t>edia etc.)</a:t>
            </a:r>
            <a:br>
              <a:rPr lang="en-US" dirty="0" smtClean="0"/>
            </a:br>
            <a:r>
              <a:rPr lang="en-US" sz="1600" dirty="0" smtClean="0">
                <a:latin typeface="Arial" panose="020B0604020202020204" pitchFamily="34" charset="0"/>
              </a:rPr>
              <a:t>“Social networks like Face book, Twitter and LinkedIn may be used for developing better networks between peers and academics” (</a:t>
            </a:r>
            <a:r>
              <a:rPr lang="en-US" sz="1600" dirty="0" err="1" smtClean="0">
                <a:latin typeface="Arial" panose="020B0604020202020204" pitchFamily="34" charset="0"/>
              </a:rPr>
              <a:t>Hafeez</a:t>
            </a:r>
            <a:r>
              <a:rPr lang="en-US" sz="1600" dirty="0" smtClean="0">
                <a:latin typeface="Arial" panose="020B0604020202020204" pitchFamily="34" charset="0"/>
              </a:rPr>
              <a:t> et al, 2014, p.177).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do you do?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382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827963" cy="94773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Services to Distance learners provided by other university libraries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“The Open University the largest UK’s distance education provider is developing disabled user support to meet the needs of its large and growing disabled student population (Mears and Clough, 2015, </a:t>
            </a:r>
            <a:r>
              <a:rPr lang="en-GB" sz="1600" dirty="0"/>
              <a:t>p.73).</a:t>
            </a:r>
            <a:br>
              <a:rPr lang="en-GB" sz="1600" dirty="0"/>
            </a:br>
            <a:r>
              <a:rPr lang="en-GB" sz="1600">
                <a:hlinkClick r:id="rId2"/>
              </a:rPr>
              <a:t>http://www.open.ac.uk/library</a:t>
            </a:r>
            <a:r>
              <a:rPr lang="en-GB" sz="1600" smtClean="0">
                <a:hlinkClick r:id="rId2"/>
              </a:rPr>
              <a:t>/</a:t>
            </a:r>
            <a:endParaRPr lang="en-GB" sz="1600" smtClean="0"/>
          </a:p>
          <a:p>
            <a:pPr marL="0" indent="0">
              <a:buNone/>
            </a:pPr>
            <a:r>
              <a:rPr lang="en-GB" sz="1600" smtClean="0"/>
              <a:t>Sheffield </a:t>
            </a:r>
            <a:r>
              <a:rPr lang="en-GB" sz="1600" dirty="0" smtClean="0"/>
              <a:t>University</a:t>
            </a:r>
            <a:br>
              <a:rPr lang="en-GB" sz="1600" dirty="0" smtClean="0"/>
            </a:br>
            <a:r>
              <a:rPr lang="en-GB" sz="1600" dirty="0" smtClean="0">
                <a:hlinkClick r:id="rId3"/>
              </a:rPr>
              <a:t>https://www.sheffield.ac.uk/library/services/dls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Lancaster University</a:t>
            </a:r>
            <a:br>
              <a:rPr lang="en-GB" sz="1600" dirty="0" smtClean="0"/>
            </a:br>
            <a:r>
              <a:rPr lang="en-GB" sz="1600" dirty="0">
                <a:hlinkClick r:id="rId4"/>
              </a:rPr>
              <a:t>http://www.lancaster.ac.uk/library/information-for/distance-learners</a:t>
            </a:r>
            <a:r>
              <a:rPr lang="en-GB" sz="1600" dirty="0" smtClean="0">
                <a:hlinkClick r:id="rId4"/>
              </a:rPr>
              <a:t>/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/>
              <a:t>Aberystwyth University</a:t>
            </a:r>
            <a:br>
              <a:rPr lang="en-GB" sz="1600" dirty="0"/>
            </a:br>
            <a:r>
              <a:rPr lang="en-GB" sz="1600" dirty="0">
                <a:hlinkClick r:id="rId5"/>
              </a:rPr>
              <a:t>https://www.aber.ac.uk/en/is/help/distancelearners/#</a:t>
            </a:r>
            <a:r>
              <a:rPr lang="en-GB" sz="1600" dirty="0" smtClean="0">
                <a:hlinkClick r:id="rId5"/>
              </a:rPr>
              <a:t>d.en.69468</a:t>
            </a: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8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7056784" cy="94773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References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908720"/>
            <a:ext cx="7421364" cy="4968552"/>
          </a:xfrm>
        </p:spPr>
        <p:txBody>
          <a:bodyPr/>
          <a:lstStyle/>
          <a:p>
            <a:r>
              <a:rPr lang="en-GB" sz="1400" dirty="0"/>
              <a:t>Fletcher, M</a:t>
            </a:r>
            <a:r>
              <a:rPr lang="en-GB" sz="1400" dirty="0" smtClean="0"/>
              <a:t>. (2001</a:t>
            </a:r>
            <a:r>
              <a:rPr lang="en-GB" sz="1400" dirty="0"/>
              <a:t>) 'Distributed </a:t>
            </a:r>
            <a:r>
              <a:rPr lang="en-GB" sz="1400" dirty="0" smtClean="0"/>
              <a:t>open </a:t>
            </a:r>
            <a:r>
              <a:rPr lang="en-GB" sz="1400" dirty="0"/>
              <a:t>and </a:t>
            </a:r>
            <a:r>
              <a:rPr lang="en-GB" sz="1400" dirty="0" smtClean="0"/>
              <a:t>distance </a:t>
            </a:r>
            <a:r>
              <a:rPr lang="en-GB" sz="1400" dirty="0"/>
              <a:t>l</a:t>
            </a:r>
            <a:r>
              <a:rPr lang="en-GB" sz="1400" dirty="0" smtClean="0"/>
              <a:t>earning</a:t>
            </a:r>
            <a:r>
              <a:rPr lang="en-GB" sz="1400" dirty="0"/>
              <a:t>: </a:t>
            </a:r>
            <a:r>
              <a:rPr lang="en-GB" sz="1400" dirty="0" smtClean="0"/>
              <a:t>how </a:t>
            </a:r>
            <a:r>
              <a:rPr lang="en-GB" sz="1400" dirty="0"/>
              <a:t>d</a:t>
            </a:r>
            <a:r>
              <a:rPr lang="en-GB" sz="1400" dirty="0" smtClean="0"/>
              <a:t>oes e-learning </a:t>
            </a:r>
            <a:r>
              <a:rPr lang="en-GB" sz="1400" dirty="0"/>
              <a:t>f</a:t>
            </a:r>
            <a:r>
              <a:rPr lang="en-GB" sz="1400" dirty="0" smtClean="0"/>
              <a:t>it</a:t>
            </a:r>
            <a:r>
              <a:rPr lang="en-GB" sz="1400" dirty="0"/>
              <a:t>?  </a:t>
            </a:r>
            <a:r>
              <a:rPr lang="en-GB" sz="1400" dirty="0" smtClean="0"/>
              <a:t>Learning and Skills Development Agency, London (England)  available at: </a:t>
            </a:r>
            <a:r>
              <a:rPr lang="en-GB" sz="1400" dirty="0" smtClean="0">
                <a:hlinkClick r:id="rId3"/>
              </a:rPr>
              <a:t>http://www.ldasa.org.uk/files/pdf/R1161.pdf</a:t>
            </a:r>
            <a:r>
              <a:rPr lang="en-GB" sz="1400" dirty="0" smtClean="0"/>
              <a:t> (accessed 8 June 2016).</a:t>
            </a:r>
          </a:p>
          <a:p>
            <a:r>
              <a:rPr lang="en-GB" sz="1400" dirty="0" err="1"/>
              <a:t>Hafeez</a:t>
            </a:r>
            <a:r>
              <a:rPr lang="en-GB" sz="1400" dirty="0"/>
              <a:t>, A., Ahmed, A. and </a:t>
            </a:r>
            <a:r>
              <a:rPr lang="en-GB" sz="1400" dirty="0" err="1"/>
              <a:t>Zubia</a:t>
            </a:r>
            <a:r>
              <a:rPr lang="en-GB" sz="1400" dirty="0"/>
              <a:t>, N. (2014) 'Demanding </a:t>
            </a:r>
            <a:r>
              <a:rPr lang="en-GB" sz="1400" dirty="0" smtClean="0"/>
              <a:t>need </a:t>
            </a:r>
            <a:r>
              <a:rPr lang="en-GB" sz="1400" dirty="0"/>
              <a:t>of </a:t>
            </a:r>
            <a:r>
              <a:rPr lang="en-GB" sz="1400" dirty="0" smtClean="0"/>
              <a:t>growing </a:t>
            </a:r>
            <a:r>
              <a:rPr lang="en-GB" sz="1400" dirty="0"/>
              <a:t>t</a:t>
            </a:r>
            <a:r>
              <a:rPr lang="en-GB" sz="1400" dirty="0" smtClean="0"/>
              <a:t>echnologies </a:t>
            </a:r>
            <a:r>
              <a:rPr lang="en-GB" sz="1400" dirty="0"/>
              <a:t>in </a:t>
            </a:r>
            <a:r>
              <a:rPr lang="en-GB" sz="1400" dirty="0" smtClean="0"/>
              <a:t>distance </a:t>
            </a:r>
            <a:r>
              <a:rPr lang="en-GB" sz="1400" dirty="0"/>
              <a:t>l</a:t>
            </a:r>
            <a:r>
              <a:rPr lang="en-GB" sz="1400" dirty="0" smtClean="0"/>
              <a:t>earning </a:t>
            </a:r>
            <a:r>
              <a:rPr lang="en-GB" sz="1400" dirty="0"/>
              <a:t>s</a:t>
            </a:r>
            <a:r>
              <a:rPr lang="en-GB" sz="1400" dirty="0" smtClean="0"/>
              <a:t>ystem</a:t>
            </a:r>
            <a:r>
              <a:rPr lang="en-GB" sz="1400" dirty="0"/>
              <a:t>', </a:t>
            </a:r>
            <a:r>
              <a:rPr lang="en-GB" sz="1400" i="1" dirty="0"/>
              <a:t>Turkish Online Journal of Distance Education,</a:t>
            </a:r>
            <a:r>
              <a:rPr lang="en-GB" sz="1400" dirty="0"/>
              <a:t> 15(4), pp. 170-180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HESA (2016)</a:t>
            </a:r>
            <a:r>
              <a:rPr lang="en-GB" sz="1400" dirty="0"/>
              <a:t> Statistical </a:t>
            </a:r>
            <a:r>
              <a:rPr lang="en-GB" sz="1400" dirty="0" smtClean="0"/>
              <a:t>first release </a:t>
            </a:r>
            <a:r>
              <a:rPr lang="en-GB" sz="1400" dirty="0"/>
              <a:t>224 - </a:t>
            </a:r>
            <a:r>
              <a:rPr lang="en-GB" sz="1400" dirty="0" smtClean="0"/>
              <a:t>student enrolments </a:t>
            </a:r>
            <a:r>
              <a:rPr lang="en-GB" sz="1400" dirty="0"/>
              <a:t>and q</a:t>
            </a:r>
            <a:r>
              <a:rPr lang="en-GB" sz="1400" dirty="0" smtClean="0"/>
              <a:t>ualifications. </a:t>
            </a:r>
            <a:r>
              <a:rPr lang="en-GB" sz="1400" dirty="0"/>
              <a:t>Available at: </a:t>
            </a:r>
            <a:r>
              <a:rPr lang="en-GB" sz="1400" dirty="0" smtClean="0"/>
              <a:t> </a:t>
            </a:r>
            <a:r>
              <a:rPr lang="en-GB" sz="1400" dirty="0" smtClean="0">
                <a:hlinkClick r:id="rId4"/>
              </a:rPr>
              <a:t>https</a:t>
            </a:r>
            <a:r>
              <a:rPr lang="en-GB" sz="1400" dirty="0">
                <a:hlinkClick r:id="rId4"/>
              </a:rPr>
              <a:t>://</a:t>
            </a:r>
            <a:r>
              <a:rPr lang="en-GB" sz="1400" dirty="0" smtClean="0">
                <a:hlinkClick r:id="rId4"/>
              </a:rPr>
              <a:t>www.hesa.ac.uk/sfr224</a:t>
            </a:r>
            <a:r>
              <a:rPr lang="en-GB" sz="1400" dirty="0" smtClean="0"/>
              <a:t> (accessed  8 June 2016).</a:t>
            </a:r>
          </a:p>
          <a:p>
            <a:r>
              <a:rPr lang="en-GB" sz="1400" dirty="0" smtClean="0"/>
              <a:t>Hughes, H</a:t>
            </a:r>
            <a:r>
              <a:rPr lang="en-GB" sz="1400" dirty="0"/>
              <a:t>. (2002). Information literacy with an international focus. In: </a:t>
            </a:r>
            <a:r>
              <a:rPr lang="en-GB" sz="1400" i="1" dirty="0"/>
              <a:t>Lifelong Learning Conference 2002</a:t>
            </a:r>
            <a:r>
              <a:rPr lang="en-GB" sz="1400" dirty="0"/>
              <a:t>. </a:t>
            </a:r>
            <a:r>
              <a:rPr lang="en-GB" sz="1400" dirty="0" err="1"/>
              <a:t>Rockhampton</a:t>
            </a:r>
            <a:r>
              <a:rPr lang="en-GB" sz="1400" dirty="0"/>
              <a:t>, Queensland,  </a:t>
            </a:r>
            <a:r>
              <a:rPr lang="en-GB" sz="1400" u="sng" dirty="0"/>
              <a:t>Central Queensland University Press,</a:t>
            </a:r>
            <a:r>
              <a:rPr lang="en-GB" sz="1400" dirty="0"/>
              <a:t>, pp.208-213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Jones W.G. </a:t>
            </a:r>
            <a:r>
              <a:rPr lang="en-GB" sz="1400" dirty="0"/>
              <a:t>(</a:t>
            </a:r>
            <a:r>
              <a:rPr lang="en-GB" sz="1400" dirty="0" smtClean="0"/>
              <a:t>1998) Transforming libraries: issues and innovations in distance learning, Association of Research Libraries, Washington D.C.</a:t>
            </a:r>
            <a:endParaRPr lang="en-GB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Mears, W and Clough, H (2015) Online library accessibility support: a case study within the Open University, Open Learning, 2015 Vol. 30, No. 1. available at </a:t>
            </a:r>
            <a:r>
              <a:rPr lang="en-US" sz="1400" dirty="0" smtClean="0">
                <a:hlinkClick r:id="rId5"/>
              </a:rPr>
              <a:t>http://dx.doi.org/10.1080/02680513.2015.1025735</a:t>
            </a:r>
            <a:r>
              <a:rPr lang="en-US" sz="1400" dirty="0" smtClean="0"/>
              <a:t> (accessed 8 June 2016)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35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Digital and Information Literacy Framework (Open University)</a:t>
            </a:r>
            <a:br>
              <a:rPr lang="en-GB" sz="2000" dirty="0"/>
            </a:br>
            <a:r>
              <a:rPr lang="en-GB" sz="2000" dirty="0">
                <a:hlinkClick r:id="rId2"/>
              </a:rPr>
              <a:t>http://www.open.ac.uk/libraryservices/pages/dilframework/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2000" b="1" dirty="0"/>
              <a:t>Standards for Distance Learning Library </a:t>
            </a:r>
            <a:r>
              <a:rPr lang="en-GB" sz="2000" b="1" dirty="0" smtClean="0"/>
              <a:t>Services (ACRL)</a:t>
            </a:r>
            <a:br>
              <a:rPr lang="en-GB" sz="2000" b="1" dirty="0" smtClean="0"/>
            </a:br>
            <a:r>
              <a:rPr lang="en-GB" sz="2000" dirty="0" smtClean="0">
                <a:hlinkClick r:id="rId3"/>
              </a:rPr>
              <a:t>http</a:t>
            </a:r>
            <a:r>
              <a:rPr lang="en-GB" sz="2000" dirty="0">
                <a:hlinkClick r:id="rId3"/>
              </a:rPr>
              <a:t>://</a:t>
            </a:r>
            <a:r>
              <a:rPr lang="en-GB" sz="2000" dirty="0" smtClean="0">
                <a:hlinkClick r:id="rId3"/>
              </a:rPr>
              <a:t>www.ala.org/acrl/standards/guidelinesdistancelearning</a:t>
            </a:r>
            <a:endParaRPr lang="en-GB" sz="2000" dirty="0" smtClean="0"/>
          </a:p>
          <a:p>
            <a:endParaRPr lang="en-GB" sz="1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67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0046" y="476672"/>
            <a:ext cx="7827963" cy="7920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Definitions of distance learning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336828" y="1484784"/>
            <a:ext cx="842493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Arial"/>
                <a:ea typeface="ＭＳ Ｐゴシック"/>
              </a:rPr>
              <a:t>Distance Learning refers to 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ea typeface="ＭＳ Ｐゴシック"/>
              </a:rPr>
              <a:t>geography.</a:t>
            </a:r>
            <a:endParaRPr lang="en-US" sz="2000" dirty="0">
              <a:solidFill>
                <a:srgbClr val="FFFFFF"/>
              </a:solidFill>
              <a:latin typeface="Arial"/>
              <a:ea typeface="ＭＳ Ｐゴシック"/>
            </a:endParaRPr>
          </a:p>
          <a:p>
            <a:pPr marL="342900" lvl="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Arial"/>
                <a:ea typeface="ＭＳ Ｐゴシック"/>
              </a:rPr>
              <a:t>Open Learning refers to 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ea typeface="ＭＳ Ｐゴシック"/>
              </a:rPr>
              <a:t>time.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  <a:latin typeface="Arial"/>
              <a:ea typeface="ＭＳ Ｐゴシック"/>
            </a:endParaRPr>
          </a:p>
          <a:p>
            <a:pPr lvl="0" eaLnBrk="1" hangingPunct="1">
              <a:spcBef>
                <a:spcPct val="20000"/>
              </a:spcBef>
            </a:pPr>
            <a:r>
              <a:rPr lang="en-US" sz="2000" dirty="0">
                <a:solidFill>
                  <a:srgbClr val="FFFFFF"/>
                </a:solidFill>
                <a:latin typeface="Arial"/>
                <a:ea typeface="ＭＳ Ｐゴシック"/>
              </a:rPr>
              <a:t>In other words </a:t>
            </a:r>
            <a:endParaRPr lang="en-US" sz="2000" dirty="0" smtClean="0">
              <a:solidFill>
                <a:srgbClr val="FFFFFF"/>
              </a:solidFill>
              <a:latin typeface="Arial"/>
              <a:ea typeface="ＭＳ Ｐゴシック"/>
            </a:endParaRPr>
          </a:p>
          <a:p>
            <a:pPr lvl="0" eaLnBrk="1" hangingPunct="1">
              <a:spcBef>
                <a:spcPct val="20000"/>
              </a:spcBef>
            </a:pPr>
            <a:endParaRPr lang="en-GB" sz="2000" dirty="0">
              <a:solidFill>
                <a:srgbClr val="FFFFFF"/>
              </a:solidFill>
              <a:latin typeface="Arial"/>
              <a:ea typeface="ＭＳ Ｐゴシック"/>
            </a:endParaRPr>
          </a:p>
          <a:p>
            <a:pPr lvl="0" eaLnBrk="1" hangingPunct="1">
              <a:spcBef>
                <a:spcPct val="20000"/>
              </a:spcBef>
            </a:pPr>
            <a:r>
              <a:rPr lang="en-GB" sz="2000" dirty="0" smtClean="0">
                <a:solidFill>
                  <a:srgbClr val="FFFFFF"/>
                </a:solidFill>
                <a:latin typeface="Arial"/>
                <a:ea typeface="ＭＳ Ｐゴシック"/>
              </a:rPr>
              <a:t>“</a:t>
            </a:r>
            <a:r>
              <a:rPr lang="en-GB" sz="2000" dirty="0">
                <a:solidFill>
                  <a:srgbClr val="FFFFFF"/>
                </a:solidFill>
                <a:latin typeface="Arial"/>
                <a:ea typeface="ＭＳ Ｐゴシック"/>
              </a:rPr>
              <a:t>L</a:t>
            </a:r>
            <a:r>
              <a:rPr lang="en-GB" sz="2000" dirty="0" smtClean="0">
                <a:solidFill>
                  <a:srgbClr val="FFFFFF"/>
                </a:solidFill>
                <a:latin typeface="Arial"/>
                <a:ea typeface="ＭＳ Ｐゴシック"/>
              </a:rPr>
              <a:t>earning </a:t>
            </a:r>
            <a:r>
              <a:rPr lang="en-GB" sz="2000" dirty="0">
                <a:solidFill>
                  <a:srgbClr val="FFFFFF"/>
                </a:solidFill>
                <a:latin typeface="Arial"/>
                <a:ea typeface="ＭＳ Ｐゴシック"/>
              </a:rPr>
              <a:t>at a time, </a:t>
            </a:r>
            <a:r>
              <a:rPr lang="en-GB" sz="2000" dirty="0" smtClean="0">
                <a:solidFill>
                  <a:srgbClr val="FFFFFF"/>
                </a:solidFill>
                <a:latin typeface="Arial"/>
                <a:ea typeface="ＭＳ Ｐゴシック"/>
              </a:rPr>
              <a:t>pace </a:t>
            </a:r>
            <a:r>
              <a:rPr lang="en-GB" sz="2000" dirty="0">
                <a:solidFill>
                  <a:srgbClr val="FFFFFF"/>
                </a:solidFill>
                <a:latin typeface="Arial"/>
                <a:ea typeface="ＭＳ Ｐゴシック"/>
              </a:rPr>
              <a:t>and </a:t>
            </a:r>
            <a:r>
              <a:rPr lang="en-GB" sz="2000" dirty="0" smtClean="0">
                <a:solidFill>
                  <a:srgbClr val="FFFFFF"/>
                </a:solidFill>
                <a:latin typeface="Arial"/>
                <a:ea typeface="ＭＳ Ｐゴシック"/>
              </a:rPr>
              <a:t>place </a:t>
            </a:r>
            <a:r>
              <a:rPr lang="en-GB" sz="2000" dirty="0">
                <a:solidFill>
                  <a:srgbClr val="FFFFFF"/>
                </a:solidFill>
                <a:latin typeface="Arial"/>
                <a:ea typeface="ＭＳ Ｐゴシック"/>
              </a:rPr>
              <a:t>which best suits the </a:t>
            </a:r>
            <a:r>
              <a:rPr lang="en-GB" sz="2000" dirty="0" smtClean="0">
                <a:solidFill>
                  <a:srgbClr val="FFFFFF"/>
                </a:solidFill>
                <a:latin typeface="Arial"/>
                <a:ea typeface="ＭＳ Ｐゴシック"/>
              </a:rPr>
              <a:t>learner.” </a:t>
            </a:r>
            <a:r>
              <a:rPr lang="en-GB" sz="2000" dirty="0">
                <a:solidFill>
                  <a:srgbClr val="FFFFFF"/>
                </a:solidFill>
                <a:latin typeface="Arial"/>
                <a:ea typeface="ＭＳ Ｐゴシック"/>
              </a:rPr>
              <a:t>(Fletcher, Learning et al. 2001)</a:t>
            </a:r>
          </a:p>
          <a:p>
            <a:pPr lvl="0" eaLnBrk="1" hangingPunct="1">
              <a:spcBef>
                <a:spcPct val="20000"/>
              </a:spcBef>
            </a:pPr>
            <a:endParaRPr lang="en-GB" sz="2000" dirty="0">
              <a:solidFill>
                <a:srgbClr val="FFFFFF"/>
              </a:solidFill>
              <a:latin typeface="Arial"/>
              <a:ea typeface="ＭＳ Ｐゴシック"/>
            </a:endParaRPr>
          </a:p>
          <a:p>
            <a:pPr lvl="0" eaLnBrk="1" hangingPunct="1">
              <a:spcBef>
                <a:spcPct val="20000"/>
              </a:spcBef>
            </a:pPr>
            <a:r>
              <a:rPr lang="en-GB" sz="2000" dirty="0">
                <a:solidFill>
                  <a:srgbClr val="FFFFFF"/>
                </a:solidFill>
                <a:latin typeface="Arial"/>
                <a:ea typeface="ＭＳ Ｐゴシック"/>
              </a:rPr>
              <a:t>Other terminology</a:t>
            </a:r>
            <a:r>
              <a:rPr lang="en-GB" sz="2000" dirty="0" smtClean="0">
                <a:solidFill>
                  <a:srgbClr val="FFFFFF"/>
                </a:solidFill>
                <a:latin typeface="Arial"/>
                <a:ea typeface="ＭＳ Ｐゴシック"/>
              </a:rPr>
              <a:t>:</a:t>
            </a:r>
          </a:p>
          <a:p>
            <a:pPr lvl="0" eaLnBrk="1" hangingPunct="1">
              <a:spcBef>
                <a:spcPct val="20000"/>
              </a:spcBef>
            </a:pPr>
            <a:endParaRPr lang="en-GB" sz="2000" dirty="0">
              <a:solidFill>
                <a:srgbClr val="FFFFFF"/>
              </a:solidFill>
              <a:latin typeface="Arial"/>
              <a:ea typeface="ＭＳ Ｐゴシック"/>
            </a:endParaRPr>
          </a:p>
          <a:p>
            <a:pPr marL="342900" lvl="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FFFF"/>
                </a:solidFill>
                <a:latin typeface="Arial"/>
                <a:ea typeface="ＭＳ Ｐゴシック"/>
              </a:rPr>
              <a:t>Autonomous learners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FFFF"/>
                </a:solidFill>
                <a:latin typeface="Arial"/>
                <a:ea typeface="ＭＳ Ｐゴシック"/>
              </a:rPr>
              <a:t>Off Campus Students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FFFF"/>
                </a:solidFill>
                <a:latin typeface="Arial"/>
                <a:ea typeface="ＭＳ Ｐゴシック"/>
              </a:rPr>
              <a:t>Non Traditional </a:t>
            </a:r>
            <a:r>
              <a:rPr lang="en-GB" sz="2000" dirty="0" smtClean="0">
                <a:solidFill>
                  <a:srgbClr val="FFFFFF"/>
                </a:solidFill>
                <a:latin typeface="Arial"/>
                <a:ea typeface="ＭＳ Ｐゴシック"/>
              </a:rPr>
              <a:t>Students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FFFFFF"/>
                </a:solidFill>
                <a:latin typeface="Arial"/>
                <a:ea typeface="ＭＳ Ｐゴシック"/>
              </a:rPr>
              <a:t>ANY OTHERS?</a:t>
            </a:r>
          </a:p>
        </p:txBody>
      </p:sp>
    </p:spTree>
    <p:extLst>
      <p:ext uri="{BB962C8B-B14F-4D97-AF65-F5344CB8AC3E}">
        <p14:creationId xmlns:p14="http://schemas.microsoft.com/office/powerpoint/2010/main" val="53868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Challenges faced by distance learning students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5669" y="1556792"/>
            <a:ext cx="885698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fontAlgn="base">
              <a:spcBef>
                <a:spcPts val="1500"/>
              </a:spcBef>
              <a:spcAft>
                <a:spcPct val="0"/>
              </a:spcAft>
              <a:buFont typeface="Wingdings" pitchFamily="124" charset="2"/>
              <a:buChar char="§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49263" indent="-177800" algn="l" rtl="0" fontAlgn="base">
              <a:spcBef>
                <a:spcPts val="300"/>
              </a:spcBef>
              <a:spcAft>
                <a:spcPct val="0"/>
              </a:spcAft>
              <a:buFont typeface="Wingdings" pitchFamily="124" charset="2"/>
              <a:buChar char="§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715963" indent="-182563" algn="l" rtl="0" fontAlgn="base">
              <a:spcBef>
                <a:spcPts val="300"/>
              </a:spcBef>
              <a:spcAft>
                <a:spcPct val="0"/>
              </a:spcAft>
              <a:buFont typeface="Wingdings" pitchFamily="124" charset="2"/>
              <a:buChar char="§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82663" indent="-177800" algn="l" rtl="0" fontAlgn="base">
              <a:spcBef>
                <a:spcPts val="300"/>
              </a:spcBef>
              <a:spcAft>
                <a:spcPct val="0"/>
              </a:spcAft>
              <a:buFont typeface="Wingdings" pitchFamily="124" charset="2"/>
              <a:buChar char="§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258888" indent="-180975" algn="l" rtl="0" fontAlgn="base">
              <a:spcBef>
                <a:spcPts val="300"/>
              </a:spcBef>
              <a:spcAft>
                <a:spcPct val="0"/>
              </a:spcAft>
              <a:buFont typeface="Wingdings" pitchFamily="124" charset="2"/>
              <a:buChar char="§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sz="1600" dirty="0" smtClean="0"/>
              <a:t>“Distance learning requires as many eyes and arms as you can find” (Jones, 1998, p.27)</a:t>
            </a:r>
          </a:p>
          <a:p>
            <a:pPr eaLnBrk="1" hangingPunct="1"/>
            <a:endParaRPr lang="en-GB" sz="1600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sz="1600" dirty="0" smtClean="0"/>
              <a:t>Will not have access on a regular basis to the services offered by the university.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sz="1600" dirty="0" smtClean="0"/>
              <a:t>Will not experience much , if any, face-to face contact with the university that s/he is enrolled.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sz="1600" dirty="0" smtClean="0"/>
              <a:t>Will quite often have other responsibilities.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sz="1600" dirty="0" smtClean="0"/>
              <a:t>Will have little contact with other students.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sz="1600" dirty="0" smtClean="0"/>
              <a:t>Will have to be proficient in the use of ICT and be adept at using audio visual equipment.</a:t>
            </a:r>
            <a:br>
              <a:rPr lang="en-GB" sz="1600" dirty="0" smtClean="0"/>
            </a:br>
            <a:r>
              <a:rPr lang="en-GB" sz="1600" dirty="0" smtClean="0"/>
              <a:t>(e.g. Adobe and Moodle) </a:t>
            </a:r>
          </a:p>
          <a:p>
            <a:pPr eaLnBrk="1" hangingPunct="1"/>
            <a:endParaRPr lang="en-GB" sz="16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5" y="4653136"/>
            <a:ext cx="1820373" cy="21298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5301207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hangingPunct="1"/>
            <a:r>
              <a:rPr lang="en-GB" sz="1600" b="1" dirty="0" smtClean="0">
                <a:solidFill>
                  <a:schemeClr val="bg1"/>
                </a:solidFill>
              </a:rPr>
              <a:t>In other words!</a:t>
            </a:r>
          </a:p>
          <a:p>
            <a:pPr lvl="0" eaLnBrk="1" hangingPunct="1"/>
            <a:r>
              <a:rPr lang="en-GB" sz="1600" b="1" i="1" dirty="0" smtClean="0">
                <a:solidFill>
                  <a:schemeClr val="bg1"/>
                </a:solidFill>
              </a:rPr>
              <a:t>The student will have to be a competent juggler , with many eyes and arms and simultaneously an ability to keep her/his eye on the ball, thus retaining focus and motivation throughout the study of the course.</a:t>
            </a:r>
            <a:endParaRPr lang="en-GB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7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Students </a:t>
            </a:r>
            <a:r>
              <a:rPr lang="en-US" dirty="0" smtClean="0"/>
              <a:t>studying </a:t>
            </a:r>
            <a:r>
              <a:rPr lang="en-US" dirty="0" smtClean="0"/>
              <a:t>for a UK HE Qualification entirely overseas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14" y="1219476"/>
            <a:ext cx="8228572" cy="4419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5736" y="602128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A8AB21"/>
                </a:solidFill>
              </a:rPr>
              <a:t>(HESA, 2016)</a:t>
            </a:r>
            <a:endParaRPr lang="en-GB" sz="1400" dirty="0">
              <a:solidFill>
                <a:srgbClr val="A8AB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studying entirely overseas by location 2010 - 2015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36" y="1484784"/>
            <a:ext cx="7217950" cy="4342507"/>
          </a:xfrm>
        </p:spPr>
      </p:pic>
      <p:sp>
        <p:nvSpPr>
          <p:cNvPr id="3" name="TextBox 2"/>
          <p:cNvSpPr txBox="1"/>
          <p:nvPr/>
        </p:nvSpPr>
        <p:spPr>
          <a:xfrm>
            <a:off x="1823824" y="6255495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(HESA, 2016)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842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Courses which I Support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38994" y="2071688"/>
            <a:ext cx="7349356" cy="4054475"/>
          </a:xfrm>
        </p:spPr>
        <p:txBody>
          <a:bodyPr/>
          <a:lstStyle/>
          <a:p>
            <a:r>
              <a:rPr lang="en-US" dirty="0" smtClean="0"/>
              <a:t>Real </a:t>
            </a:r>
            <a:r>
              <a:rPr lang="en-US" dirty="0"/>
              <a:t>E</a:t>
            </a:r>
            <a:r>
              <a:rPr lang="en-US" dirty="0" smtClean="0"/>
              <a:t>state Investment Finance (REIF)</a:t>
            </a:r>
          </a:p>
          <a:p>
            <a:r>
              <a:rPr lang="en-US" dirty="0" smtClean="0"/>
              <a:t>Project Management in the Built Environment (PMBE)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New courses Starting in 2016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38994" y="2071688"/>
            <a:ext cx="7349356" cy="4054475"/>
          </a:xfrm>
        </p:spPr>
        <p:txBody>
          <a:bodyPr/>
          <a:lstStyle/>
          <a:p>
            <a:r>
              <a:rPr lang="en-US" dirty="0" smtClean="0"/>
              <a:t>MSc Quantity Surveying</a:t>
            </a:r>
          </a:p>
          <a:p>
            <a:r>
              <a:rPr lang="en-GB" dirty="0"/>
              <a:t>MA in Humanitarian Action and Peacebuilding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95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5" y="332656"/>
            <a:ext cx="7056784" cy="9477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I support the students for MSC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project management in the Built Environment (PMBE)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38994" y="2071688"/>
            <a:ext cx="7349356" cy="40544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Provide information/library skills sessions as a part of a study week. (Face to face)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Attend a meal usually held at the First Floor Restaurant Cowley Road. (Face to face)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Invited to attend workshops and participate in course workshops. (Face to face)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 information for distance learners on subject guide. Point students to generic library guides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Any other suggestions?</a:t>
            </a:r>
          </a:p>
        </p:txBody>
      </p:sp>
    </p:spTree>
    <p:extLst>
      <p:ext uri="{BB962C8B-B14F-4D97-AF65-F5344CB8AC3E}">
        <p14:creationId xmlns:p14="http://schemas.microsoft.com/office/powerpoint/2010/main" val="153108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5" y="332656"/>
            <a:ext cx="7056784" cy="9477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I support the staff for MSC PMBE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38994" y="2071688"/>
            <a:ext cx="7349356" cy="4054475"/>
          </a:xfrm>
        </p:spPr>
        <p:txBody>
          <a:bodyPr/>
          <a:lstStyle/>
          <a:p>
            <a:r>
              <a:rPr lang="en-US" dirty="0" smtClean="0"/>
              <a:t>Attend Subject Committee meetings and annual reviews (advice on scanning, Aspire, e resources)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Attend Away 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Attend a meal usually held at the First Floor Restaurant Cowley </a:t>
            </a:r>
            <a:r>
              <a:rPr lang="en-US" dirty="0" smtClean="0"/>
              <a:t>Road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Meet informally for coffee/tea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833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17">
      <a:dk1>
        <a:srgbClr val="A2AD00"/>
      </a:dk1>
      <a:lt1>
        <a:srgbClr val="FFFFFF"/>
      </a:lt1>
      <a:dk2>
        <a:srgbClr val="000000"/>
      </a:dk2>
      <a:lt2>
        <a:srgbClr val="36424A"/>
      </a:lt2>
      <a:accent1>
        <a:srgbClr val="A2AD00"/>
      </a:accent1>
      <a:accent2>
        <a:srgbClr val="970074"/>
      </a:accent2>
      <a:accent3>
        <a:srgbClr val="C90044"/>
      </a:accent3>
      <a:accent4>
        <a:srgbClr val="EDB700"/>
      </a:accent4>
      <a:accent5>
        <a:srgbClr val="00338E"/>
      </a:accent5>
      <a:accent6>
        <a:srgbClr val="00693E"/>
      </a:accent6>
      <a:hlink>
        <a:srgbClr val="A2AD00"/>
      </a:hlink>
      <a:folHlink>
        <a:srgbClr val="36424A"/>
      </a:folHlink>
    </a:clrScheme>
    <a:fontScheme name="Custom 6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980</Words>
  <Application>Microsoft Office PowerPoint</Application>
  <PresentationFormat>On-screen Show (4:3)</PresentationFormat>
  <Paragraphs>100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Custom Design</vt:lpstr>
      <vt:lpstr>Challenges of Providing Information/Library Skills Sessions to Distance/Open Learners</vt:lpstr>
      <vt:lpstr>Definitions of distance learning</vt:lpstr>
      <vt:lpstr>Challenges faced by distance learning students</vt:lpstr>
      <vt:lpstr>Students studying for a UK HE Qualification entirely overseas</vt:lpstr>
      <vt:lpstr>Students studying entirely overseas by location 2010 - 2015</vt:lpstr>
      <vt:lpstr>Courses which I Support</vt:lpstr>
      <vt:lpstr>New courses Starting in 2016</vt:lpstr>
      <vt:lpstr>How I support the students for MSC project management in the Built Environment (PMBE)</vt:lpstr>
      <vt:lpstr>How I support the staff for MSC PMBE</vt:lpstr>
      <vt:lpstr>How I support the students for MSC Real Estate Investment Finance (REIf) (New Course which started in 2015) </vt:lpstr>
      <vt:lpstr>How I support the staff for MSC REIF</vt:lpstr>
      <vt:lpstr>Reflection on challenges with MSC REIF </vt:lpstr>
      <vt:lpstr>Where do we go from here? Going the distance</vt:lpstr>
      <vt:lpstr>Services to Distance learners provided by other university libraries</vt:lpstr>
      <vt:lpstr>References </vt:lpstr>
      <vt:lpstr>Links</vt:lpstr>
    </vt:vector>
  </TitlesOfParts>
  <Company>RADFORD WALLIS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OBU Template</dc:title>
  <dc:creator>Lana</dc:creator>
  <dc:description>Eyeful Presentations</dc:description>
  <cp:lastModifiedBy>MORGAN, GEOFFREY</cp:lastModifiedBy>
  <cp:revision>90</cp:revision>
  <dcterms:created xsi:type="dcterms:W3CDTF">2011-07-14T13:56:01Z</dcterms:created>
  <dcterms:modified xsi:type="dcterms:W3CDTF">2016-06-13T16:30:17Z</dcterms:modified>
</cp:coreProperties>
</file>