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  <p:sldMasterId id="214748368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0" r:id="rId5"/>
    <p:sldId id="257" r:id="rId6"/>
    <p:sldId id="269" r:id="rId7"/>
    <p:sldId id="266" r:id="rId8"/>
    <p:sldId id="267" r:id="rId9"/>
    <p:sldId id="258" r:id="rId10"/>
    <p:sldId id="261" r:id="rId11"/>
    <p:sldId id="262" r:id="rId12"/>
    <p:sldId id="263" r:id="rId13"/>
    <p:sldId id="271" r:id="rId14"/>
    <p:sldId id="270" r:id="rId15"/>
    <p:sldId id="265" r:id="rId1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36E"/>
    <a:srgbClr val="DED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192" y="12"/>
      </p:cViewPr>
      <p:guideLst>
        <p:guide orient="horz"/>
        <p:guide pos="1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8F46C2-BF6E-4476-BE9E-1D50DD8FE37F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F1D0C9-8FE4-4458-B0D5-B2456537F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43374-9211-4CBB-A13A-B6BFC133D1C5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4DA547-C91E-4D34-A58F-34BB75374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3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03F187E-C221-4718-9E8E-48EFE5F7618C}" type="slidenum">
              <a:rPr lang="en-GB" altLang="en-US" sz="1200">
                <a:solidFill>
                  <a:srgbClr val="000000"/>
                </a:solidFill>
              </a:rPr>
              <a:pPr/>
              <a:t>12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95A2C1-2CA1-43C2-9F01-5ECDF4BC2A65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9A8E-8641-4561-BF5E-0D860FCAC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B63CFC-0459-4E52-8162-1BFEAD3DBA3D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D97E69-2A67-4F83-800B-3428303ED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14E97C-6F1F-424B-81BD-381309FD9B26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F6017F-6684-4668-A22C-4A9E214B8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4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7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60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1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3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11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7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9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C9FCCD-4512-45DE-B960-A82A9090A7DA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9DEF7C-FCCB-4588-B519-CC3805FD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1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70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4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4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4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956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36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36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24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35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AAA456-2ABB-42DA-97D5-5C237F729105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8C79DA-2744-459D-B599-E24707A89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591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62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80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762000"/>
            <a:ext cx="18478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3911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07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6248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36195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36195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FBF604-1639-403F-9993-CF47D65520F2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D6125E-1FEB-4916-8740-EFE7ADD1D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57247C-4B2B-4D3A-902A-B09047DADCBD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4B73ED-D73E-4959-95AE-2FBF18B61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CFDF88-8060-444F-86EC-02F5E23927FF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438862-E86D-481C-A0B5-9EBA3748D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84441-339B-44E4-9E4C-B9456E235841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22AEC5-0730-4E59-81EB-63DC451F7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E1260F-B2E4-4031-88ED-313A6CD8A9ED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5D6723-42A8-41BD-9424-C156D93D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74DF7D-20B4-44AC-8B44-0210097196BE}" type="datetime1">
              <a:rPr lang="en-GB"/>
              <a:pPr>
                <a:defRPr/>
              </a:pPr>
              <a:t>18/11/2015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A35F6E-2482-40AA-8009-8C837AB40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74B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3050" y="244475"/>
            <a:ext cx="464089" cy="52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04900"/>
            <a:ext cx="822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82763"/>
            <a:ext cx="82296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8050" y="6469063"/>
            <a:ext cx="28067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+mn-lt"/>
                <a:cs typeface="+mn-cs"/>
              </a:rPr>
              <a:t>www.arma.ac.uk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6075" y="6488113"/>
            <a:ext cx="28067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@</a:t>
            </a:r>
            <a:r>
              <a:rPr lang="en-US" sz="1200" dirty="0" err="1">
                <a:latin typeface="+mn-lt"/>
                <a:cs typeface="+mn-cs"/>
              </a:rPr>
              <a:t>arma_uk</a:t>
            </a:r>
            <a:endParaRPr lang="en-US" sz="12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A6A6A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A6A6A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6A6A6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6A6A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OB PPT banner 15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264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5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2pPr>
      <a:lvl3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3pPr>
      <a:lvl4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4pPr>
      <a:lvl5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5pPr>
      <a:lvl6pPr marL="4572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6pPr>
      <a:lvl7pPr marL="9144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7pPr>
      <a:lvl8pPr marL="13716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8pPr>
      <a:lvl9pPr marL="18288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OB PPT banner white 15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739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48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2pPr>
      <a:lvl3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3pPr>
      <a:lvl4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4pPr>
      <a:lvl5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</a:defRPr>
      </a:lvl5pPr>
      <a:lvl6pPr marL="4572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6pPr>
      <a:lvl7pPr marL="9144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7pPr>
      <a:lvl8pPr marL="13716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8pPr>
      <a:lvl9pPr marL="18288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455560"/>
          </a:solidFill>
          <a:latin typeface="+mn-lt"/>
          <a:ea typeface="MS PGothic" pitchFamily="34" charset="-128"/>
          <a:cs typeface="+mn-cs"/>
        </a:defRPr>
      </a:lvl1pPr>
      <a:lvl2pPr marL="379413" indent="-139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B2BB1E"/>
          </a:solidFill>
          <a:latin typeface="+mn-lt"/>
          <a:ea typeface="MS PGothic" pitchFamily="34" charset="-128"/>
        </a:defRPr>
      </a:lvl2pPr>
      <a:lvl3pPr marL="619125" indent="-1492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455560"/>
          </a:solidFill>
          <a:latin typeface="+mn-lt"/>
          <a:ea typeface="MS PGothic" pitchFamily="34" charset="-128"/>
        </a:defRPr>
      </a:lvl3pPr>
      <a:lvl4pPr marL="857250" indent="-139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B2BB1E"/>
          </a:solidFill>
          <a:latin typeface="+mn-lt"/>
          <a:ea typeface="MS PGothic" pitchFamily="34" charset="-128"/>
        </a:defRPr>
      </a:lvl4pPr>
      <a:lvl5pPr marL="1096963" indent="-1492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455560"/>
          </a:solidFill>
          <a:latin typeface="+mn-lt"/>
          <a:ea typeface="MS PGothic" pitchFamily="34" charset="-128"/>
        </a:defRPr>
      </a:lvl5pPr>
      <a:lvl6pPr marL="15541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6pPr>
      <a:lvl7pPr marL="20113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7pPr>
      <a:lvl8pPr marL="24685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8pPr>
      <a:lvl9pPr marL="29257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NsNVZ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Uk294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adar.brookes.ac.uk/radar/items/e48a7cca-08b9-4ebb-9507-bb0b14e3ceb2/1/" TargetMode="External"/><Relationship Id="rId3" Type="http://schemas.openxmlformats.org/officeDocument/2006/relationships/hyperlink" Target="http://bitly.com/1ElNlL0" TargetMode="External"/><Relationship Id="rId7" Type="http://schemas.openxmlformats.org/officeDocument/2006/relationships/hyperlink" Target="http://researchsupporthub.northampton.ac.uk/2015/04/23/open-access-and-the-research-lifecycle-a-guide-for-research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hefce.ac.uk/rsrch/oa/Policy/" TargetMode="External"/><Relationship Id="rId5" Type="http://schemas.openxmlformats.org/officeDocument/2006/relationships/hyperlink" Target="http://bit.ly/1Uk294P" TargetMode="External"/><Relationship Id="rId4" Type="http://schemas.openxmlformats.org/officeDocument/2006/relationships/hyperlink" Target="http://bitly.com/1DCmlW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ensemakingopenaccess.blogspo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rt.ac.uk/library/help/research/open/" TargetMode="External"/><Relationship Id="rId5" Type="http://schemas.openxmlformats.org/officeDocument/2006/relationships/hyperlink" Target="http://www.ntu.ac.uk/library/research_support/open-access/index.html" TargetMode="External"/><Relationship Id="rId4" Type="http://schemas.openxmlformats.org/officeDocument/2006/relationships/hyperlink" Target="http://www.brookes.ac.uk/library/research/resope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penaccess@brookes.ac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ElNlK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1DCmlW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_access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1" y="2498509"/>
            <a:ext cx="1524000" cy="1524000"/>
          </a:xfrm>
          <a:prstGeom prst="rect">
            <a:avLst/>
          </a:prstGeom>
        </p:spPr>
      </p:pic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1021156" y="977923"/>
            <a:ext cx="7772400" cy="1470025"/>
          </a:xfrm>
        </p:spPr>
        <p:txBody>
          <a:bodyPr/>
          <a:lstStyle/>
          <a:p>
            <a:pPr eaLnBrk="1" hangingPunct="1"/>
            <a:r>
              <a:rPr lang="en-GB" b="1" dirty="0" smtClean="0"/>
              <a:t>Making sense of Open Access</a:t>
            </a:r>
            <a:br>
              <a:rPr lang="en-GB" b="1" dirty="0" smtClean="0"/>
            </a:br>
            <a:r>
              <a:rPr lang="en-GB" sz="3200" dirty="0" smtClean="0"/>
              <a:t>A tale of three modern universities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51439" y="2498509"/>
            <a:ext cx="6021409" cy="2099256"/>
          </a:xfrm>
        </p:spPr>
        <p:txBody>
          <a:bodyPr/>
          <a:lstStyle/>
          <a:p>
            <a:pPr algn="l" eaLnBrk="1" hangingPunct="1">
              <a:lnSpc>
                <a:spcPts val="34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898989"/>
                </a:solidFill>
              </a:rPr>
              <a:t>Rowena Rouse, </a:t>
            </a:r>
            <a:endParaRPr lang="en-GB" sz="2800" dirty="0">
              <a:solidFill>
                <a:srgbClr val="898989"/>
              </a:solidFill>
            </a:endParaRPr>
          </a:p>
          <a:p>
            <a:pPr algn="l" eaLnBrk="1" hangingPunct="1">
              <a:lnSpc>
                <a:spcPts val="34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898989"/>
                </a:solidFill>
              </a:rPr>
              <a:t>Scholarly Communications Manager.</a:t>
            </a:r>
          </a:p>
          <a:p>
            <a:pPr algn="l" eaLnBrk="1" hangingPunct="1">
              <a:lnSpc>
                <a:spcPts val="34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898989"/>
                </a:solidFill>
              </a:rPr>
              <a:t>Oxford Brookes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156" y="4081318"/>
            <a:ext cx="7767063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dirty="0" err="1" smtClean="0"/>
              <a:t>Jisc</a:t>
            </a:r>
            <a:r>
              <a:rPr lang="en-GB" sz="2000" dirty="0" smtClean="0"/>
              <a:t> OA Pathfinder project: Making Sense – a researcher centred approach to funder mandates</a:t>
            </a:r>
            <a:endParaRPr lang="en-GB" sz="2000" dirty="0"/>
          </a:p>
        </p:txBody>
      </p:sp>
      <p:pic>
        <p:nvPicPr>
          <p:cNvPr id="4" name="Picture 3" descr="brookes_logo_charcoal_we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68" y="5103049"/>
            <a:ext cx="1390604" cy="552733"/>
          </a:xfrm>
          <a:prstGeom prst="rect">
            <a:avLst/>
          </a:prstGeom>
        </p:spPr>
      </p:pic>
      <p:pic>
        <p:nvPicPr>
          <p:cNvPr id="7" name="Picture 6" descr="UoPlandscapePUR300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96" y="5058004"/>
            <a:ext cx="2664296" cy="761930"/>
          </a:xfrm>
          <a:prstGeom prst="rect">
            <a:avLst/>
          </a:prstGeom>
        </p:spPr>
      </p:pic>
      <p:pic>
        <p:nvPicPr>
          <p:cNvPr id="9" name="Picture 8" descr="Nottingham Trent University vector logo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142666"/>
            <a:ext cx="2197468" cy="51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4"/>
          <p:cNvSpPr>
            <a:spLocks noGrp="1"/>
          </p:cNvSpPr>
          <p:nvPr>
            <p:ph type="ctrTitle" idx="4294967295"/>
          </p:nvPr>
        </p:nvSpPr>
        <p:spPr>
          <a:xfrm>
            <a:off x="399245" y="848810"/>
            <a:ext cx="7772400" cy="1084262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Tools to support Advocacy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59690" y="1778000"/>
            <a:ext cx="7263685" cy="1310996"/>
          </a:xfrm>
        </p:spPr>
        <p:txBody>
          <a:bodyPr/>
          <a:lstStyle/>
          <a:p>
            <a:pPr>
              <a:lnSpc>
                <a:spcPts val="3080"/>
              </a:lnSpc>
              <a:spcBef>
                <a:spcPts val="0"/>
              </a:spcBef>
              <a:spcAft>
                <a:spcPts val="300"/>
              </a:spcAft>
            </a:pPr>
            <a:r>
              <a:rPr lang="en-GB" altLang="en-US" sz="2400" dirty="0" smtClean="0"/>
              <a:t>poster </a:t>
            </a:r>
            <a:r>
              <a:rPr lang="en-GB" altLang="en-US" sz="2400" dirty="0"/>
              <a:t>from </a:t>
            </a:r>
            <a:r>
              <a:rPr lang="en-GB" altLang="en-US" sz="2400" dirty="0" smtClean="0"/>
              <a:t>NTU – </a:t>
            </a:r>
            <a:r>
              <a:rPr lang="en-GB" altLang="en-US" sz="2400" dirty="0" smtClean="0">
                <a:hlinkClick r:id="rId3"/>
              </a:rPr>
              <a:t>http</a:t>
            </a:r>
            <a:r>
              <a:rPr lang="en-GB" altLang="en-US" sz="2400" dirty="0">
                <a:hlinkClick r:id="rId3"/>
              </a:rPr>
              <a:t>://</a:t>
            </a:r>
            <a:r>
              <a:rPr lang="en-GB" altLang="en-US" sz="2400" dirty="0" smtClean="0">
                <a:hlinkClick r:id="rId3"/>
              </a:rPr>
              <a:t>bit.ly/1NsNVZI</a:t>
            </a:r>
            <a:endParaRPr lang="en-GB" altLang="en-US" sz="2400" dirty="0" smtClean="0"/>
          </a:p>
          <a:p>
            <a:pPr marL="0" indent="0" eaLnBrk="1" hangingPunct="1">
              <a:buNone/>
            </a:pPr>
            <a:endParaRPr lang="en-GB" sz="2400" dirty="0" smtClean="0">
              <a:solidFill>
                <a:srgbClr val="898989"/>
              </a:solidFill>
            </a:endParaRPr>
          </a:p>
          <a:p>
            <a:pPr marL="0" indent="0" eaLnBrk="1" hangingPunct="1"/>
            <a:endParaRPr lang="en-GB" sz="2400" dirty="0" smtClean="0">
              <a:solidFill>
                <a:srgbClr val="898989"/>
              </a:solidFill>
            </a:endParaRPr>
          </a:p>
          <a:p>
            <a:pPr marL="0" indent="0" eaLnBrk="1" hangingPunct="1"/>
            <a:endParaRPr lang="en-GB" sz="2400" dirty="0">
              <a:solidFill>
                <a:srgbClr val="898989"/>
              </a:solidFill>
            </a:endParaRPr>
          </a:p>
          <a:p>
            <a:pPr marL="0" indent="0" eaLnBrk="1" hangingPunct="1"/>
            <a:endParaRPr lang="en-GB" sz="2400" dirty="0" smtClean="0">
              <a:solidFill>
                <a:srgbClr val="898989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GB" sz="24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2400" dirty="0" smtClean="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6" y="2464444"/>
            <a:ext cx="5753596" cy="38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4"/>
          <p:cNvSpPr>
            <a:spLocks noGrp="1"/>
          </p:cNvSpPr>
          <p:nvPr>
            <p:ph type="ctrTitle" idx="4294967295"/>
          </p:nvPr>
        </p:nvSpPr>
        <p:spPr>
          <a:xfrm>
            <a:off x="399245" y="848810"/>
            <a:ext cx="7772400" cy="1084262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Tools to support Advocacy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59690" y="1778000"/>
            <a:ext cx="8173688" cy="3860800"/>
          </a:xfrm>
        </p:spPr>
        <p:txBody>
          <a:bodyPr/>
          <a:lstStyle/>
          <a:p>
            <a:pPr>
              <a:lnSpc>
                <a:spcPts val="3080"/>
              </a:lnSpc>
              <a:spcBef>
                <a:spcPts val="0"/>
              </a:spcBef>
              <a:spcAft>
                <a:spcPts val="300"/>
              </a:spcAft>
            </a:pPr>
            <a:r>
              <a:rPr lang="en-GB" altLang="en-US" sz="2400" dirty="0" smtClean="0"/>
              <a:t>Edited </a:t>
            </a:r>
            <a:r>
              <a:rPr lang="en-GB" altLang="en-US" sz="2400" dirty="0" err="1" smtClean="0"/>
              <a:t>Hefce</a:t>
            </a:r>
            <a:r>
              <a:rPr lang="en-GB" altLang="en-US" sz="2400" dirty="0" smtClean="0"/>
              <a:t> poster – Portsmouth – </a:t>
            </a:r>
            <a:r>
              <a:rPr lang="en-GB" altLang="en-US" sz="2400" dirty="0" smtClean="0">
                <a:hlinkClick r:id="rId3"/>
              </a:rPr>
              <a:t>http</a:t>
            </a:r>
            <a:r>
              <a:rPr lang="en-GB" altLang="en-US" sz="2400" dirty="0">
                <a:hlinkClick r:id="rId3"/>
              </a:rPr>
              <a:t>://</a:t>
            </a:r>
            <a:r>
              <a:rPr lang="en-GB" altLang="en-US" sz="2400" dirty="0" smtClean="0">
                <a:hlinkClick r:id="rId3"/>
              </a:rPr>
              <a:t>bit.ly/1Uk294P</a:t>
            </a:r>
            <a:r>
              <a:rPr lang="en-GB" altLang="en-US" sz="2400" dirty="0" smtClean="0"/>
              <a:t> </a:t>
            </a:r>
            <a:endParaRPr lang="en-GB" altLang="en-US" sz="2400" dirty="0"/>
          </a:p>
          <a:p>
            <a:pPr marL="0" indent="0" eaLnBrk="1" hangingPunct="1">
              <a:buNone/>
            </a:pPr>
            <a:endParaRPr lang="en-GB" sz="2400" dirty="0" smtClean="0">
              <a:solidFill>
                <a:srgbClr val="898989"/>
              </a:solidFill>
            </a:endParaRPr>
          </a:p>
          <a:p>
            <a:pPr marL="0" indent="0" eaLnBrk="1" hangingPunct="1"/>
            <a:endParaRPr lang="en-GB" sz="2400" dirty="0" smtClean="0">
              <a:solidFill>
                <a:srgbClr val="898989"/>
              </a:solidFill>
            </a:endParaRPr>
          </a:p>
          <a:p>
            <a:pPr marL="0" indent="0" eaLnBrk="1" hangingPunct="1"/>
            <a:endParaRPr lang="en-GB" sz="2400" dirty="0">
              <a:solidFill>
                <a:srgbClr val="898989"/>
              </a:solidFill>
            </a:endParaRPr>
          </a:p>
          <a:p>
            <a:pPr marL="0" indent="0" eaLnBrk="1" hangingPunct="1"/>
            <a:endParaRPr lang="en-GB" sz="2400" dirty="0" smtClean="0">
              <a:solidFill>
                <a:srgbClr val="898989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GB" sz="24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2400" dirty="0" smtClean="0">
              <a:solidFill>
                <a:srgbClr val="89898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6" y="2471014"/>
            <a:ext cx="5719268" cy="390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8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748" y="510572"/>
            <a:ext cx="7345362" cy="1368425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en-GB" altLang="en-US" sz="2400" b="1" dirty="0" smtClean="0"/>
              <a:t>Uncovering researcher behaviours and </a:t>
            </a:r>
            <a:br>
              <a:rPr lang="en-GB" altLang="en-US" sz="2400" b="1" dirty="0" smtClean="0"/>
            </a:br>
            <a:r>
              <a:rPr lang="en-GB" altLang="en-US" sz="2400" b="1" dirty="0" smtClean="0"/>
              <a:t>engagement with Open Access #</a:t>
            </a:r>
            <a:r>
              <a:rPr lang="en-GB" altLang="en-US" sz="2400" b="1" dirty="0" err="1" smtClean="0"/>
              <a:t>oagp</a:t>
            </a:r>
            <a:endParaRPr lang="en-GB" altLang="en-US" sz="2400" dirty="0" smtClean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551363" y="5032375"/>
            <a:ext cx="3981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 sz="24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B2BB1E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B2BB1E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en-GB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700338" y="6021388"/>
            <a:ext cx="5616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defRPr sz="24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B2BB1E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B2BB1E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45556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914400" eaLnBrk="0" hangingPunct="0">
              <a:spcBef>
                <a:spcPct val="50000"/>
              </a:spcBef>
              <a:buFontTx/>
              <a:buNone/>
            </a:pPr>
            <a:r>
              <a:rPr lang="en-GB" altLang="en-US" b="1" smtClean="0">
                <a:solidFill>
                  <a:srgbClr val="FFFFFF"/>
                </a:solidFill>
                <a:cs typeface="+mn-cs"/>
              </a:rPr>
              <a:t>www.brookes.ac.uk/library</a:t>
            </a:r>
          </a:p>
        </p:txBody>
      </p:sp>
      <p:sp>
        <p:nvSpPr>
          <p:cNvPr id="38917" name="Content Placeholder 1"/>
          <p:cNvSpPr>
            <a:spLocks noGrp="1"/>
          </p:cNvSpPr>
          <p:nvPr>
            <p:ph idx="1"/>
          </p:nvPr>
        </p:nvSpPr>
        <p:spPr>
          <a:xfrm>
            <a:off x="323850" y="2057400"/>
            <a:ext cx="8208963" cy="4495800"/>
          </a:xfrm>
        </p:spPr>
        <p:txBody>
          <a:bodyPr/>
          <a:lstStyle/>
          <a:p>
            <a:pPr marL="0" indent="0">
              <a:lnSpc>
                <a:spcPts val="346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2800" dirty="0" smtClean="0"/>
              <a:t>Tools and techniques for effective understanding and communication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altLang="en-US" sz="2200" dirty="0" smtClean="0">
                <a:hlinkClick r:id="rId3"/>
              </a:rPr>
              <a:t>CIAO</a:t>
            </a:r>
            <a:endParaRPr lang="en-GB" alt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altLang="en-US" sz="2200" dirty="0" smtClean="0">
                <a:hlinkClick r:id="rId4"/>
              </a:rPr>
              <a:t>MIAO</a:t>
            </a:r>
            <a:endParaRPr lang="en-GB" alt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altLang="en-US" sz="2200" dirty="0" smtClean="0">
                <a:hlinkClick r:id="rId5"/>
              </a:rPr>
              <a:t>Interview Questions, interview coding from Nottingham Trent</a:t>
            </a:r>
            <a:endParaRPr lang="en-GB" alt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altLang="en-US" sz="2200" dirty="0" err="1" smtClean="0">
                <a:hlinkClick r:id="rId6"/>
              </a:rPr>
              <a:t>Hefce</a:t>
            </a:r>
            <a:r>
              <a:rPr lang="en-GB" altLang="en-US" sz="2200" dirty="0" smtClean="0">
                <a:hlinkClick r:id="rId6"/>
              </a:rPr>
              <a:t> poster </a:t>
            </a:r>
            <a:r>
              <a:rPr lang="en-GB" altLang="en-US" sz="2200" dirty="0" smtClean="0"/>
              <a:t>– Portsmouth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altLang="en-US" sz="2200" dirty="0" smtClean="0">
                <a:hlinkClick r:id="rId7"/>
              </a:rPr>
              <a:t>Researcher Lifecycle – Northampton</a:t>
            </a:r>
            <a:endParaRPr lang="en-GB" alt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altLang="en-US" sz="2200" dirty="0" smtClean="0">
                <a:hlinkClick r:id="rId7"/>
              </a:rPr>
              <a:t>Open Access and your published paper – Northampton</a:t>
            </a:r>
            <a:endParaRPr lang="en-GB" alt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altLang="en-US" sz="2200" dirty="0" smtClean="0">
                <a:hlinkClick r:id="rId8"/>
              </a:rPr>
              <a:t>Intervention Mapping tool</a:t>
            </a:r>
            <a:r>
              <a:rPr lang="en-GB" altLang="en-US" sz="2200" dirty="0" smtClean="0"/>
              <a:t>  - Coventry</a:t>
            </a:r>
          </a:p>
        </p:txBody>
      </p:sp>
    </p:spTree>
    <p:extLst>
      <p:ext uri="{BB962C8B-B14F-4D97-AF65-F5344CB8AC3E}">
        <p14:creationId xmlns:p14="http://schemas.microsoft.com/office/powerpoint/2010/main" val="18375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4"/>
          <p:cNvSpPr>
            <a:spLocks noGrp="1"/>
          </p:cNvSpPr>
          <p:nvPr>
            <p:ph type="ctrTitle" idx="4294967295"/>
          </p:nvPr>
        </p:nvSpPr>
        <p:spPr>
          <a:xfrm>
            <a:off x="476518" y="883133"/>
            <a:ext cx="7772400" cy="1084262"/>
          </a:xfrm>
        </p:spPr>
        <p:txBody>
          <a:bodyPr/>
          <a:lstStyle/>
          <a:p>
            <a:pPr eaLnBrk="1" hangingPunct="1"/>
            <a:r>
              <a:rPr lang="en-GB" sz="2800" dirty="0" smtClean="0"/>
              <a:t>More information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76518" y="1778000"/>
            <a:ext cx="7573291" cy="38608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GB" altLang="en-US" sz="2400" b="1" dirty="0" smtClean="0"/>
          </a:p>
          <a:p>
            <a:pPr marL="0" indent="0" eaLnBrk="1" hangingPunct="1">
              <a:buNone/>
            </a:pPr>
            <a:r>
              <a:rPr lang="en-GB" altLang="en-US" sz="2800" b="1" dirty="0" smtClean="0"/>
              <a:t>See </a:t>
            </a:r>
            <a:r>
              <a:rPr lang="en-GB" altLang="en-US" sz="2800" b="1" dirty="0"/>
              <a:t>how we make sense of it </a:t>
            </a:r>
            <a:r>
              <a:rPr lang="en-GB" altLang="en-US" sz="2800" b="1" dirty="0" smtClean="0"/>
              <a:t>all – </a:t>
            </a:r>
            <a:br>
              <a:rPr lang="en-GB" altLang="en-US" sz="2800" b="1" dirty="0" smtClean="0"/>
            </a:br>
            <a:r>
              <a:rPr lang="en-GB" altLang="en-US" sz="2800" b="1" dirty="0" smtClean="0"/>
              <a:t>follow this blog</a:t>
            </a:r>
            <a:r>
              <a:rPr lang="en-GB" altLang="en-US" sz="2800" b="1" dirty="0"/>
              <a:t>: </a:t>
            </a:r>
            <a:endParaRPr lang="en-GB" altLang="en-US" sz="2800" b="1" dirty="0" smtClean="0"/>
          </a:p>
          <a:p>
            <a:pPr marL="0" indent="0" eaLnBrk="1" hangingPunct="1">
              <a:buNone/>
            </a:pPr>
            <a:r>
              <a:rPr lang="en-GB" altLang="en-US" sz="2800" dirty="0" smtClean="0">
                <a:hlinkClick r:id="rId3"/>
              </a:rPr>
              <a:t>http</a:t>
            </a:r>
            <a:r>
              <a:rPr lang="en-GB" altLang="en-US" sz="2800" dirty="0">
                <a:hlinkClick r:id="rId3"/>
              </a:rPr>
              <a:t>://sensemakingopenaccess.blogspot.com/</a:t>
            </a:r>
            <a:endParaRPr lang="en-GB" altLang="en-US" sz="2800" dirty="0"/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>
                <a:solidFill>
                  <a:srgbClr val="898989"/>
                </a:solidFill>
              </a:rPr>
              <a:t>Open </a:t>
            </a:r>
            <a:r>
              <a:rPr lang="en-GB" sz="2400" dirty="0" smtClean="0">
                <a:solidFill>
                  <a:srgbClr val="898989"/>
                </a:solidFill>
              </a:rPr>
              <a:t>Access webpages</a:t>
            </a:r>
          </a:p>
          <a:p>
            <a:pPr marL="0" indent="0" eaLnBrk="1" hangingPunct="1">
              <a:buNone/>
            </a:pPr>
            <a:r>
              <a:rPr lang="en-GB" sz="2000" dirty="0">
                <a:solidFill>
                  <a:srgbClr val="898989"/>
                </a:solidFill>
                <a:hlinkClick r:id="rId4"/>
              </a:rPr>
              <a:t>http://</a:t>
            </a:r>
            <a:r>
              <a:rPr lang="en-GB" sz="2000" dirty="0" smtClean="0">
                <a:solidFill>
                  <a:srgbClr val="898989"/>
                </a:solidFill>
                <a:hlinkClick r:id="rId4"/>
              </a:rPr>
              <a:t>www.brookes.ac.uk/library/research/resopen.html</a:t>
            </a:r>
            <a:endParaRPr lang="en-GB" sz="2000" dirty="0" smtClean="0">
              <a:solidFill>
                <a:srgbClr val="898989"/>
              </a:solidFill>
            </a:endParaRPr>
          </a:p>
          <a:p>
            <a:pPr marL="0" indent="0" eaLnBrk="1" hangingPunct="1">
              <a:buNone/>
            </a:pPr>
            <a:r>
              <a:rPr lang="en-GB" sz="2000" dirty="0">
                <a:solidFill>
                  <a:srgbClr val="898989"/>
                </a:solidFill>
                <a:hlinkClick r:id="rId5"/>
              </a:rPr>
              <a:t>http://www.ntu.ac.uk/library/research_support/open-access/index.html</a:t>
            </a:r>
            <a:endParaRPr lang="en-GB" sz="2000" dirty="0" smtClean="0">
              <a:solidFill>
                <a:srgbClr val="898989"/>
              </a:solidFill>
            </a:endParaRPr>
          </a:p>
          <a:p>
            <a:pPr marL="0" indent="0" eaLnBrk="1" hangingPunct="1">
              <a:buNone/>
            </a:pPr>
            <a:r>
              <a:rPr lang="en-GB" sz="2000" dirty="0">
                <a:hlinkClick r:id="rId6"/>
              </a:rPr>
              <a:t>http://www.port.ac.uk/library/help/research/open/</a:t>
            </a:r>
            <a:endParaRPr lang="en-GB" sz="20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4"/>
          <p:cNvSpPr>
            <a:spLocks noGrp="1"/>
          </p:cNvSpPr>
          <p:nvPr>
            <p:ph type="ctrTitle" idx="4294967295"/>
          </p:nvPr>
        </p:nvSpPr>
        <p:spPr>
          <a:xfrm>
            <a:off x="431508" y="842199"/>
            <a:ext cx="8040687" cy="7469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Setting the Scene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06555"/>
              </p:ext>
            </p:extLst>
          </p:nvPr>
        </p:nvGraphicFramePr>
        <p:xfrm>
          <a:off x="583841" y="1608135"/>
          <a:ext cx="8295989" cy="44920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7989"/>
                <a:gridCol w="2304000"/>
                <a:gridCol w="2304000"/>
                <a:gridCol w="2340000"/>
              </a:tblGrid>
              <a:tr h="8915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  <a:tr h="1404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Library – 4 Research Support Librarians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support from 3 Metadata Librarians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Academic Liaison</a:t>
                      </a:r>
                      <a:r>
                        <a:rPr lang="en-GB" sz="1200" baseline="0" dirty="0" smtClean="0"/>
                        <a:t> Librarians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aseline="0" dirty="0" smtClean="0"/>
                        <a:t>Scholarly </a:t>
                      </a:r>
                      <a:r>
                        <a:rPr lang="en-GB" sz="1200" baseline="0" dirty="0" err="1" smtClean="0"/>
                        <a:t>Comms</a:t>
                      </a:r>
                      <a:r>
                        <a:rPr lang="en-GB" sz="1200" baseline="0" dirty="0" smtClean="0"/>
                        <a:t> Manager </a:t>
                      </a:r>
                      <a:br>
                        <a:rPr lang="en-GB" sz="1200" baseline="0" dirty="0" smtClean="0"/>
                      </a:br>
                      <a:r>
                        <a:rPr lang="en-GB" sz="1200" baseline="0" dirty="0" smtClean="0"/>
                        <a:t>+ 1 Assistant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Research Outputs Manager (based in Research Office</a:t>
                      </a:r>
                      <a:r>
                        <a:rPr lang="en-GB" sz="1200" baseline="0" dirty="0" smtClean="0"/>
                        <a:t> 2 days </a:t>
                      </a:r>
                      <a:r>
                        <a:rPr lang="en-GB" sz="1200" baseline="0" dirty="0" err="1" smtClean="0"/>
                        <a:t>pw</a:t>
                      </a:r>
                      <a:r>
                        <a:rPr lang="en-GB" sz="1200" baseline="0" dirty="0" smtClean="0"/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aseline="0" dirty="0" smtClean="0"/>
                        <a:t>Research Outputs Officer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baseline="0" dirty="0" smtClean="0"/>
                        <a:t>0.6 Research Outputs Assistant</a:t>
                      </a:r>
                      <a:endParaRPr lang="en-GB" sz="12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BG = £15,767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£40,000 to support OA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BG = £16,000, no publication fund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BG = £34,000,</a:t>
                      </a:r>
                      <a:r>
                        <a:rPr lang="en-GB" sz="1200" baseline="0" dirty="0" smtClean="0"/>
                        <a:t> publication fund</a:t>
                      </a:r>
                      <a:endParaRPr lang="en-GB" sz="12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Systems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Repository = </a:t>
                      </a:r>
                      <a:r>
                        <a:rPr lang="en-GB" sz="1200" dirty="0" err="1" smtClean="0"/>
                        <a:t>Eprints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Repository = </a:t>
                      </a:r>
                      <a:r>
                        <a:rPr lang="en-GB" sz="1200" dirty="0" err="1" smtClean="0"/>
                        <a:t>Equella</a:t>
                      </a:r>
                      <a:endParaRPr lang="en-GB" sz="120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CRIS</a:t>
                      </a:r>
                      <a:r>
                        <a:rPr lang="en-GB" sz="1200" baseline="0" dirty="0" smtClean="0"/>
                        <a:t> = </a:t>
                      </a:r>
                      <a:r>
                        <a:rPr lang="en-GB" sz="1200" baseline="0" dirty="0" err="1" smtClean="0"/>
                        <a:t>Converis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Repository = </a:t>
                      </a:r>
                      <a:r>
                        <a:rPr lang="en-GB" sz="1200" dirty="0" err="1" smtClean="0"/>
                        <a:t>Eprints</a:t>
                      </a:r>
                      <a:endParaRPr lang="en-GB" sz="120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CRIS</a:t>
                      </a:r>
                      <a:r>
                        <a:rPr lang="en-GB" sz="1200" baseline="0" dirty="0" smtClean="0"/>
                        <a:t> = Pure</a:t>
                      </a:r>
                      <a:endParaRPr lang="en-GB" sz="120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GB" sz="12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Organisation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No Central Research Office but 3 College Research Teams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 smtClean="0"/>
                        <a:t>Central Research Office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Central Research Office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77" y="1810878"/>
            <a:ext cx="1832797" cy="442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7" y="1893495"/>
            <a:ext cx="2034861" cy="363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16" y="1728448"/>
            <a:ext cx="1591945" cy="63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4"/>
          <p:cNvSpPr>
            <a:spLocks noGrp="1"/>
          </p:cNvSpPr>
          <p:nvPr>
            <p:ph type="ctrTitle" idx="4294967295"/>
          </p:nvPr>
        </p:nvSpPr>
        <p:spPr>
          <a:xfrm>
            <a:off x="496995" y="897219"/>
            <a:ext cx="8273690" cy="71592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Advocacy – how to make it work for your institution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90550" y="1876576"/>
            <a:ext cx="7962900" cy="3691787"/>
          </a:xfrm>
        </p:spPr>
        <p:txBody>
          <a:bodyPr/>
          <a:lstStyle/>
          <a:p>
            <a:pPr marL="0" indent="0" eaLnBrk="1" hangingPunct="1"/>
            <a:r>
              <a:rPr lang="en-GB" sz="2400" dirty="0" smtClean="0">
                <a:solidFill>
                  <a:srgbClr val="898989"/>
                </a:solidFill>
              </a:rPr>
              <a:t> Relationships/Partnerships – senior management  </a:t>
            </a:r>
          </a:p>
          <a:p>
            <a:pPr marL="0" indent="0" eaLnBrk="1" hangingPunct="1">
              <a:buNone/>
            </a:pPr>
            <a:r>
              <a:rPr lang="en-GB" sz="2400" dirty="0" smtClean="0">
                <a:solidFill>
                  <a:srgbClr val="898989"/>
                </a:solidFill>
              </a:rPr>
              <a:t>  support, effective communication channels</a:t>
            </a:r>
          </a:p>
          <a:p>
            <a:pPr marL="0" indent="0" eaLnBrk="1" hangingPunct="1">
              <a:buNone/>
            </a:pPr>
            <a:endParaRPr lang="en-GB" sz="2400" dirty="0" smtClean="0">
              <a:solidFill>
                <a:srgbClr val="89898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3332982"/>
            <a:ext cx="39608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5649" y="3427357"/>
            <a:ext cx="357183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/>
              <a:t>Post </a:t>
            </a:r>
            <a:r>
              <a:rPr lang="en-US" sz="2400" b="1" dirty="0"/>
              <a:t>Ref Roadshows – Autumn </a:t>
            </a:r>
            <a:r>
              <a:rPr lang="en-US" sz="2400" b="1" dirty="0" smtClean="0"/>
              <a:t>2014</a:t>
            </a:r>
          </a:p>
          <a:p>
            <a:pPr>
              <a:lnSpc>
                <a:spcPct val="80000"/>
              </a:lnSpc>
              <a:defRPr/>
            </a:pPr>
            <a:endParaRPr lang="en-US" sz="2400" b="1" dirty="0"/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15 </a:t>
            </a:r>
            <a:r>
              <a:rPr lang="en-US" sz="2000" b="1" dirty="0"/>
              <a:t>Roadshows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Autumn 2014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lvl="1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15 Roadshows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65175"/>
            <a:ext cx="7704137" cy="6858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OK – but what do *I* have to do?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41" y="2212231"/>
            <a:ext cx="7856116" cy="4572000"/>
          </a:xfrm>
        </p:spPr>
        <p:txBody>
          <a:bodyPr/>
          <a:lstStyle/>
          <a:p>
            <a:pPr marL="0" indent="-285750" eaLnBrk="1" hangingPunct="1">
              <a:lnSpc>
                <a:spcPts val="4420"/>
              </a:lnSpc>
              <a:spcAft>
                <a:spcPts val="1800"/>
              </a:spcAft>
            </a:pPr>
            <a:r>
              <a:rPr lang="en-GB" altLang="en-US" sz="3600" dirty="0" smtClean="0"/>
              <a:t>ANSWER – basically just one thing:</a:t>
            </a:r>
          </a:p>
          <a:p>
            <a:pPr marL="0" indent="-285750" eaLnBrk="1" hangingPunct="1">
              <a:lnSpc>
                <a:spcPts val="4420"/>
              </a:lnSpc>
              <a:spcAft>
                <a:spcPts val="1800"/>
              </a:spcAft>
            </a:pPr>
            <a:r>
              <a:rPr lang="en-GB" altLang="en-US" sz="3600" b="1" i="1" dirty="0" smtClean="0"/>
              <a:t>When your paper or conference proceeding output is accepted, post the </a:t>
            </a:r>
            <a:r>
              <a:rPr lang="en-GB" altLang="en-US" sz="3600" b="1" i="1" dirty="0" err="1" smtClean="0"/>
              <a:t>postprint</a:t>
            </a:r>
            <a:r>
              <a:rPr lang="en-GB" altLang="en-US" sz="3600" b="1" i="1" dirty="0" smtClean="0"/>
              <a:t> on the CRIS</a:t>
            </a:r>
          </a:p>
          <a:p>
            <a:pPr marL="0" indent="-285750" eaLnBrk="1" hangingPunct="1">
              <a:lnSpc>
                <a:spcPts val="4420"/>
              </a:lnSpc>
              <a:spcAft>
                <a:spcPts val="1800"/>
              </a:spcAft>
            </a:pPr>
            <a:r>
              <a:rPr lang="en-GB" altLang="en-US" i="1" dirty="0" smtClean="0"/>
              <a:t>In a minute, I’ll show you how to do this, but first...</a:t>
            </a:r>
          </a:p>
          <a:p>
            <a:pPr marL="285750" indent="-285750" eaLnBrk="1" hangingPunct="1">
              <a:buFontTx/>
              <a:buChar char="•"/>
            </a:pPr>
            <a:endParaRPr lang="en-GB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11586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4"/>
          <p:cNvSpPr>
            <a:spLocks noGrp="1"/>
          </p:cNvSpPr>
          <p:nvPr>
            <p:ph type="ctrTitle" idx="4294967295"/>
          </p:nvPr>
        </p:nvSpPr>
        <p:spPr>
          <a:xfrm>
            <a:off x="468000" y="1008000"/>
            <a:ext cx="6383385" cy="898681"/>
          </a:xfrm>
        </p:spPr>
        <p:txBody>
          <a:bodyPr/>
          <a:lstStyle/>
          <a:p>
            <a:pPr eaLnBrk="1" hangingPunct="1">
              <a:lnSpc>
                <a:spcPts val="3460"/>
              </a:lnSpc>
            </a:pPr>
            <a:r>
              <a:rPr lang="en-GB" sz="2800" dirty="0" smtClean="0"/>
              <a:t>Advocacy – how to make it work for your institution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43667" y="1986804"/>
            <a:ext cx="6576316" cy="4740343"/>
          </a:xfrm>
        </p:spPr>
        <p:txBody>
          <a:bodyPr/>
          <a:lstStyle/>
          <a:p>
            <a:pPr marL="0" indent="0" eaLnBrk="1" hangingPunct="1"/>
            <a:r>
              <a:rPr lang="en-GB" sz="2400" dirty="0" smtClean="0">
                <a:solidFill>
                  <a:srgbClr val="898989"/>
                </a:solidFill>
              </a:rPr>
              <a:t> Timeliness and Continuity</a:t>
            </a:r>
          </a:p>
          <a:p>
            <a:pPr marL="274638" lvl="1" indent="125413" eaLnBrk="1" hangingPunct="1">
              <a:lnSpc>
                <a:spcPts val="2440"/>
              </a:lnSpc>
            </a:pPr>
            <a:r>
              <a:rPr lang="en-GB" sz="2200" dirty="0" smtClean="0">
                <a:solidFill>
                  <a:srgbClr val="898989"/>
                </a:solidFill>
              </a:rPr>
              <a:t> bookmark reprinted</a:t>
            </a:r>
          </a:p>
          <a:p>
            <a:pPr marL="274638" lvl="1" indent="125413" eaLnBrk="1" hangingPunct="1">
              <a:lnSpc>
                <a:spcPts val="2440"/>
              </a:lnSpc>
            </a:pPr>
            <a:r>
              <a:rPr lang="en-GB" sz="2200" dirty="0">
                <a:solidFill>
                  <a:srgbClr val="898989"/>
                </a:solidFill>
              </a:rPr>
              <a:t> </a:t>
            </a:r>
            <a:r>
              <a:rPr lang="en-GB" sz="2200" dirty="0" smtClean="0">
                <a:solidFill>
                  <a:srgbClr val="898989"/>
                </a:solidFill>
              </a:rPr>
              <a:t>generic </a:t>
            </a:r>
            <a:r>
              <a:rPr lang="en-GB" sz="2200" dirty="0">
                <a:solidFill>
                  <a:srgbClr val="898989"/>
                </a:solidFill>
              </a:rPr>
              <a:t>email: </a:t>
            </a:r>
            <a:r>
              <a:rPr lang="en-GB" sz="2200" dirty="0" smtClean="0">
                <a:solidFill>
                  <a:srgbClr val="898989"/>
                </a:solidFill>
                <a:hlinkClick r:id="rId3"/>
              </a:rPr>
              <a:t>openaccess@brookes.ac.uk</a:t>
            </a:r>
            <a:endParaRPr lang="en-GB" sz="2200" dirty="0">
              <a:solidFill>
                <a:srgbClr val="898989"/>
              </a:solidFill>
            </a:endParaRPr>
          </a:p>
          <a:p>
            <a:pPr marL="274638" lvl="1" indent="125413" eaLnBrk="1" hangingPunct="1">
              <a:lnSpc>
                <a:spcPts val="2440"/>
              </a:lnSpc>
            </a:pPr>
            <a:r>
              <a:rPr lang="en-GB" sz="2200" dirty="0" smtClean="0">
                <a:solidFill>
                  <a:srgbClr val="898989"/>
                </a:solidFill>
              </a:rPr>
              <a:t> ethnographical interviews </a:t>
            </a:r>
            <a:endParaRPr lang="en-GB" sz="2200" b="1" dirty="0" smtClean="0"/>
          </a:p>
          <a:p>
            <a:pPr marL="274638" lvl="1" indent="125413" eaLnBrk="1" hangingPunct="1"/>
            <a:r>
              <a:rPr lang="en-GB" altLang="en-US" b="1" dirty="0" smtClean="0"/>
              <a:t> </a:t>
            </a:r>
            <a:r>
              <a:rPr lang="en-GB" altLang="en-US" sz="2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Grand Tour</a:t>
            </a:r>
          </a:p>
          <a:p>
            <a:pPr marL="274638" lvl="4" indent="125413" eaLnBrk="1" hangingPunct="1">
              <a:lnSpc>
                <a:spcPts val="2360"/>
              </a:lnSpc>
              <a:spcBef>
                <a:spcPts val="0"/>
              </a:spcBef>
            </a:pPr>
            <a:r>
              <a:rPr lang="en-GB" altLang="en-US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Tell me about your  research .</a:t>
            </a:r>
          </a:p>
          <a:p>
            <a:pPr marL="274638" lvl="4" indent="125413" eaLnBrk="1" hangingPunct="1">
              <a:lnSpc>
                <a:spcPts val="2360"/>
              </a:lnSpc>
              <a:spcBef>
                <a:spcPts val="0"/>
              </a:spcBef>
            </a:pPr>
            <a:r>
              <a:rPr lang="en-GB" altLang="en-US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How do researchers communicate their research?</a:t>
            </a:r>
          </a:p>
          <a:p>
            <a:pPr marL="274638" lvl="4" indent="125413" eaLnBrk="1" hangingPunct="1">
              <a:lnSpc>
                <a:spcPts val="2360"/>
              </a:lnSpc>
              <a:spcBef>
                <a:spcPts val="0"/>
              </a:spcBef>
            </a:pPr>
            <a:r>
              <a:rPr lang="en-GB" altLang="en-US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What  triggers them to publish? </a:t>
            </a:r>
          </a:p>
          <a:p>
            <a:pPr marL="274638" lvl="4" indent="125413" eaLnBrk="1" hangingPunct="1">
              <a:lnSpc>
                <a:spcPts val="2360"/>
              </a:lnSpc>
              <a:spcBef>
                <a:spcPts val="0"/>
              </a:spcBef>
            </a:pPr>
            <a:r>
              <a:rPr lang="en-GB" altLang="en-US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How do they choose where to publish</a:t>
            </a:r>
          </a:p>
          <a:p>
            <a:pPr marL="274638" lvl="3" indent="125413" eaLnBrk="1" hangingPunct="1">
              <a:spcBef>
                <a:spcPts val="1128"/>
              </a:spcBef>
            </a:pPr>
            <a:r>
              <a:rPr lang="en-GB" altLang="en-US" sz="2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Mini Tour</a:t>
            </a:r>
          </a:p>
          <a:p>
            <a:pPr marL="274638" lvl="4" indent="125413" eaLnBrk="1" hangingPunct="1">
              <a:lnSpc>
                <a:spcPts val="2460"/>
              </a:lnSpc>
              <a:spcBef>
                <a:spcPts val="0"/>
              </a:spcBef>
            </a:pPr>
            <a:r>
              <a:rPr lang="en-GB" altLang="en-US" sz="1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GB" altLang="en-US" sz="1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What are you working on the moment?</a:t>
            </a:r>
          </a:p>
          <a:p>
            <a:pPr marL="274638" lvl="4" indent="125413" eaLnBrk="1" hangingPunct="1">
              <a:lnSpc>
                <a:spcPts val="2460"/>
              </a:lnSpc>
              <a:spcBef>
                <a:spcPts val="0"/>
              </a:spcBef>
            </a:pPr>
            <a:r>
              <a:rPr lang="en-GB" altLang="en-US" sz="1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How has the experience been so far?</a:t>
            </a:r>
          </a:p>
          <a:p>
            <a:pPr marL="274638" lvl="1" indent="125413" eaLnBrk="1" hangingPunct="1"/>
            <a:endParaRPr lang="en-GB" sz="2000" dirty="0" smtClean="0">
              <a:solidFill>
                <a:srgbClr val="898989"/>
              </a:solidFill>
            </a:endParaRPr>
          </a:p>
          <a:p>
            <a:pPr marL="274638" indent="125413" eaLnBrk="1" hangingPunct="1"/>
            <a:endParaRPr lang="en-GB" sz="2400" dirty="0" smtClean="0">
              <a:solidFill>
                <a:srgbClr val="898989"/>
              </a:solidFill>
            </a:endParaRPr>
          </a:p>
        </p:txBody>
      </p:sp>
      <p:pic>
        <p:nvPicPr>
          <p:cNvPr id="2" name="Picture 1" descr="Open Access bookmark15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503" r="9028" b="3159"/>
          <a:stretch/>
        </p:blipFill>
        <p:spPr>
          <a:xfrm>
            <a:off x="6840000" y="1080000"/>
            <a:ext cx="1855976" cy="52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68000" y="2335655"/>
            <a:ext cx="7962900" cy="2611437"/>
          </a:xfrm>
        </p:spPr>
        <p:txBody>
          <a:bodyPr/>
          <a:lstStyle/>
          <a:p>
            <a:pPr marL="0" indent="0" eaLnBrk="1" hangingPunct="1"/>
            <a:r>
              <a:rPr lang="en-GB" sz="2400" dirty="0" smtClean="0">
                <a:solidFill>
                  <a:srgbClr val="898989"/>
                </a:solidFill>
              </a:rPr>
              <a:t> Remember why we are doing this </a:t>
            </a:r>
          </a:p>
          <a:p>
            <a:pPr marL="0" indent="0" eaLnBrk="1" hangingPunct="1"/>
            <a:r>
              <a:rPr lang="en-GB" sz="2400" dirty="0">
                <a:solidFill>
                  <a:srgbClr val="898989"/>
                </a:solidFill>
              </a:rPr>
              <a:t> </a:t>
            </a:r>
            <a:r>
              <a:rPr lang="en-GB" sz="2400" dirty="0" smtClean="0">
                <a:solidFill>
                  <a:srgbClr val="898989"/>
                </a:solidFill>
              </a:rPr>
              <a:t>Systems in place</a:t>
            </a:r>
          </a:p>
        </p:txBody>
      </p:sp>
      <p:sp>
        <p:nvSpPr>
          <p:cNvPr id="7" name="Title 4"/>
          <p:cNvSpPr>
            <a:spLocks noGrp="1"/>
          </p:cNvSpPr>
          <p:nvPr>
            <p:ph type="ctrTitle" idx="4294967295"/>
          </p:nvPr>
        </p:nvSpPr>
        <p:spPr>
          <a:xfrm>
            <a:off x="468000" y="1008000"/>
            <a:ext cx="6383385" cy="898681"/>
          </a:xfrm>
        </p:spPr>
        <p:txBody>
          <a:bodyPr/>
          <a:lstStyle/>
          <a:p>
            <a:pPr eaLnBrk="1" hangingPunct="1">
              <a:lnSpc>
                <a:spcPts val="3460"/>
              </a:lnSpc>
            </a:pPr>
            <a:r>
              <a:rPr lang="en-GB" sz="2800" dirty="0" smtClean="0"/>
              <a:t>Advocacy – how to make it work for your institution </a:t>
            </a:r>
          </a:p>
        </p:txBody>
      </p:sp>
      <p:pic>
        <p:nvPicPr>
          <p:cNvPr id="2" name="Picture 1" descr="Open Access bookmark1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3253" r="7763" b="3410"/>
          <a:stretch/>
        </p:blipFill>
        <p:spPr>
          <a:xfrm>
            <a:off x="6840000" y="1080000"/>
            <a:ext cx="1899152" cy="52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759047"/>
            <a:ext cx="7772400" cy="1084262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Tools to support Advocacy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847725" y="1657872"/>
            <a:ext cx="7610475" cy="419405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</a:pPr>
            <a:r>
              <a:rPr lang="en-GB" sz="2400" dirty="0" smtClean="0">
                <a:solidFill>
                  <a:srgbClr val="898989"/>
                </a:solidFill>
              </a:rPr>
              <a:t> Baselining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sz="24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2400" dirty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24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2400" dirty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ts val="3200"/>
              </a:lnSpc>
              <a:spcBef>
                <a:spcPts val="0"/>
              </a:spcBef>
              <a:buNone/>
            </a:pPr>
            <a:r>
              <a:rPr lang="en-GB" altLang="en-US" sz="2400" dirty="0" smtClean="0">
                <a:solidFill>
                  <a:schemeClr val="bg1">
                    <a:lumMod val="50000"/>
                  </a:schemeClr>
                </a:solidFill>
              </a:rPr>
              <a:t>CIAO 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</a:rPr>
              <a:t>is a benchmarking tool for assessing institutional readiness for Open Access (OA) compliance. </a:t>
            </a:r>
            <a:endParaRPr lang="en-GB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GB" altLang="en-US" sz="2000" dirty="0" smtClean="0">
                <a:solidFill>
                  <a:schemeClr val="bg1">
                    <a:lumMod val="50000"/>
                  </a:schemeClr>
                </a:solidFill>
              </a:rPr>
              <a:t>Download from </a:t>
            </a:r>
            <a:r>
              <a:rPr lang="en-GB" altLang="en-U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://bit.ly/1ElNlKY</a:t>
            </a:r>
            <a:endParaRPr lang="en-GB" alt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endParaRPr lang="en-GB" alt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ts val="2400"/>
              </a:lnSpc>
              <a:spcBef>
                <a:spcPts val="0"/>
              </a:spcBef>
              <a:buNone/>
            </a:pPr>
            <a:r>
              <a:rPr lang="en-GB" altLang="en-US" sz="18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altLang="en-US" sz="1800" dirty="0">
                <a:solidFill>
                  <a:schemeClr val="bg1">
                    <a:lumMod val="50000"/>
                  </a:schemeClr>
                </a:solidFill>
              </a:rPr>
              <a:t>tool is based on the CARDIO (Collaborative Assessment of Research Data Infrastructure and </a:t>
            </a:r>
            <a:r>
              <a:rPr lang="en-GB" altLang="en-US" sz="1800" dirty="0" smtClean="0">
                <a:solidFill>
                  <a:schemeClr val="bg1">
                    <a:lumMod val="50000"/>
                  </a:schemeClr>
                </a:solidFill>
              </a:rPr>
              <a:t>Objectives – </a:t>
            </a:r>
            <a:r>
              <a:rPr lang="en-GB" altLang="en-US" sz="1800" u="sng" dirty="0">
                <a:solidFill>
                  <a:schemeClr val="bg1">
                    <a:lumMod val="50000"/>
                  </a:schemeClr>
                </a:solidFill>
              </a:rPr>
              <a:t>http://cardio.dcc.ac.uk</a:t>
            </a:r>
            <a:r>
              <a:rPr lang="en-GB" altLang="en-US" sz="1800" dirty="0">
                <a:solidFill>
                  <a:schemeClr val="bg1">
                    <a:lumMod val="50000"/>
                  </a:schemeClr>
                </a:solidFill>
              </a:rPr>
              <a:t>). </a:t>
            </a:r>
            <a:endParaRPr lang="en-GB" alt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2400" dirty="0" smtClean="0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9" y="2364087"/>
            <a:ext cx="176118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33" y="2364087"/>
            <a:ext cx="368377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37" y="1051506"/>
            <a:ext cx="8610352" cy="5280320"/>
          </a:xfrm>
          <a:noFill/>
        </p:spPr>
      </p:pic>
    </p:spTree>
    <p:extLst>
      <p:ext uri="{BB962C8B-B14F-4D97-AF65-F5344CB8AC3E}">
        <p14:creationId xmlns:p14="http://schemas.microsoft.com/office/powerpoint/2010/main" val="1862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360000"/>
            <a:ext cx="2779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"/>
          <a:stretch/>
        </p:blipFill>
        <p:spPr bwMode="auto">
          <a:xfrm>
            <a:off x="423170" y="940943"/>
            <a:ext cx="8399009" cy="54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498" y="5838379"/>
            <a:ext cx="643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Download from 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://bit.ly/1DCmlW9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xfordBrookes_slide1a">
  <a:themeElements>
    <a:clrScheme name="OxfordBrookes_slide1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xfordBrookes_slide1a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OxfordBrookes_slide1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1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1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xfordBrookes_slide2">
  <a:themeElements>
    <a:clrScheme name="OxfordBrookes_slid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xfordBrookes_slide2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OxfordBrookes_slid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ARMA (3)</Template>
  <TotalTime>852</TotalTime>
  <Words>444</Words>
  <Application>Microsoft Office PowerPoint</Application>
  <PresentationFormat>On-screen Show (4:3)</PresentationFormat>
  <Paragraphs>100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ARMA</vt:lpstr>
      <vt:lpstr>OxfordBrookes_slide1a</vt:lpstr>
      <vt:lpstr>1_OxfordBrookes_slide2</vt:lpstr>
      <vt:lpstr>Making sense of Open Access A tale of three modern universities</vt:lpstr>
      <vt:lpstr>Setting the Scene</vt:lpstr>
      <vt:lpstr>Advocacy – how to make it work for your institution </vt:lpstr>
      <vt:lpstr>OK – but what do *I* have to do?</vt:lpstr>
      <vt:lpstr>Advocacy – how to make it work for your institution </vt:lpstr>
      <vt:lpstr>Advocacy – how to make it work for your institution </vt:lpstr>
      <vt:lpstr>Tools to support Advocacy</vt:lpstr>
      <vt:lpstr>PowerPoint Presentation</vt:lpstr>
      <vt:lpstr>PowerPoint Presentation</vt:lpstr>
      <vt:lpstr>Tools to support Advocacy</vt:lpstr>
      <vt:lpstr>Tools to support Advocacy</vt:lpstr>
      <vt:lpstr>Uncovering researcher behaviours and  engagement with Open Access #oagp</vt:lpstr>
      <vt:lpstr>More information</vt:lpstr>
    </vt:vector>
  </TitlesOfParts>
  <Company>Research Media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</dc:creator>
  <cp:lastModifiedBy>Administrator</cp:lastModifiedBy>
  <cp:revision>66</cp:revision>
  <cp:lastPrinted>2015-11-18T15:43:39Z</cp:lastPrinted>
  <dcterms:created xsi:type="dcterms:W3CDTF">2014-12-10T12:15:11Z</dcterms:created>
  <dcterms:modified xsi:type="dcterms:W3CDTF">2015-11-18T17:01:26Z</dcterms:modified>
</cp:coreProperties>
</file>