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44CB9-9603-4AA5-9C6F-AAEA1939AA63}" type="datetimeFigureOut">
              <a:rPr lang="en-GB"/>
              <a:pPr>
                <a:defRPr/>
              </a:pPr>
              <a:t>26/03/2013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9024662-F0F4-420A-8B34-5F2B6416CC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48664-EA51-44D8-B719-8FA11C37C876}" type="datetimeFigureOut">
              <a:rPr lang="en-GB"/>
              <a:pPr>
                <a:defRPr/>
              </a:pPr>
              <a:t>26/03/2013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7B33F-0AFB-4E6A-9B16-BC6182DCC6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973E1-3927-4B44-A54A-8927F59E40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87A1A-7C56-40E3-906F-A9A4DBCC453A}" type="datetimeFigureOut">
              <a:rPr lang="en-GB"/>
              <a:pPr>
                <a:defRPr/>
              </a:pPr>
              <a:t>26/03/2013</a:t>
            </a:fld>
            <a:endParaRPr lang="en-GB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921CE-B0AE-4370-B77D-D5829F5F9F99}" type="datetimeFigureOut">
              <a:rPr lang="en-GB"/>
              <a:pPr>
                <a:defRPr/>
              </a:pPr>
              <a:t>26/03/2013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7668D-C5CF-48FD-8B91-2F29ECFBD3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89B2D-C6A8-4AAC-B6C8-8C490691637F}" type="datetimeFigureOut">
              <a:rPr lang="en-GB"/>
              <a:pPr>
                <a:defRPr/>
              </a:pPr>
              <a:t>26/03/2013</a:t>
            </a:fld>
            <a:endParaRPr lang="en-GB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52080F6-B2C9-45D0-9308-8C5F305CF5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D5451-31D3-44CA-9FD7-AEE1BE89A594}" type="datetimeFigureOut">
              <a:rPr lang="en-GB"/>
              <a:pPr>
                <a:defRPr/>
              </a:pPr>
              <a:t>26/03/2013</a:t>
            </a:fld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1CA26-9CCC-4659-98BA-CD3B9EE11A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7A895-2359-450F-9CB3-E396A7457C86}" type="datetimeFigureOut">
              <a:rPr lang="en-GB"/>
              <a:pPr>
                <a:defRPr/>
              </a:pPr>
              <a:t>26/03/2013</a:t>
            </a:fld>
            <a:endParaRPr lang="en-GB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8E5C090-CA52-47DD-A882-D6BC27746E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743B2-A058-4B91-B421-5B533191433E}" type="datetimeFigureOut">
              <a:rPr lang="en-GB"/>
              <a:pPr>
                <a:defRPr/>
              </a:pPr>
              <a:t>26/03/2013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DD45E-B5F7-4E03-8A60-085C29470A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D9AF6-9ACC-48FF-ADD5-F30F8BEA2343}" type="datetimeFigureOut">
              <a:rPr lang="en-GB"/>
              <a:pPr>
                <a:defRPr/>
              </a:pPr>
              <a:t>26/03/2013</a:t>
            </a:fld>
            <a:endParaRPr lang="en-GB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C7803CB-BDC1-4D7C-B92E-2A93C070B9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F583086-2492-42B8-BB1B-CDEBBD72BC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86136-E3D0-471C-B82A-9C1C388AEC2B}" type="datetimeFigureOut">
              <a:rPr lang="en-GB"/>
              <a:pPr>
                <a:defRPr/>
              </a:pPr>
              <a:t>26/03/2013</a:t>
            </a:fld>
            <a:endParaRPr lang="en-GB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8F0A4-DD1B-4523-8709-9784C6E7F8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50A66-1BB1-4C41-BAC5-D6FC77ED44E7}" type="datetimeFigureOut">
              <a:rPr lang="en-GB"/>
              <a:pPr>
                <a:defRPr/>
              </a:pPr>
              <a:t>26/03/2013</a:t>
            </a:fld>
            <a:endParaRPr lang="en-GB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977878-A416-406D-863C-9165B22A5ADE}" type="datetimeFigureOut">
              <a:rPr lang="en-GB"/>
              <a:pPr>
                <a:defRPr/>
              </a:pPr>
              <a:t>26/03/2013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7885C6-0C2C-4669-BD54-A7FA84C684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C35E2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DE6C36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CF6DA4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89363"/>
            <a:ext cx="8305800" cy="1727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sz="2000" dirty="0" smtClean="0"/>
              <a:t>Mary Davis, </a:t>
            </a:r>
            <a:r>
              <a:rPr lang="en-GB" sz="2000" dirty="0" err="1" smtClean="0"/>
              <a:t>Lijun</a:t>
            </a:r>
            <a:r>
              <a:rPr lang="en-GB" sz="2000" dirty="0" smtClean="0"/>
              <a:t> Tang, </a:t>
            </a:r>
            <a:r>
              <a:rPr lang="en-GB" sz="2000" dirty="0" err="1" smtClean="0"/>
              <a:t>Rawan</a:t>
            </a:r>
            <a:r>
              <a:rPr lang="en-GB" sz="2000" dirty="0" smtClean="0"/>
              <a:t> </a:t>
            </a:r>
            <a:r>
              <a:rPr lang="en-GB" sz="2000" dirty="0" err="1" smtClean="0"/>
              <a:t>AlBaqami</a:t>
            </a:r>
            <a:r>
              <a:rPr lang="en-GB" sz="2000" dirty="0" smtClean="0"/>
              <a:t>, </a:t>
            </a:r>
            <a:r>
              <a:rPr lang="en-GB" sz="2000" dirty="0" err="1" smtClean="0"/>
              <a:t>Tsilazazi</a:t>
            </a:r>
            <a:r>
              <a:rPr lang="en-GB" sz="2000" dirty="0" smtClean="0"/>
              <a:t> </a:t>
            </a:r>
            <a:r>
              <a:rPr lang="en-GB" sz="2000" dirty="0" err="1" smtClean="0"/>
              <a:t>Itwi</a:t>
            </a:r>
            <a:endParaRPr lang="en-GB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sz="2000" dirty="0" smtClean="0"/>
              <a:t>Oxford Brookes International</a:t>
            </a:r>
            <a:endParaRPr lang="en-GB" sz="2000" dirty="0"/>
          </a:p>
        </p:txBody>
      </p:sp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Peer review in the formative stage of 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Conclusion</a:t>
            </a:r>
            <a:endParaRPr lang="en-US" smtClean="0"/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It may add value to peer review to build pre- and post-activities around it</a:t>
            </a:r>
          </a:p>
          <a:p>
            <a:pPr eaLnBrk="1" hangingPunct="1"/>
            <a:r>
              <a:rPr lang="en-GB" smtClean="0"/>
              <a:t>Student approaches to peer review may be influenced by different cultural/educational experiences</a:t>
            </a:r>
          </a:p>
          <a:p>
            <a:pPr eaLnBrk="1" hangingPunct="1"/>
            <a:r>
              <a:rPr lang="en-GB" smtClean="0"/>
              <a:t>Peer reviewers worry that their feedback is not good enough or may lead the reviewee to problems </a:t>
            </a:r>
          </a:p>
          <a:p>
            <a:pPr eaLnBrk="1" hangingPunct="1"/>
            <a:r>
              <a:rPr lang="en-GB" smtClean="0"/>
              <a:t>Peer reviewees  mostly feel satisfied with the experience of receiving feedback from other students, but may have doubts about it.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Questions</a:t>
            </a:r>
            <a:endParaRPr lang="en-US" smtClean="0"/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experiences of peer review have you had?</a:t>
            </a:r>
          </a:p>
          <a:p>
            <a:pPr eaLnBrk="1" hangingPunct="1"/>
            <a:r>
              <a:rPr lang="en-GB" smtClean="0"/>
              <a:t>As a peer reviewer and a peer reviewee, what have you found to be the benefits and problems? </a:t>
            </a:r>
          </a:p>
          <a:p>
            <a:pPr eaLnBrk="1" hangingPunct="1"/>
            <a:r>
              <a:rPr lang="en-GB" smtClean="0"/>
              <a:t>Do you think cultural differences need to be addressed in peer review?</a:t>
            </a:r>
          </a:p>
          <a:p>
            <a:pPr eaLnBrk="1" hangingPunct="1"/>
            <a:r>
              <a:rPr lang="en-GB" smtClean="0"/>
              <a:t>How can we improve the experience of peer review?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C35E2E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Hyland, F. (2000).ESL writers and feedback: giving more autonomy to students. </a:t>
            </a:r>
            <a:r>
              <a:rPr lang="en-GB" i="1" dirty="0" smtClean="0"/>
              <a:t>Language Teaching Research</a:t>
            </a:r>
            <a:r>
              <a:rPr lang="en-GB" dirty="0" smtClean="0"/>
              <a:t>, 4(1), 33-54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Jacobs, G., Curtis, A., </a:t>
            </a:r>
            <a:r>
              <a:rPr lang="en-GB" dirty="0" err="1" smtClean="0"/>
              <a:t>Briane</a:t>
            </a:r>
            <a:r>
              <a:rPr lang="en-GB" dirty="0" smtClean="0"/>
              <a:t>, G. and Huang, S. (1998). Feedback on student writing: Taking the middle path</a:t>
            </a:r>
            <a:r>
              <a:rPr lang="en-GB" i="1" dirty="0" smtClean="0"/>
              <a:t>. Journal of Second Language Writing</a:t>
            </a:r>
            <a:r>
              <a:rPr lang="en-GB" dirty="0" smtClean="0"/>
              <a:t>, 7(3), 307-317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Mustafa, R.F. (2012). Feedback on the feedback: </a:t>
            </a:r>
            <a:r>
              <a:rPr lang="en-GB" dirty="0" err="1" smtClean="0"/>
              <a:t>Sociocultural</a:t>
            </a:r>
            <a:r>
              <a:rPr lang="en-GB" dirty="0" smtClean="0"/>
              <a:t> interpretation of Saudi ESL learners’ opinions about writing feedback. </a:t>
            </a:r>
            <a:r>
              <a:rPr lang="en-GB" i="1" dirty="0" smtClean="0"/>
              <a:t>English Language Teaching</a:t>
            </a:r>
            <a:r>
              <a:rPr lang="en-GB" dirty="0" smtClean="0"/>
              <a:t>, 5(3), 3-15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err="1" smtClean="0"/>
              <a:t>Rollinson</a:t>
            </a:r>
            <a:r>
              <a:rPr lang="en-GB" dirty="0" smtClean="0"/>
              <a:t>, P. (2005). Using peer feedback in the ESL writing class. </a:t>
            </a:r>
            <a:r>
              <a:rPr lang="en-GB" i="1" dirty="0" smtClean="0"/>
              <a:t>ELT Journal</a:t>
            </a:r>
            <a:r>
              <a:rPr lang="en-GB" dirty="0" smtClean="0"/>
              <a:t>, 59(1), 23-30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1625" y="1524000"/>
            <a:ext cx="4040188" cy="7334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/>
              <a:t>Benefits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791075" y="1524000"/>
            <a:ext cx="4041775" cy="7318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Possible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01625" y="2471738"/>
            <a:ext cx="4041775" cy="3817937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800" dirty="0" smtClean="0"/>
              <a:t>Greater student participation and responsibility for learning (Hyland, 2000)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800" dirty="0" smtClean="0"/>
              <a:t>Platform for collaborative dialogue between students (</a:t>
            </a:r>
            <a:r>
              <a:rPr lang="en-GB" sz="2800" dirty="0" err="1" smtClean="0"/>
              <a:t>Rollinson</a:t>
            </a:r>
            <a:r>
              <a:rPr lang="en-GB" sz="2800" dirty="0" smtClean="0"/>
              <a:t>, 2005)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800600" y="2471738"/>
            <a:ext cx="4038600" cy="3821112"/>
          </a:xfrm>
        </p:spPr>
        <p:txBody>
          <a:bodyPr/>
          <a:lstStyle/>
          <a:p>
            <a:pPr eaLnBrk="1" hangingPunct="1"/>
            <a:r>
              <a:rPr lang="en-GB" sz="2800" smtClean="0"/>
              <a:t>Prefer  responses to their work to come from tutors (Jacobs et al, 1998)</a:t>
            </a:r>
          </a:p>
          <a:p>
            <a:pPr eaLnBrk="1" hangingPunct="1"/>
            <a:r>
              <a:rPr lang="en-GB" sz="2800" smtClean="0"/>
              <a:t>Only pay attention to feedback when it comes from teachers (Mustafa, 2012)</a:t>
            </a:r>
          </a:p>
        </p:txBody>
      </p:sp>
      <p:sp>
        <p:nvSpPr>
          <p:cNvPr id="1434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Studies of peer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C35E2E"/>
                </a:solidFill>
              </a:rPr>
              <a:t>Method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GB" sz="2800" smtClean="0"/>
              <a:t>PETAL project on Pre-Master’s programme</a:t>
            </a:r>
          </a:p>
          <a:p>
            <a:pPr eaLnBrk="1" hangingPunct="1"/>
            <a:r>
              <a:rPr lang="en-GB" sz="2800" smtClean="0"/>
              <a:t>Peer review strategy for each module</a:t>
            </a:r>
          </a:p>
          <a:p>
            <a:pPr eaLnBrk="1" hangingPunct="1"/>
            <a:r>
              <a:rPr lang="en-GB" sz="2800" smtClean="0"/>
              <a:t>Pre-activity, activity and post-activity</a:t>
            </a:r>
          </a:p>
          <a:p>
            <a:pPr eaLnBrk="1" hangingPunct="1"/>
            <a:r>
              <a:rPr lang="en-GB" sz="2800" smtClean="0"/>
              <a:t>Example from academic writing module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C35E2E"/>
                </a:solidFill>
              </a:rPr>
              <a:t>Pre-activity</a:t>
            </a:r>
          </a:p>
        </p:txBody>
      </p:sp>
      <p:sp>
        <p:nvSpPr>
          <p:cNvPr id="16386" name="Content Placeholder 1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800" smtClean="0"/>
              <a:t>What is a peer review?</a:t>
            </a:r>
            <a:endParaRPr lang="en-GB" sz="2800" smtClean="0"/>
          </a:p>
          <a:p>
            <a:pPr eaLnBrk="1" hangingPunct="1"/>
            <a:r>
              <a:rPr lang="en-US" sz="2800" smtClean="0"/>
              <a:t>What are the advantages and disadvantages of peer review?</a:t>
            </a:r>
            <a:endParaRPr lang="en-GB" sz="2800" smtClean="0"/>
          </a:p>
          <a:p>
            <a:pPr eaLnBrk="1" hangingPunct="1"/>
            <a:r>
              <a:rPr lang="en-US" sz="2800" smtClean="0"/>
              <a:t>How does peer reviewing help with first drafts?</a:t>
            </a:r>
            <a:endParaRPr lang="en-GB" sz="2800" smtClean="0"/>
          </a:p>
          <a:p>
            <a:pPr eaLnBrk="1" hangingPunct="1"/>
            <a:r>
              <a:rPr lang="en-US" sz="2800" smtClean="0"/>
              <a:t>How can you be a good peer reviewer?</a:t>
            </a:r>
            <a:endParaRPr lang="en-GB" sz="2800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C35E2E"/>
                </a:solidFill>
              </a:rPr>
              <a:t>Activity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1. First  impressions</a:t>
            </a:r>
            <a:endParaRPr lang="en-GB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Does it seem well </a:t>
            </a:r>
            <a:r>
              <a:rPr lang="en-US" dirty="0" err="1" smtClean="0"/>
              <a:t>organised</a:t>
            </a:r>
            <a:r>
              <a:rPr lang="en-US" dirty="0" smtClean="0"/>
              <a:t>, with clear paragraphing? </a:t>
            </a:r>
            <a:endParaRPr lang="en-GB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2. Introduction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Does it present the topic clearly? Does it define key terms? </a:t>
            </a:r>
            <a:endParaRPr lang="en-GB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 </a:t>
            </a:r>
            <a:r>
              <a:rPr lang="en-US" b="1" dirty="0" smtClean="0"/>
              <a:t>3. Review of the literature</a:t>
            </a:r>
            <a:r>
              <a:rPr lang="en-US" dirty="0" smtClean="0"/>
              <a:t>  </a:t>
            </a:r>
            <a:endParaRPr lang="en-GB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Is there a good range of citation? Is there a clear  research gap?  </a:t>
            </a:r>
            <a:endParaRPr lang="en-GB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4. Main body/ discussion of topic research</a:t>
            </a:r>
            <a:endParaRPr lang="en-GB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Does it follow logically from the literature review? Are the main points clear?</a:t>
            </a:r>
            <a:endParaRPr lang="en-GB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b="1" dirty="0" smtClean="0"/>
              <a:t>Conclusions</a:t>
            </a:r>
            <a:endParaRPr lang="en-GB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Does the conclusion link back to the research questions? Does it offer a clear summary of the overall scope of the essay? 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C35E2E"/>
                </a:solidFill>
              </a:rPr>
              <a:t>Post-activity</a:t>
            </a:r>
          </a:p>
        </p:txBody>
      </p:sp>
      <p:sp>
        <p:nvSpPr>
          <p:cNvPr id="18434" name="Content Placeholder 1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GB" smtClean="0"/>
              <a:t>Peer reviewee: what did you learn from this experience? Which advice do you think was useful?</a:t>
            </a:r>
          </a:p>
          <a:p>
            <a:pPr eaLnBrk="1" hangingPunct="1"/>
            <a:r>
              <a:rPr lang="en-GB" smtClean="0"/>
              <a:t>Peer reviewer: what did you learn from this experience? Which advice do you think was useful?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C35E2E"/>
                </a:solidFill>
              </a:rPr>
              <a:t>Student experiences of peer review- Lijun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GB" sz="2400" b="1" smtClean="0"/>
              <a:t>China</a:t>
            </a:r>
          </a:p>
          <a:p>
            <a:pPr eaLnBrk="1" hangingPunct="1"/>
            <a:r>
              <a:rPr lang="en-GB" sz="2400" smtClean="0"/>
              <a:t>Answers only from teachers</a:t>
            </a:r>
          </a:p>
          <a:p>
            <a:pPr eaLnBrk="1" hangingPunct="1"/>
            <a:r>
              <a:rPr lang="en-GB" sz="2400" smtClean="0"/>
              <a:t>Students do not listen to other students</a:t>
            </a:r>
          </a:p>
          <a:p>
            <a:pPr eaLnBrk="1" hangingPunct="1"/>
            <a:r>
              <a:rPr lang="en-GB" sz="2400" smtClean="0"/>
              <a:t>Students do not share answers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400" b="1" smtClean="0"/>
              <a:t>UK</a:t>
            </a:r>
          </a:p>
          <a:p>
            <a:pPr eaLnBrk="1" hangingPunct="1"/>
            <a:r>
              <a:rPr lang="en-GB" sz="2400" smtClean="0"/>
              <a:t>Answers from lots of sources</a:t>
            </a:r>
          </a:p>
          <a:p>
            <a:pPr eaLnBrk="1" hangingPunct="1"/>
            <a:r>
              <a:rPr lang="en-GB" sz="2400" smtClean="0"/>
              <a:t>Students may have better answers than teachers</a:t>
            </a:r>
          </a:p>
          <a:p>
            <a:pPr eaLnBrk="1" hangingPunct="1"/>
            <a:r>
              <a:rPr lang="en-GB" sz="2400" smtClean="0"/>
              <a:t>As reviewer, may not be confident to give feedback</a:t>
            </a:r>
          </a:p>
          <a:p>
            <a:pPr eaLnBrk="1" hangingPunct="1"/>
            <a:r>
              <a:rPr lang="en-GB" sz="2400" smtClean="0"/>
              <a:t>As reviewee, may still be worried about the teacher’s feedback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Student experiences of peer review- Rawan</a:t>
            </a:r>
            <a:endParaRPr lang="en-US" smtClean="0"/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GB" sz="2400" b="1" smtClean="0"/>
              <a:t>Saudi Arabia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Students think the right answer comes only from teacher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Students share answers but don’t base best answers on each other’s work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Students don’t like to show mistakes to other students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GB" sz="2400" b="1" smtClean="0"/>
              <a:t>UK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Like sharing answers and find peer review interesting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As reviewer, feel stress about giving the right answer, not expert, feel responsibility to give review as it may affect reviewee’s mark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As reviewee, happy with other students’ feedback (though it could be wrong)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Student experiences of peer review- Tsila</a:t>
            </a:r>
            <a:endParaRPr lang="en-US" smtClean="0"/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447088" cy="5334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GB" sz="2400" b="1" smtClean="0"/>
              <a:t>Zambia</a:t>
            </a:r>
          </a:p>
          <a:p>
            <a:pPr eaLnBrk="1" hangingPunct="1"/>
            <a:r>
              <a:rPr lang="en-GB" sz="2400" smtClean="0"/>
              <a:t>Teachers tell students if right or wrong, but give no guidance why or how</a:t>
            </a:r>
          </a:p>
          <a:p>
            <a:pPr eaLnBrk="1" hangingPunct="1"/>
            <a:r>
              <a:rPr lang="en-GB" sz="2400" smtClean="0"/>
              <a:t>Students who are friends share information, others do not share anything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400" b="1" smtClean="0"/>
              <a:t>UK</a:t>
            </a:r>
          </a:p>
          <a:p>
            <a:pPr eaLnBrk="1" hangingPunct="1"/>
            <a:r>
              <a:rPr lang="en-GB" sz="2400" smtClean="0"/>
              <a:t>Students work together and get more feedback</a:t>
            </a:r>
          </a:p>
          <a:p>
            <a:pPr eaLnBrk="1" hangingPunct="1"/>
            <a:r>
              <a:rPr lang="en-GB" sz="2400" smtClean="0"/>
              <a:t>As reviewer, feel it is a privilege to give feedback, but worry that it may be wrong </a:t>
            </a:r>
          </a:p>
          <a:p>
            <a:pPr eaLnBrk="1" hangingPunct="1"/>
            <a:r>
              <a:rPr lang="en-GB" sz="2400" smtClean="0"/>
              <a:t>As reviewee, feel less confident in work, and think not as good as others</a:t>
            </a:r>
            <a:endParaRPr lang="en-GB" sz="2300" smtClean="0"/>
          </a:p>
          <a:p>
            <a:pPr eaLnBrk="1" hangingPunct="1"/>
            <a:endParaRPr lang="en-US" sz="23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874296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465</TotalTime>
  <Words>643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Georgia</vt:lpstr>
      <vt:lpstr>Wingdings 2</vt:lpstr>
      <vt:lpstr>Wingdings</vt:lpstr>
      <vt:lpstr>Calibri</vt:lpstr>
      <vt:lpstr>Civic</vt:lpstr>
      <vt:lpstr>Peer review in the formative stage of writing</vt:lpstr>
      <vt:lpstr>Studies of peer review</vt:lpstr>
      <vt:lpstr>Method</vt:lpstr>
      <vt:lpstr>Pre-activity</vt:lpstr>
      <vt:lpstr>Activity</vt:lpstr>
      <vt:lpstr>Post-activity</vt:lpstr>
      <vt:lpstr>Student experiences of peer review- Lijun</vt:lpstr>
      <vt:lpstr>Student experiences of peer review- Rawan</vt:lpstr>
      <vt:lpstr>Student experiences of peer review- Tsila</vt:lpstr>
      <vt:lpstr>Conclusion</vt:lpstr>
      <vt:lpstr>Questions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review in the formative stage of writing</dc:title>
  <dc:creator>hp</dc:creator>
  <cp:lastModifiedBy>hp</cp:lastModifiedBy>
  <cp:revision>27</cp:revision>
  <dcterms:created xsi:type="dcterms:W3CDTF">2013-02-27T21:03:36Z</dcterms:created>
  <dcterms:modified xsi:type="dcterms:W3CDTF">2013-03-26T21:13:27Z</dcterms:modified>
</cp:coreProperties>
</file>