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734" r:id="rId1"/>
    <p:sldMasterId id="2147483756" r:id="rId2"/>
  </p:sldMasterIdLst>
  <p:notesMasterIdLst>
    <p:notesMasterId r:id="rId17"/>
  </p:notesMasterIdLst>
  <p:handoutMasterIdLst>
    <p:handoutMasterId r:id="rId18"/>
  </p:handoutMasterIdLst>
  <p:sldIdLst>
    <p:sldId id="277" r:id="rId3"/>
    <p:sldId id="278" r:id="rId4"/>
    <p:sldId id="279" r:id="rId5"/>
    <p:sldId id="280" r:id="rId6"/>
    <p:sldId id="281" r:id="rId7"/>
    <p:sldId id="263" r:id="rId8"/>
    <p:sldId id="283" r:id="rId9"/>
    <p:sldId id="264" r:id="rId10"/>
    <p:sldId id="282" r:id="rId11"/>
    <p:sldId id="276" r:id="rId12"/>
    <p:sldId id="284" r:id="rId13"/>
    <p:sldId id="285" r:id="rId14"/>
    <p:sldId id="287" r:id="rId15"/>
    <p:sldId id="286" r:id="rId16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pitchFamily="124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pitchFamily="124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pitchFamily="124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pitchFamily="124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pitchFamily="124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 pitchFamily="124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 pitchFamily="124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 pitchFamily="124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 pitchFamily="12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97">
          <p15:clr>
            <a:srgbClr val="A4A3A4"/>
          </p15:clr>
        </p15:guide>
        <p15:guide id="2" orient="horz" pos="572">
          <p15:clr>
            <a:srgbClr val="A4A3A4"/>
          </p15:clr>
        </p15:guide>
        <p15:guide id="3" orient="horz" pos="1389">
          <p15:clr>
            <a:srgbClr val="A4A3A4"/>
          </p15:clr>
        </p15:guide>
        <p15:guide id="4" orient="horz" pos="1525">
          <p15:clr>
            <a:srgbClr val="A4A3A4"/>
          </p15:clr>
        </p15:guide>
        <p15:guide id="5" orient="horz" pos="799">
          <p15:clr>
            <a:srgbClr val="A4A3A4"/>
          </p15:clr>
        </p15:guide>
        <p15:guide id="6" orient="horz" pos="4123">
          <p15:clr>
            <a:srgbClr val="A4A3A4"/>
          </p15:clr>
        </p15:guide>
        <p15:guide id="7" pos="657">
          <p15:clr>
            <a:srgbClr val="A4A3A4"/>
          </p15:clr>
        </p15:guide>
        <p15:guide id="8" pos="5284">
          <p15:clr>
            <a:srgbClr val="A4A3A4"/>
          </p15:clr>
        </p15:guide>
        <p15:guide id="9" pos="195">
          <p15:clr>
            <a:srgbClr val="A4A3A4"/>
          </p15:clr>
        </p15:guide>
        <p15:guide id="10" pos="2995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55560"/>
    <a:srgbClr val="4D4D4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2787"/>
    <p:restoredTop sz="90929"/>
  </p:normalViewPr>
  <p:slideViewPr>
    <p:cSldViewPr showGuides="1">
      <p:cViewPr varScale="1">
        <p:scale>
          <a:sx n="105" d="100"/>
          <a:sy n="105" d="100"/>
        </p:scale>
        <p:origin x="1416" y="114"/>
      </p:cViewPr>
      <p:guideLst>
        <p:guide orient="horz" pos="197"/>
        <p:guide orient="horz" pos="572"/>
        <p:guide orient="horz" pos="1389"/>
        <p:guide orient="horz" pos="1525"/>
        <p:guide orient="horz" pos="799"/>
        <p:guide orient="horz" pos="4123"/>
        <p:guide pos="657"/>
        <p:guide pos="5284"/>
        <p:guide pos="195"/>
        <p:guide pos="2995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howGuides="1">
      <p:cViewPr varScale="1">
        <p:scale>
          <a:sx n="66" d="100"/>
          <a:sy n="66" d="100"/>
        </p:scale>
        <p:origin x="-3300" y="-114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1.xml"/><Relationship Id="rId21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3CF19177-7C99-4274-9B05-2CBE8EAF1F85}" type="datetimeFigureOut">
              <a:rPr lang="en-US"/>
              <a:pPr>
                <a:defRPr/>
              </a:pPr>
              <a:t>11/19/2019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AD50454B-A3D8-47CC-95C8-DF29420A9AAB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2727725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22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1843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843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4639BEBB-7988-4228-884A-C1F2B91C6D3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387907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124" charset="-128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124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124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124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124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0" descr="OB PPT banner 150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303213"/>
            <a:ext cx="8534400" cy="1539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42987" y="2071678"/>
            <a:ext cx="7813675" cy="4473585"/>
          </a:xfrm>
        </p:spPr>
        <p:txBody>
          <a:bodyPr/>
          <a:lstStyle>
            <a:lvl1pPr marL="0" indent="0" algn="l">
              <a:buNone/>
              <a:defRPr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 dirty="0"/>
          </a:p>
        </p:txBody>
      </p:sp>
      <p:sp>
        <p:nvSpPr>
          <p:cNvPr id="8" name="Title 1"/>
          <p:cNvSpPr>
            <a:spLocks noGrp="1"/>
          </p:cNvSpPr>
          <p:nvPr>
            <p:ph type="ctrTitle"/>
          </p:nvPr>
        </p:nvSpPr>
        <p:spPr>
          <a:xfrm>
            <a:off x="1038880" y="312738"/>
            <a:ext cx="7772400" cy="1526948"/>
          </a:xfrm>
        </p:spPr>
        <p:txBody>
          <a:bodyPr/>
          <a:lstStyle>
            <a:lvl1pPr>
              <a:defRPr sz="320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51113" y="2071678"/>
            <a:ext cx="8105549" cy="4054485"/>
          </a:xfrm>
        </p:spPr>
        <p:txBody>
          <a:bodyPr/>
          <a:lstStyle>
            <a:lvl1pPr marL="180975" indent="-180975">
              <a:spcBef>
                <a:spcPts val="1500"/>
              </a:spcBef>
              <a:defRPr b="0"/>
            </a:lvl1pPr>
            <a:lvl2pPr marL="449263" indent="-177800">
              <a:spcBef>
                <a:spcPts val="300"/>
              </a:spcBef>
              <a:defRPr sz="1600"/>
            </a:lvl2pPr>
            <a:lvl3pPr marL="715963" indent="-182563">
              <a:spcBef>
                <a:spcPts val="300"/>
              </a:spcBef>
              <a:defRPr sz="1600"/>
            </a:lvl3pPr>
            <a:lvl4pPr marL="982663" indent="-177800">
              <a:spcBef>
                <a:spcPts val="300"/>
              </a:spcBef>
              <a:defRPr sz="1600"/>
            </a:lvl4pPr>
            <a:lvl5pPr marL="1258888" indent="-180975">
              <a:spcBef>
                <a:spcPts val="300"/>
              </a:spcBef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322581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42987" y="1959429"/>
            <a:ext cx="3622675" cy="4166734"/>
          </a:xfrm>
        </p:spPr>
        <p:txBody>
          <a:bodyPr>
            <a:normAutofit/>
          </a:bodyPr>
          <a:lstStyle>
            <a:lvl1pPr marL="0" indent="0">
              <a:buNone/>
              <a:defRPr sz="1600" b="1"/>
            </a:lvl1pPr>
            <a:lvl2pPr marL="271463" indent="-271463">
              <a:defRPr sz="1600"/>
            </a:lvl2pPr>
            <a:lvl3pPr marL="533400" indent="-261938">
              <a:defRPr sz="1600"/>
            </a:lvl3pPr>
            <a:lvl4pPr marL="804863" indent="-271463">
              <a:defRPr sz="1600"/>
            </a:lvl4pPr>
            <a:lvl5pPr marL="1077913" indent="-273050"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3656" y="1959429"/>
            <a:ext cx="3622675" cy="4166734"/>
          </a:xfrm>
        </p:spPr>
        <p:txBody>
          <a:bodyPr>
            <a:normAutofit/>
          </a:bodyPr>
          <a:lstStyle>
            <a:lvl1pPr marL="0" indent="0">
              <a:buNone/>
              <a:defRPr sz="1600" b="1"/>
            </a:lvl1pPr>
            <a:lvl2pPr marL="271463" indent="-271463">
              <a:defRPr sz="1600"/>
            </a:lvl2pPr>
            <a:lvl3pPr marL="533400" indent="-261938">
              <a:defRPr sz="1600"/>
            </a:lvl3pPr>
            <a:lvl4pPr marL="804863" indent="-271463">
              <a:defRPr sz="1600"/>
            </a:lvl4pPr>
            <a:lvl5pPr marL="1077913" indent="-273050"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1776089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3082047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0608050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A2AD00"/>
              </a:solidFill>
            </a:endParaRP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A2AD00"/>
              </a:solidFill>
            </a:endParaRP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fld id="{00FA32C2-1F96-44CC-AFEA-F0017A76D002}" type="slidenum">
              <a:rPr lang="en-GB">
                <a:solidFill>
                  <a:srgbClr val="A2AD00"/>
                </a:solidFill>
              </a:rPr>
              <a:pPr/>
              <a:t>‹#›</a:t>
            </a:fld>
            <a:endParaRPr lang="en-GB">
              <a:solidFill>
                <a:srgbClr val="A2AD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126826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57200" y="3938588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A2AD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A2AD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fld id="{C54384D0-4D37-441A-906E-559650B88993}" type="slidenum">
              <a:rPr lang="en-GB">
                <a:solidFill>
                  <a:srgbClr val="A2AD00"/>
                </a:solidFill>
              </a:rPr>
              <a:pPr/>
              <a:t>‹#›</a:t>
            </a:fld>
            <a:endParaRPr lang="en-GB">
              <a:solidFill>
                <a:srgbClr val="A2AD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44510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0" descr="OB PPT banner 150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303213"/>
            <a:ext cx="8534400" cy="1539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itle 1"/>
          <p:cNvSpPr>
            <a:spLocks noGrp="1"/>
          </p:cNvSpPr>
          <p:nvPr>
            <p:ph type="ctrTitle"/>
          </p:nvPr>
        </p:nvSpPr>
        <p:spPr>
          <a:xfrm>
            <a:off x="1038880" y="312738"/>
            <a:ext cx="7772400" cy="1526948"/>
          </a:xfrm>
        </p:spPr>
        <p:txBody>
          <a:bodyPr/>
          <a:lstStyle>
            <a:lvl1pPr>
              <a:defRPr sz="320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51113" y="2071678"/>
            <a:ext cx="8105549" cy="4054485"/>
          </a:xfrm>
        </p:spPr>
        <p:txBody>
          <a:bodyPr/>
          <a:lstStyle>
            <a:lvl1pPr marL="180975" indent="-180975">
              <a:spcBef>
                <a:spcPts val="1500"/>
              </a:spcBef>
              <a:defRPr/>
            </a:lvl1pPr>
            <a:lvl2pPr marL="449263" indent="-177800">
              <a:spcBef>
                <a:spcPts val="300"/>
              </a:spcBef>
              <a:defRPr sz="1600"/>
            </a:lvl2pPr>
            <a:lvl3pPr marL="715963" indent="-182563">
              <a:spcBef>
                <a:spcPts val="300"/>
              </a:spcBef>
              <a:defRPr sz="1600"/>
            </a:lvl3pPr>
            <a:lvl4pPr marL="982663" indent="-177800">
              <a:spcBef>
                <a:spcPts val="300"/>
              </a:spcBef>
              <a:defRPr sz="1600"/>
            </a:lvl4pPr>
            <a:lvl5pPr marL="1258888" indent="-180975">
              <a:spcBef>
                <a:spcPts val="300"/>
              </a:spcBef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42987" y="1959429"/>
            <a:ext cx="3622675" cy="4166734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271463" indent="-271463">
              <a:defRPr sz="1600"/>
            </a:lvl2pPr>
            <a:lvl3pPr marL="533400" indent="-261938">
              <a:defRPr sz="1600"/>
            </a:lvl3pPr>
            <a:lvl4pPr marL="804863" indent="-271463">
              <a:defRPr sz="1600"/>
            </a:lvl4pPr>
            <a:lvl5pPr marL="1077913" indent="-273050"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3656" y="1959429"/>
            <a:ext cx="3622675" cy="4166734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271463" indent="-271463">
              <a:defRPr sz="1600"/>
            </a:lvl2pPr>
            <a:lvl3pPr marL="533400" indent="-261938">
              <a:defRPr sz="1600"/>
            </a:lvl3pPr>
            <a:lvl4pPr marL="804863" indent="-271463">
              <a:defRPr sz="1600"/>
            </a:lvl4pPr>
            <a:lvl5pPr marL="1077913" indent="-273050"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57200" y="3938588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fld id="{C54384D0-4D37-441A-906E-559650B88993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03390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OB PPT banner white 150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1150" y="304800"/>
            <a:ext cx="8528050" cy="153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42987" y="2071678"/>
            <a:ext cx="7813675" cy="4473585"/>
          </a:xfrm>
        </p:spPr>
        <p:txBody>
          <a:bodyPr/>
          <a:lstStyle>
            <a:lvl1pPr marL="0" indent="0" algn="l">
              <a:buNone/>
              <a:defRPr b="0">
                <a:solidFill>
                  <a:schemeClr val="bg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 dirty="0"/>
          </a:p>
        </p:txBody>
      </p:sp>
      <p:sp>
        <p:nvSpPr>
          <p:cNvPr id="8" name="Title 1"/>
          <p:cNvSpPr>
            <a:spLocks noGrp="1"/>
          </p:cNvSpPr>
          <p:nvPr>
            <p:ph type="ctrTitle"/>
          </p:nvPr>
        </p:nvSpPr>
        <p:spPr>
          <a:xfrm>
            <a:off x="1038880" y="312738"/>
            <a:ext cx="7772400" cy="1526948"/>
          </a:xfrm>
        </p:spPr>
        <p:txBody>
          <a:bodyPr>
            <a:normAutofit/>
          </a:bodyPr>
          <a:lstStyle>
            <a:lvl1pPr>
              <a:defRPr sz="320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452175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bg>
      <p:bgPr>
        <a:solidFill>
          <a:srgbClr val="4555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0" descr="OB PPT banner 150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303213"/>
            <a:ext cx="8534400" cy="1539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itle 1"/>
          <p:cNvSpPr>
            <a:spLocks noGrp="1"/>
          </p:cNvSpPr>
          <p:nvPr>
            <p:ph type="ctrTitle"/>
          </p:nvPr>
        </p:nvSpPr>
        <p:spPr>
          <a:xfrm>
            <a:off x="1038880" y="312738"/>
            <a:ext cx="7772400" cy="1526948"/>
          </a:xfrm>
        </p:spPr>
        <p:txBody>
          <a:bodyPr>
            <a:normAutofit/>
          </a:bodyPr>
          <a:lstStyle>
            <a:lvl1pPr>
              <a:defRPr sz="320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6624863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.xml"/><Relationship Id="rId3" Type="http://schemas.openxmlformats.org/officeDocument/2006/relationships/slideLayout" Target="../slideLayouts/slideLayout10.xml"/><Relationship Id="rId7" Type="http://schemas.openxmlformats.org/officeDocument/2006/relationships/slideLayout" Target="../slideLayouts/slideLayout14.xml"/><Relationship Id="rId2" Type="http://schemas.openxmlformats.org/officeDocument/2006/relationships/slideLayout" Target="../slideLayouts/slideLayout9.xml"/><Relationship Id="rId1" Type="http://schemas.openxmlformats.org/officeDocument/2006/relationships/slideLayout" Target="../slideLayouts/slideLayout8.xml"/><Relationship Id="rId6" Type="http://schemas.openxmlformats.org/officeDocument/2006/relationships/slideLayout" Target="../slideLayouts/slideLayout13.xml"/><Relationship Id="rId5" Type="http://schemas.openxmlformats.org/officeDocument/2006/relationships/slideLayout" Target="../slideLayouts/slideLayout12.xml"/><Relationship Id="rId10" Type="http://schemas.openxmlformats.org/officeDocument/2006/relationships/image" Target="../media/image3.jpeg"/><Relationship Id="rId4" Type="http://schemas.openxmlformats.org/officeDocument/2006/relationships/slideLayout" Target="../slideLayouts/slideLayout11.xml"/><Relationship Id="rId9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4555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5" descr="OB PPT logo 150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04800" y="303213"/>
            <a:ext cx="8534400" cy="1539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28700" y="338138"/>
            <a:ext cx="7827963" cy="947737"/>
          </a:xfrm>
          <a:prstGeom prst="rect">
            <a:avLst/>
          </a:prstGeom>
        </p:spPr>
        <p:txBody>
          <a:bodyPr vert="horz" lIns="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1028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857250" y="2071688"/>
            <a:ext cx="7829550" cy="405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smtClean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2" r:id="rId1"/>
    <p:sldLayoutId id="2147483753" r:id="rId2"/>
    <p:sldLayoutId id="2147483748" r:id="rId3"/>
    <p:sldLayoutId id="2147483749" r:id="rId4"/>
    <p:sldLayoutId id="2147483750" r:id="rId5"/>
    <p:sldLayoutId id="2147483751" r:id="rId6"/>
    <p:sldLayoutId id="2147483755" r:id="rId7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2800" b="1" kern="1200" cap="all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000" b="1">
          <a:solidFill>
            <a:schemeClr val="tx1"/>
          </a:solidFill>
          <a:latin typeface="Arial" charset="0"/>
          <a:ea typeface="ＭＳ Ｐゴシック" pitchFamily="124" charset="-128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000" b="1">
          <a:solidFill>
            <a:schemeClr val="tx1"/>
          </a:solidFill>
          <a:latin typeface="Arial" charset="0"/>
          <a:ea typeface="ＭＳ Ｐゴシック" pitchFamily="124" charset="-128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000" b="1">
          <a:solidFill>
            <a:schemeClr val="tx1"/>
          </a:solidFill>
          <a:latin typeface="Arial" charset="0"/>
          <a:ea typeface="ＭＳ Ｐゴシック" pitchFamily="124" charset="-128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000" b="1">
          <a:solidFill>
            <a:schemeClr val="tx1"/>
          </a:solidFill>
          <a:latin typeface="Arial" charset="0"/>
          <a:ea typeface="ＭＳ Ｐゴシック" pitchFamily="124" charset="-128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000" b="1">
          <a:solidFill>
            <a:schemeClr val="tx1"/>
          </a:solidFill>
          <a:latin typeface="Arial" charset="0"/>
          <a:ea typeface="ＭＳ Ｐゴシック" pitchFamily="124" charset="-128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000" b="1">
          <a:solidFill>
            <a:schemeClr val="tx1"/>
          </a:solidFill>
          <a:latin typeface="Arial" charset="0"/>
          <a:ea typeface="ＭＳ Ｐゴシック" pitchFamily="124" charset="-128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000" b="1">
          <a:solidFill>
            <a:schemeClr val="tx1"/>
          </a:solidFill>
          <a:latin typeface="Arial" charset="0"/>
          <a:ea typeface="ＭＳ Ｐゴシック" pitchFamily="124" charset="-128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000" b="1">
          <a:solidFill>
            <a:schemeClr val="tx1"/>
          </a:solidFill>
          <a:latin typeface="Arial" charset="0"/>
          <a:ea typeface="ＭＳ Ｐゴシック" pitchFamily="124" charset="-128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Wingdings" pitchFamily="124" charset="2"/>
        <a:buChar char="§"/>
        <a:defRPr sz="2400" kern="1200">
          <a:solidFill>
            <a:schemeClr val="bg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Wingdings" pitchFamily="124" charset="2"/>
        <a:buChar char="§"/>
        <a:defRPr sz="2400" kern="120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Wingdings" pitchFamily="124" charset="2"/>
        <a:buChar char="§"/>
        <a:defRPr sz="240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Wingdings" pitchFamily="124" charset="2"/>
        <a:buChar char="§"/>
        <a:defRPr sz="2400" kern="120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Wingdings" pitchFamily="124" charset="2"/>
        <a:buChar char="§"/>
        <a:defRPr sz="2400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1030" descr="OB PPT logo white 150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304800" y="304800"/>
            <a:ext cx="8528050" cy="153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28700" y="338138"/>
            <a:ext cx="7827963" cy="947737"/>
          </a:xfrm>
          <a:prstGeom prst="rect">
            <a:avLst/>
          </a:prstGeom>
        </p:spPr>
        <p:txBody>
          <a:bodyPr vert="horz" lIns="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1028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857250" y="2071688"/>
            <a:ext cx="7829550" cy="405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 smtClean="0"/>
          </a:p>
        </p:txBody>
      </p:sp>
    </p:spTree>
    <p:extLst>
      <p:ext uri="{BB962C8B-B14F-4D97-AF65-F5344CB8AC3E}">
        <p14:creationId xmlns:p14="http://schemas.microsoft.com/office/powerpoint/2010/main" val="17184713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2800" b="1" kern="1200" cap="all">
          <a:solidFill>
            <a:schemeClr val="tx1"/>
          </a:solidFill>
          <a:latin typeface="Arial" pitchFamily="34" charset="0"/>
          <a:ea typeface="+mj-ea"/>
          <a:cs typeface="Arial" pitchFamily="34" charset="0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000" b="1">
          <a:solidFill>
            <a:schemeClr val="tx1"/>
          </a:solidFill>
          <a:latin typeface="Arial" charset="0"/>
          <a:ea typeface="ＭＳ Ｐゴシック" pitchFamily="124" charset="-128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000" b="1">
          <a:solidFill>
            <a:schemeClr val="tx1"/>
          </a:solidFill>
          <a:latin typeface="Arial" charset="0"/>
          <a:ea typeface="ＭＳ Ｐゴシック" pitchFamily="124" charset="-128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000" b="1">
          <a:solidFill>
            <a:schemeClr val="tx1"/>
          </a:solidFill>
          <a:latin typeface="Arial" charset="0"/>
          <a:ea typeface="ＭＳ Ｐゴシック" pitchFamily="124" charset="-128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000" b="1">
          <a:solidFill>
            <a:schemeClr val="tx1"/>
          </a:solidFill>
          <a:latin typeface="Arial" charset="0"/>
          <a:ea typeface="ＭＳ Ｐゴシック" pitchFamily="124" charset="-128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000" b="1">
          <a:solidFill>
            <a:schemeClr val="tx1"/>
          </a:solidFill>
          <a:latin typeface="Arial" charset="0"/>
          <a:ea typeface="ＭＳ Ｐゴシック" pitchFamily="124" charset="-128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000" b="1">
          <a:solidFill>
            <a:schemeClr val="tx1"/>
          </a:solidFill>
          <a:latin typeface="Arial" charset="0"/>
          <a:ea typeface="ＭＳ Ｐゴシック" pitchFamily="124" charset="-128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000" b="1">
          <a:solidFill>
            <a:schemeClr val="tx1"/>
          </a:solidFill>
          <a:latin typeface="Arial" charset="0"/>
          <a:ea typeface="ＭＳ Ｐゴシック" pitchFamily="124" charset="-128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000" b="1">
          <a:solidFill>
            <a:schemeClr val="tx1"/>
          </a:solidFill>
          <a:latin typeface="Arial" charset="0"/>
          <a:ea typeface="ＭＳ Ｐゴシック" pitchFamily="124" charset="-128"/>
        </a:defRPr>
      </a:lvl9pPr>
    </p:titleStyle>
    <p:bodyStyle>
      <a:lvl1pPr marL="180975" indent="-180975" algn="l" rtl="0" eaLnBrk="1" fontAlgn="base" hangingPunct="1">
        <a:spcBef>
          <a:spcPct val="20000"/>
        </a:spcBef>
        <a:spcAft>
          <a:spcPct val="0"/>
        </a:spcAft>
        <a:buFont typeface="Wingdings" pitchFamily="124" charset="2"/>
        <a:buChar char="§"/>
        <a:defRPr sz="2400" kern="1200">
          <a:solidFill>
            <a:schemeClr val="bg2"/>
          </a:solidFill>
          <a:latin typeface="+mn-lt"/>
          <a:ea typeface="+mn-ea"/>
          <a:cs typeface="+mn-cs"/>
        </a:defRPr>
      </a:lvl1pPr>
      <a:lvl2pPr marL="630238" indent="-173038" algn="l" rtl="0" eaLnBrk="1" fontAlgn="base" hangingPunct="1">
        <a:spcBef>
          <a:spcPct val="20000"/>
        </a:spcBef>
        <a:spcAft>
          <a:spcPct val="0"/>
        </a:spcAft>
        <a:buFont typeface="Wingdings" pitchFamily="124" charset="2"/>
        <a:buChar char="§"/>
        <a:defRPr sz="2400" kern="1200">
          <a:solidFill>
            <a:schemeClr val="bg2"/>
          </a:solidFill>
          <a:latin typeface="+mn-lt"/>
          <a:ea typeface="+mn-ea"/>
          <a:cs typeface="+mn-cs"/>
        </a:defRPr>
      </a:lvl2pPr>
      <a:lvl3pPr marL="1077913" indent="-163513" algn="l" rtl="0" eaLnBrk="1" fontAlgn="base" hangingPunct="1">
        <a:spcBef>
          <a:spcPct val="20000"/>
        </a:spcBef>
        <a:spcAft>
          <a:spcPct val="0"/>
        </a:spcAft>
        <a:buFont typeface="Wingdings" pitchFamily="124" charset="2"/>
        <a:buChar char="§"/>
        <a:defRPr sz="2400" kern="1200">
          <a:solidFill>
            <a:schemeClr val="bg2"/>
          </a:solidFill>
          <a:latin typeface="+mn-lt"/>
          <a:ea typeface="+mn-ea"/>
          <a:cs typeface="+mn-cs"/>
        </a:defRPr>
      </a:lvl3pPr>
      <a:lvl4pPr marL="1527175" indent="-155575" algn="l" rtl="0" eaLnBrk="1" fontAlgn="base" hangingPunct="1">
        <a:spcBef>
          <a:spcPct val="20000"/>
        </a:spcBef>
        <a:spcAft>
          <a:spcPct val="0"/>
        </a:spcAft>
        <a:buFont typeface="Wingdings" pitchFamily="124" charset="2"/>
        <a:buChar char="§"/>
        <a:defRPr sz="2400" kern="1200">
          <a:solidFill>
            <a:schemeClr val="bg2"/>
          </a:solidFill>
          <a:latin typeface="+mn-lt"/>
          <a:ea typeface="+mn-ea"/>
          <a:cs typeface="+mn-cs"/>
        </a:defRPr>
      </a:lvl4pPr>
      <a:lvl5pPr marL="1974850" indent="-146050" algn="l" rtl="0" eaLnBrk="1" fontAlgn="base" hangingPunct="1">
        <a:spcBef>
          <a:spcPct val="20000"/>
        </a:spcBef>
        <a:spcAft>
          <a:spcPct val="0"/>
        </a:spcAft>
        <a:buFont typeface="Wingdings" pitchFamily="124" charset="2"/>
        <a:buChar char="§"/>
        <a:defRPr sz="2400" kern="1200">
          <a:solidFill>
            <a:schemeClr val="bg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9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9.jpeg"/><Relationship Id="rId7" Type="http://schemas.openxmlformats.org/officeDocument/2006/relationships/image" Target="../media/image13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jpeg"/><Relationship Id="rId5" Type="http://schemas.openxmlformats.org/officeDocument/2006/relationships/image" Target="../media/image11.png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.jpeg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Image of a small waterfall with a bridge, by Aaron Hawkins from Flickr Common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3842320"/>
            <a:ext cx="4064000" cy="2743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cap="none" dirty="0" smtClean="0"/>
              <a:t>Finding The Best Sources</a:t>
            </a:r>
            <a:endParaRPr lang="en-GB" cap="none" dirty="0"/>
          </a:p>
        </p:txBody>
      </p:sp>
      <p:pic>
        <p:nvPicPr>
          <p:cNvPr id="1026" name="Picture 2" descr="Image of a stream by Emily Mills from Flickr Common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124196"/>
            <a:ext cx="3685262" cy="23849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303101" y="4246354"/>
            <a:ext cx="1692835" cy="21544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sz="800" dirty="0" smtClean="0">
                <a:solidFill>
                  <a:schemeClr val="tx2"/>
                </a:solidFill>
              </a:rPr>
              <a:t>Emily Mills on Flickr Commons</a:t>
            </a:r>
            <a:endParaRPr lang="en-GB" sz="800" dirty="0">
              <a:solidFill>
                <a:schemeClr val="tx2"/>
              </a:solidFill>
            </a:endParaRPr>
          </a:p>
        </p:txBody>
      </p:sp>
      <p:pic>
        <p:nvPicPr>
          <p:cNvPr id="1027" name="Picture 3" descr="Image of a waterfall flowing into a blue-green pool, by Storm Crypt on Flickr Common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74973" y="3088640"/>
            <a:ext cx="4525147" cy="35465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7020272" y="6343684"/>
            <a:ext cx="1632520" cy="21544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sz="800" dirty="0" smtClean="0">
                <a:solidFill>
                  <a:schemeClr val="tx2"/>
                </a:solidFill>
              </a:rPr>
              <a:t>Storm Crypt on Flickr Commons</a:t>
            </a:r>
            <a:endParaRPr lang="en-GB" sz="800" dirty="0">
              <a:solidFill>
                <a:schemeClr val="tx2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27584" y="6343684"/>
            <a:ext cx="1872208" cy="21544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sz="800" dirty="0" smtClean="0">
                <a:solidFill>
                  <a:schemeClr val="tx2"/>
                </a:solidFill>
              </a:rPr>
              <a:t>Aaron Hawkins on Flickr Commons</a:t>
            </a:r>
            <a:endParaRPr lang="en-GB" sz="800" dirty="0">
              <a:solidFill>
                <a:schemeClr val="tx2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427984" y="2124196"/>
            <a:ext cx="427213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Hazel Rothera</a:t>
            </a:r>
          </a:p>
          <a:p>
            <a:r>
              <a:rPr lang="en-GB" dirty="0" smtClean="0"/>
              <a:t>Education Librarian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359634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8" name="Picture 6" descr="Image of an iceberg, showing the majority of the ice below the waterline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692696"/>
            <a:ext cx="3683099" cy="53352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716016" y="1052736"/>
            <a:ext cx="3960440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smtClean="0"/>
              <a:t>You’ll probably be told that you can’t </a:t>
            </a:r>
            <a:r>
              <a:rPr lang="en-GB" sz="2000" b="1" dirty="0" smtClean="0"/>
              <a:t>cite</a:t>
            </a:r>
            <a:r>
              <a:rPr lang="en-GB" sz="2000" dirty="0" smtClean="0"/>
              <a:t> blog posts, Wikipedia articles, </a:t>
            </a:r>
            <a:r>
              <a:rPr lang="en-GB" sz="2000" dirty="0" err="1" smtClean="0"/>
              <a:t>etc</a:t>
            </a:r>
            <a:r>
              <a:rPr lang="en-GB" sz="2000" dirty="0" smtClean="0"/>
              <a:t> in your assignments (they’re not sufficiently robust sources of evidence) .</a:t>
            </a:r>
          </a:p>
          <a:p>
            <a:endParaRPr lang="en-GB" sz="2000" dirty="0"/>
          </a:p>
          <a:p>
            <a:r>
              <a:rPr lang="en-GB" sz="2000" dirty="0" smtClean="0"/>
              <a:t>But you may need to </a:t>
            </a:r>
            <a:r>
              <a:rPr lang="en-GB" sz="2000" b="1" dirty="0" smtClean="0"/>
              <a:t>read</a:t>
            </a:r>
            <a:r>
              <a:rPr lang="en-GB" sz="2000" dirty="0" smtClean="0"/>
              <a:t> them in order to then understand journal articles and other research – which you </a:t>
            </a:r>
            <a:r>
              <a:rPr lang="en-GB" sz="2000" b="1" dirty="0" smtClean="0"/>
              <a:t>can</a:t>
            </a:r>
            <a:r>
              <a:rPr lang="en-GB" sz="2000" dirty="0" smtClean="0"/>
              <a:t> cite.</a:t>
            </a:r>
          </a:p>
          <a:p>
            <a:endParaRPr lang="en-GB" sz="2000" dirty="0" smtClean="0"/>
          </a:p>
          <a:p>
            <a:r>
              <a:rPr lang="en-GB" sz="2000" dirty="0" smtClean="0"/>
              <a:t>The academic sources which end up cited (referenced) in your assignments may only be the tip of your </a:t>
            </a:r>
            <a:r>
              <a:rPr lang="en-GB" sz="2000" b="1" dirty="0" smtClean="0"/>
              <a:t>reading iceberg</a:t>
            </a:r>
            <a:r>
              <a:rPr lang="en-GB" sz="2000" dirty="0" smtClean="0"/>
              <a:t>!</a:t>
            </a:r>
            <a:endParaRPr lang="en-GB" sz="2000" dirty="0"/>
          </a:p>
        </p:txBody>
      </p:sp>
      <p:sp>
        <p:nvSpPr>
          <p:cNvPr id="3" name="TextBox 2"/>
          <p:cNvSpPr txBox="1"/>
          <p:nvPr/>
        </p:nvSpPr>
        <p:spPr>
          <a:xfrm>
            <a:off x="467544" y="5761717"/>
            <a:ext cx="309634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 err="1" smtClean="0"/>
              <a:t>Kils</a:t>
            </a:r>
            <a:r>
              <a:rPr lang="en-GB" sz="1200" dirty="0" smtClean="0"/>
              <a:t> &amp; Bodo, commons.wikimedia.org</a:t>
            </a:r>
            <a:endParaRPr lang="en-GB" sz="1200" dirty="0"/>
          </a:p>
        </p:txBody>
      </p:sp>
    </p:spTree>
    <p:extLst>
      <p:ext uri="{BB962C8B-B14F-4D97-AF65-F5344CB8AC3E}">
        <p14:creationId xmlns:p14="http://schemas.microsoft.com/office/powerpoint/2010/main" val="35879791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539552" y="332656"/>
            <a:ext cx="7772400" cy="1526948"/>
          </a:xfrm>
        </p:spPr>
        <p:txBody>
          <a:bodyPr/>
          <a:lstStyle/>
          <a:p>
            <a:r>
              <a:rPr lang="en-GB" cap="none" dirty="0" smtClean="0"/>
              <a:t>Books, reports, journals and journal articles are all easy to find…</a:t>
            </a:r>
            <a:endParaRPr lang="en-GB" cap="none" dirty="0"/>
          </a:p>
        </p:txBody>
      </p:sp>
      <p:pic>
        <p:nvPicPr>
          <p:cNvPr id="4" name="Picture 3" descr="Screenshot of the Library home p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7544" y="1916832"/>
            <a:ext cx="7082086" cy="4691433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7740352" y="5877270"/>
            <a:ext cx="12596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(demo)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116266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>
          <a:xfrm>
            <a:off x="251520" y="2132856"/>
            <a:ext cx="7813675" cy="4473585"/>
          </a:xfrm>
        </p:spPr>
        <p:txBody>
          <a:bodyPr/>
          <a:lstStyle/>
          <a:p>
            <a:endParaRPr lang="en-GB" dirty="0" smtClean="0"/>
          </a:p>
          <a:p>
            <a:r>
              <a:rPr lang="en-GB" dirty="0" smtClean="0"/>
              <a:t>The </a:t>
            </a:r>
            <a:r>
              <a:rPr lang="en-GB" b="1" dirty="0" smtClean="0"/>
              <a:t>e-book</a:t>
            </a:r>
            <a:r>
              <a:rPr lang="en-GB" dirty="0" smtClean="0"/>
              <a:t> of Judith Bell’s </a:t>
            </a:r>
            <a:r>
              <a:rPr lang="en-GB" i="1" dirty="0" smtClean="0"/>
              <a:t>Doing your research project</a:t>
            </a:r>
            <a:r>
              <a:rPr lang="en-GB" dirty="0" smtClean="0"/>
              <a:t> </a:t>
            </a:r>
          </a:p>
          <a:p>
            <a:endParaRPr lang="en-GB" dirty="0"/>
          </a:p>
          <a:p>
            <a:r>
              <a:rPr lang="en-GB" dirty="0" smtClean="0"/>
              <a:t>A </a:t>
            </a:r>
            <a:r>
              <a:rPr lang="en-GB" b="1" dirty="0" smtClean="0"/>
              <a:t>book</a:t>
            </a:r>
            <a:r>
              <a:rPr lang="en-GB" dirty="0" smtClean="0"/>
              <a:t> by Denis Hayes on </a:t>
            </a:r>
            <a:r>
              <a:rPr lang="en-GB" b="1" dirty="0" smtClean="0"/>
              <a:t>primary teaching</a:t>
            </a:r>
          </a:p>
          <a:p>
            <a:endParaRPr lang="en-GB" dirty="0"/>
          </a:p>
          <a:p>
            <a:r>
              <a:rPr lang="en-GB" dirty="0" smtClean="0"/>
              <a:t>A </a:t>
            </a:r>
            <a:r>
              <a:rPr lang="en-GB" b="1" dirty="0" smtClean="0"/>
              <a:t>peer-reviewed journal article</a:t>
            </a:r>
            <a:r>
              <a:rPr lang="en-GB" dirty="0" smtClean="0"/>
              <a:t>, published in the </a:t>
            </a:r>
            <a:r>
              <a:rPr lang="en-GB" b="1" dirty="0" smtClean="0"/>
              <a:t>last 5 years</a:t>
            </a:r>
            <a:r>
              <a:rPr lang="en-GB" dirty="0" smtClean="0"/>
              <a:t>, on </a:t>
            </a:r>
            <a:r>
              <a:rPr lang="en-GB" b="1" dirty="0" smtClean="0"/>
              <a:t>outdoor learning in the early years</a:t>
            </a:r>
          </a:p>
          <a:p>
            <a:endParaRPr lang="en-GB" b="1" dirty="0"/>
          </a:p>
          <a:p>
            <a:r>
              <a:rPr lang="en-GB" dirty="0" smtClean="0"/>
              <a:t>An article from the </a:t>
            </a:r>
            <a:r>
              <a:rPr lang="en-GB" b="1" dirty="0" smtClean="0"/>
              <a:t>current issue</a:t>
            </a:r>
            <a:r>
              <a:rPr lang="en-GB" dirty="0" smtClean="0"/>
              <a:t> of </a:t>
            </a:r>
            <a:r>
              <a:rPr lang="en-GB" i="1" dirty="0" smtClean="0"/>
              <a:t>British Educational Research Journal</a:t>
            </a:r>
            <a:endParaRPr lang="en-GB" dirty="0" smtClean="0"/>
          </a:p>
          <a:p>
            <a:endParaRPr lang="en-GB" b="1" dirty="0"/>
          </a:p>
          <a:p>
            <a:endParaRPr lang="en-GB" b="1" dirty="0" smtClean="0"/>
          </a:p>
          <a:p>
            <a:endParaRPr lang="en-GB" dirty="0"/>
          </a:p>
          <a:p>
            <a:endParaRPr lang="en-GB" dirty="0"/>
          </a:p>
        </p:txBody>
      </p:sp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cap="none" smtClean="0"/>
              <a:t>Practise </a:t>
            </a:r>
            <a:r>
              <a:rPr lang="en-GB" cap="none" dirty="0" smtClean="0"/>
              <a:t>finding these on </a:t>
            </a:r>
            <a:r>
              <a:rPr lang="en-GB" cap="none" dirty="0" err="1" smtClean="0"/>
              <a:t>LibrarySearch</a:t>
            </a:r>
            <a:r>
              <a:rPr lang="en-GB" cap="none" dirty="0" smtClean="0"/>
              <a:t>…</a:t>
            </a:r>
            <a:endParaRPr lang="en-GB" cap="none" dirty="0"/>
          </a:p>
        </p:txBody>
      </p:sp>
    </p:spTree>
    <p:extLst>
      <p:ext uri="{BB962C8B-B14F-4D97-AF65-F5344CB8AC3E}">
        <p14:creationId xmlns:p14="http://schemas.microsoft.com/office/powerpoint/2010/main" val="36988086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>
          <a:xfrm>
            <a:off x="395537" y="2071678"/>
            <a:ext cx="8461126" cy="4473585"/>
          </a:xfrm>
        </p:spPr>
        <p:txBody>
          <a:bodyPr/>
          <a:lstStyle/>
          <a:p>
            <a:r>
              <a:rPr lang="en-GB" dirty="0" smtClean="0"/>
              <a:t>(We will summarise the responses for you on Moodle – fill in and pass to the front: )</a:t>
            </a:r>
          </a:p>
          <a:p>
            <a:endParaRPr lang="en-GB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b="1" dirty="0" smtClean="0"/>
              <a:t>The most important thing I have learnt in this session is…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b="1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b="1" dirty="0" smtClean="0"/>
              <a:t>One question I still have is…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b="1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b="1" dirty="0" smtClean="0"/>
              <a:t>As a result of this session I will now go away and…</a:t>
            </a:r>
            <a:endParaRPr lang="en-GB" b="1" dirty="0"/>
          </a:p>
        </p:txBody>
      </p:sp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cap="none" dirty="0" smtClean="0"/>
              <a:t>Two-minute Reflection…</a:t>
            </a:r>
            <a:endParaRPr lang="en-GB" cap="none" dirty="0"/>
          </a:p>
        </p:txBody>
      </p:sp>
    </p:spTree>
    <p:extLst>
      <p:ext uri="{BB962C8B-B14F-4D97-AF65-F5344CB8AC3E}">
        <p14:creationId xmlns:p14="http://schemas.microsoft.com/office/powerpoint/2010/main" val="27381388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cap="none" dirty="0" smtClean="0"/>
              <a:t>And finally, remember…</a:t>
            </a:r>
            <a:endParaRPr lang="en-GB" cap="none" dirty="0"/>
          </a:p>
        </p:txBody>
      </p:sp>
      <p:sp>
        <p:nvSpPr>
          <p:cNvPr id="4" name="TextBox 3"/>
          <p:cNvSpPr txBox="1"/>
          <p:nvPr/>
        </p:nvSpPr>
        <p:spPr>
          <a:xfrm>
            <a:off x="1054872" y="2132856"/>
            <a:ext cx="482453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Not all information sources are the same – choose wisely!</a:t>
            </a:r>
            <a:endParaRPr lang="en-GB" dirty="0"/>
          </a:p>
        </p:txBody>
      </p:sp>
      <p:pic>
        <p:nvPicPr>
          <p:cNvPr id="1026" name="Picture 2" descr="Image of Albus Dumbldore from Harry Potter with the quotation: &quot;It is our choices, Harry, that show what we truly are, far more than our abilities&quot;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2" y="2060848"/>
            <a:ext cx="2105472" cy="21054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 descr="Image of information ladder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3257023"/>
            <a:ext cx="1865939" cy="21057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451336" y="3340408"/>
            <a:ext cx="345638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Expect to have to work at climbing the information ladder to reach the best sources…</a:t>
            </a:r>
            <a:endParaRPr lang="en-GB" dirty="0"/>
          </a:p>
        </p:txBody>
      </p:sp>
      <p:pic>
        <p:nvPicPr>
          <p:cNvPr id="8" name="Picture 6" descr="Image of reading iceber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41713" y="4379466"/>
            <a:ext cx="1545583" cy="2238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1038880" y="5443137"/>
            <a:ext cx="593236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… which means the academic sources </a:t>
            </a:r>
            <a:r>
              <a:rPr lang="en-GB" smtClean="0"/>
              <a:t>you reference </a:t>
            </a:r>
            <a:r>
              <a:rPr lang="en-GB" dirty="0" smtClean="0"/>
              <a:t>in your assignments may be only the tip of your reading iceberg!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939564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25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25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250"/>
                            </p:stCondLst>
                            <p:childTnLst>
                              <p:par>
                                <p:cTn id="27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>
          <a:xfrm>
            <a:off x="251520" y="1988840"/>
            <a:ext cx="8640960" cy="4473585"/>
          </a:xfrm>
        </p:spPr>
        <p:txBody>
          <a:bodyPr/>
          <a:lstStyle/>
          <a:p>
            <a:r>
              <a:rPr lang="en-GB" sz="1800" b="1" dirty="0" smtClean="0"/>
              <a:t>Module aims: </a:t>
            </a:r>
            <a:r>
              <a:rPr lang="en-GB" sz="1800" dirty="0" smtClean="0"/>
              <a:t>… </a:t>
            </a:r>
            <a:r>
              <a:rPr lang="en-GB" sz="1800" b="1" i="1" dirty="0" smtClean="0"/>
              <a:t>role </a:t>
            </a:r>
            <a:r>
              <a:rPr lang="en-GB" sz="1800" b="1" i="1" dirty="0"/>
              <a:t>of educational </a:t>
            </a:r>
            <a:r>
              <a:rPr lang="en-GB" sz="1800" b="1" i="1" dirty="0" smtClean="0"/>
              <a:t>research</a:t>
            </a:r>
            <a:r>
              <a:rPr lang="en-GB" sz="1800" i="1" dirty="0" smtClean="0"/>
              <a:t>… </a:t>
            </a:r>
            <a:r>
              <a:rPr lang="en-GB" sz="1800" b="1" i="1" dirty="0" smtClean="0"/>
              <a:t>validity </a:t>
            </a:r>
            <a:r>
              <a:rPr lang="en-GB" sz="1800" b="1" i="1" dirty="0"/>
              <a:t>and reliability </a:t>
            </a:r>
            <a:r>
              <a:rPr lang="en-GB" sz="1800" i="1" dirty="0"/>
              <a:t>of a range of contemporary evidence that </a:t>
            </a:r>
            <a:r>
              <a:rPr lang="en-GB" sz="1800" b="1" i="1" dirty="0"/>
              <a:t>underpins the professional knowledge of primary school </a:t>
            </a:r>
            <a:r>
              <a:rPr lang="en-GB" sz="1800" b="1" i="1" dirty="0" smtClean="0"/>
              <a:t>teachers… grounding </a:t>
            </a:r>
            <a:r>
              <a:rPr lang="en-GB" sz="1800" b="1" i="1" dirty="0"/>
              <a:t>in </a:t>
            </a:r>
            <a:r>
              <a:rPr lang="en-GB" sz="1800" b="1" i="1" dirty="0" smtClean="0"/>
              <a:t>criticality</a:t>
            </a:r>
          </a:p>
          <a:p>
            <a:endParaRPr lang="en-GB" sz="1800" dirty="0"/>
          </a:p>
          <a:p>
            <a:r>
              <a:rPr lang="en-GB" sz="1800" b="1" dirty="0" smtClean="0"/>
              <a:t>Assignment: </a:t>
            </a:r>
            <a:r>
              <a:rPr lang="en-GB" sz="1800" i="1" dirty="0" smtClean="0"/>
              <a:t>Find </a:t>
            </a:r>
            <a:r>
              <a:rPr lang="en-GB" sz="1800" i="1" dirty="0"/>
              <a:t>a </a:t>
            </a:r>
            <a:r>
              <a:rPr lang="en-GB" sz="1800" b="1" i="1" dirty="0"/>
              <a:t>news event </a:t>
            </a:r>
            <a:r>
              <a:rPr lang="en-GB" sz="1800" i="1" dirty="0"/>
              <a:t>from the summer or recent past and explore what the underlying </a:t>
            </a:r>
            <a:r>
              <a:rPr lang="en-GB" sz="1800" b="1" i="1" dirty="0"/>
              <a:t>educational themes </a:t>
            </a:r>
            <a:r>
              <a:rPr lang="en-GB" sz="1800" i="1" dirty="0"/>
              <a:t>are, and </a:t>
            </a:r>
            <a:r>
              <a:rPr lang="en-GB" sz="1800" b="1" i="1" dirty="0"/>
              <a:t>how educational research can help us understand it.</a:t>
            </a:r>
          </a:p>
          <a:p>
            <a:endParaRPr lang="en-GB" sz="800" b="1" i="1" dirty="0"/>
          </a:p>
          <a:p>
            <a:endParaRPr lang="en-GB" sz="1800" b="1" i="1" dirty="0" smtClean="0"/>
          </a:p>
          <a:p>
            <a:r>
              <a:rPr lang="en-GB" sz="1800" b="1" dirty="0" smtClean="0"/>
              <a:t>Rest of the course: </a:t>
            </a:r>
            <a:r>
              <a:rPr lang="en-GB" sz="1800" i="1" dirty="0"/>
              <a:t>What you learn from this module you should apply in and across the other modules you take in your programme. </a:t>
            </a:r>
            <a:endParaRPr lang="en-GB" sz="1800" b="1" i="1" dirty="0" smtClean="0"/>
          </a:p>
          <a:p>
            <a:endParaRPr lang="en-GB" sz="1800" b="1" i="1" dirty="0" smtClean="0"/>
          </a:p>
          <a:p>
            <a:r>
              <a:rPr lang="en-GB" sz="1800" b="1" dirty="0" smtClean="0"/>
              <a:t>Your future career</a:t>
            </a:r>
            <a:r>
              <a:rPr lang="en-GB" sz="1800" dirty="0" smtClean="0"/>
              <a:t>: </a:t>
            </a:r>
            <a:r>
              <a:rPr lang="en-GB" sz="1800" i="1" dirty="0" smtClean="0"/>
              <a:t>to help you debate with parents, head teachers, school governors, and Secretaries of State for Education!</a:t>
            </a:r>
            <a:endParaRPr lang="en-GB" sz="1800" b="1" dirty="0"/>
          </a:p>
        </p:txBody>
      </p:sp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cap="none" dirty="0" smtClean="0"/>
              <a:t>What’s this session for ?</a:t>
            </a:r>
            <a:endParaRPr lang="en-GB" cap="none" dirty="0"/>
          </a:p>
        </p:txBody>
      </p:sp>
    </p:spTree>
    <p:extLst>
      <p:ext uri="{BB962C8B-B14F-4D97-AF65-F5344CB8AC3E}">
        <p14:creationId xmlns:p14="http://schemas.microsoft.com/office/powerpoint/2010/main" val="14896347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10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539552" y="312738"/>
            <a:ext cx="8271728" cy="1526948"/>
          </a:xfrm>
        </p:spPr>
        <p:txBody>
          <a:bodyPr/>
          <a:lstStyle/>
          <a:p>
            <a:r>
              <a:rPr lang="en-GB" cap="none" dirty="0" smtClean="0"/>
              <a:t>We all like information to be…</a:t>
            </a:r>
            <a:endParaRPr lang="en-GB" cap="none" dirty="0"/>
          </a:p>
        </p:txBody>
      </p:sp>
      <p:sp>
        <p:nvSpPr>
          <p:cNvPr id="4" name="TextBox 3"/>
          <p:cNvSpPr txBox="1"/>
          <p:nvPr/>
        </p:nvSpPr>
        <p:spPr>
          <a:xfrm>
            <a:off x="313280" y="2167280"/>
            <a:ext cx="16561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 smtClean="0">
                <a:solidFill>
                  <a:srgbClr val="FFC000"/>
                </a:solidFill>
              </a:rPr>
              <a:t>Short</a:t>
            </a:r>
            <a:endParaRPr lang="en-GB" sz="3200" dirty="0">
              <a:solidFill>
                <a:srgbClr val="FFC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544016" y="2068572"/>
            <a:ext cx="31683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320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Easy to find</a:t>
            </a:r>
            <a:endParaRPr lang="en-GB" sz="3200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721988" y="2643344"/>
            <a:ext cx="43924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dirty="0" smtClean="0">
                <a:solidFill>
                  <a:srgbClr val="00B0F0"/>
                </a:solidFill>
              </a:rPr>
              <a:t>Easy to understand</a:t>
            </a:r>
            <a:endParaRPr lang="en-GB" sz="3200" dirty="0">
              <a:solidFill>
                <a:srgbClr val="00B0F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39552" y="3739389"/>
            <a:ext cx="25202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Up-to-date</a:t>
            </a:r>
            <a:endParaRPr lang="en-GB" sz="3200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572000" y="3605836"/>
            <a:ext cx="3600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3200" dirty="0" smtClean="0">
                <a:solidFill>
                  <a:srgbClr val="00B050"/>
                </a:solidFill>
              </a:rPr>
              <a:t>Evidence-based</a:t>
            </a:r>
            <a:endParaRPr lang="en-GB" sz="3200" dirty="0">
              <a:solidFill>
                <a:srgbClr val="00B05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547664" y="4726723"/>
            <a:ext cx="194421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 smtClean="0">
                <a:solidFill>
                  <a:schemeClr val="bg1"/>
                </a:solidFill>
              </a:rPr>
              <a:t>Detailed</a:t>
            </a:r>
            <a:endParaRPr lang="en-GB" sz="3200" dirty="0">
              <a:solidFill>
                <a:schemeClr val="bg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918232" y="4558325"/>
            <a:ext cx="453650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3200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Accurate and unbiased</a:t>
            </a:r>
            <a:endParaRPr lang="en-GB" sz="3200" dirty="0">
              <a:solidFill>
                <a:schemeClr val="accent1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15568" y="6170863"/>
            <a:ext cx="8454736" cy="461665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chemeClr val="bg1"/>
                </a:solidFill>
              </a:rPr>
              <a:t>… but no information source can be all those things at once!</a:t>
            </a:r>
            <a:endParaRPr lang="en-GB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599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  <p:bldP spid="9" grpId="0"/>
      <p:bldP spid="10" grpId="0"/>
      <p:bldP spid="1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539552" y="312738"/>
            <a:ext cx="8271728" cy="1526948"/>
          </a:xfrm>
        </p:spPr>
        <p:txBody>
          <a:bodyPr>
            <a:normAutofit/>
          </a:bodyPr>
          <a:lstStyle/>
          <a:p>
            <a:r>
              <a:rPr lang="en-GB" cap="none" dirty="0" smtClean="0"/>
              <a:t>One-minute exercises: </a:t>
            </a:r>
            <a:br>
              <a:rPr lang="en-GB" cap="none" dirty="0" smtClean="0"/>
            </a:br>
            <a:r>
              <a:rPr lang="en-GB" sz="2200" b="0" cap="none" dirty="0" smtClean="0"/>
              <a:t>which are the </a:t>
            </a:r>
            <a:r>
              <a:rPr lang="en-GB" sz="2200" cap="none" dirty="0" smtClean="0"/>
              <a:t>most important 3 </a:t>
            </a:r>
            <a:r>
              <a:rPr lang="en-GB" sz="2200" b="0" cap="none" dirty="0" smtClean="0"/>
              <a:t>in each of these scenarios?</a:t>
            </a:r>
            <a:endParaRPr lang="en-GB" sz="2200" b="0" cap="none" dirty="0"/>
          </a:p>
        </p:txBody>
      </p:sp>
      <p:sp>
        <p:nvSpPr>
          <p:cNvPr id="4" name="TextBox 3"/>
          <p:cNvSpPr txBox="1"/>
          <p:nvPr/>
        </p:nvSpPr>
        <p:spPr>
          <a:xfrm>
            <a:off x="7056184" y="2653347"/>
            <a:ext cx="16561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3200" dirty="0" smtClean="0">
                <a:solidFill>
                  <a:srgbClr val="FFC000"/>
                </a:solidFill>
              </a:rPr>
              <a:t>Short</a:t>
            </a:r>
            <a:endParaRPr lang="en-GB" sz="3200" dirty="0">
              <a:solidFill>
                <a:srgbClr val="FFC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544016" y="2068572"/>
            <a:ext cx="31683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320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Easy to find</a:t>
            </a:r>
            <a:endParaRPr lang="en-GB" sz="3200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499992" y="3284984"/>
            <a:ext cx="43924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3200" dirty="0" smtClean="0">
                <a:solidFill>
                  <a:srgbClr val="00B0F0"/>
                </a:solidFill>
              </a:rPr>
              <a:t>Easy to understand</a:t>
            </a:r>
            <a:endParaRPr lang="en-GB" sz="3200" dirty="0">
              <a:solidFill>
                <a:srgbClr val="00B0F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084168" y="4606463"/>
            <a:ext cx="25202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3200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Up-to-date</a:t>
            </a:r>
            <a:endParaRPr lang="en-GB" sz="3200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111968" y="4005064"/>
            <a:ext cx="3600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3200" dirty="0" smtClean="0">
                <a:solidFill>
                  <a:srgbClr val="00B050"/>
                </a:solidFill>
              </a:rPr>
              <a:t>Evidence-based</a:t>
            </a:r>
            <a:endParaRPr lang="en-GB" sz="3200" dirty="0">
              <a:solidFill>
                <a:srgbClr val="00B05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905456" y="5885237"/>
            <a:ext cx="194421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3200" dirty="0" smtClean="0">
                <a:solidFill>
                  <a:schemeClr val="bg1"/>
                </a:solidFill>
              </a:rPr>
              <a:t>Detailed</a:t>
            </a:r>
            <a:endParaRPr lang="en-GB" sz="3200" dirty="0">
              <a:solidFill>
                <a:schemeClr val="bg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355976" y="5153104"/>
            <a:ext cx="453650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3200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Accurate and unbiased</a:t>
            </a:r>
            <a:endParaRPr lang="en-GB" sz="3200" dirty="0">
              <a:solidFill>
                <a:schemeClr val="accent1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95536" y="2684819"/>
            <a:ext cx="381642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C</a:t>
            </a:r>
            <a:r>
              <a:rPr lang="en-GB" dirty="0" smtClean="0"/>
              <a:t>hoosing a restaurant to organise a meal out for a friend’s birthday</a:t>
            </a:r>
            <a:endParaRPr lang="en-GB" dirty="0"/>
          </a:p>
        </p:txBody>
      </p:sp>
      <p:sp>
        <p:nvSpPr>
          <p:cNvPr id="11" name="TextBox 10"/>
          <p:cNvSpPr txBox="1"/>
          <p:nvPr/>
        </p:nvSpPr>
        <p:spPr>
          <a:xfrm>
            <a:off x="395536" y="2068572"/>
            <a:ext cx="54726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Information to help you with…</a:t>
            </a:r>
            <a:endParaRPr lang="en-GB" dirty="0"/>
          </a:p>
        </p:txBody>
      </p:sp>
      <p:sp>
        <p:nvSpPr>
          <p:cNvPr id="12" name="TextBox 11"/>
          <p:cNvSpPr txBox="1"/>
          <p:nvPr/>
        </p:nvSpPr>
        <p:spPr>
          <a:xfrm>
            <a:off x="467544" y="4149080"/>
            <a:ext cx="388843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Helping your gran decide whether to have a particular operation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323528" y="5737879"/>
            <a:ext cx="345638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Writing an assignment for this course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087655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2" grpId="0"/>
      <p:bldP spid="1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539552" y="332656"/>
            <a:ext cx="7772400" cy="1526948"/>
          </a:xfrm>
        </p:spPr>
        <p:txBody>
          <a:bodyPr/>
          <a:lstStyle/>
          <a:p>
            <a:r>
              <a:rPr lang="en-GB" cap="none" dirty="0" smtClean="0"/>
              <a:t>Information sources are not all the same!</a:t>
            </a:r>
            <a:endParaRPr lang="en-GB" cap="none" dirty="0"/>
          </a:p>
        </p:txBody>
      </p:sp>
      <p:pic>
        <p:nvPicPr>
          <p:cNvPr id="4" name="Picture 12" descr="Picture of a shelf of encyclopedia volumes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36" y="4869160"/>
            <a:ext cx="1114654" cy="15614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14" descr="Picture of a pile of textbooks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18660" y="2054481"/>
            <a:ext cx="1115616" cy="1678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2" descr="Cover of the journal Primary Scienc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8686" y="2420888"/>
            <a:ext cx="1506538" cy="218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19" descr="Screenshot of the first page of an academic journal article (title: Research into literacy and technology in primary classrooms)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926" t="28595" r="18637" b="6760"/>
          <a:stretch>
            <a:fillRect/>
          </a:stretch>
        </p:blipFill>
        <p:spPr bwMode="auto">
          <a:xfrm>
            <a:off x="7380312" y="4399028"/>
            <a:ext cx="1525587" cy="2187575"/>
          </a:xfrm>
          <a:prstGeom prst="rect">
            <a:avLst/>
          </a:prstGeom>
          <a:noFill/>
          <a:ln w="25400">
            <a:solidFill>
              <a:schemeClr val="tx2"/>
            </a:solidFill>
            <a:miter lim="800000"/>
            <a:headEnd/>
            <a:tailEnd/>
          </a:ln>
        </p:spPr>
      </p:pic>
      <p:grpSp>
        <p:nvGrpSpPr>
          <p:cNvPr id="9" name="Group 8" descr="Woman reading a newspaper - by Ann Christin from Flickr Commons"/>
          <p:cNvGrpSpPr/>
          <p:nvPr/>
        </p:nvGrpSpPr>
        <p:grpSpPr>
          <a:xfrm>
            <a:off x="4788024" y="1196752"/>
            <a:ext cx="2025848" cy="2826251"/>
            <a:chOff x="4788024" y="1196752"/>
            <a:chExt cx="2025848" cy="2826251"/>
          </a:xfrm>
        </p:grpSpPr>
        <p:pic>
          <p:nvPicPr>
            <p:cNvPr id="2050" name="Picture 2" descr="C:\Users\p0072656\Pictures\Pictures\newspaper-by-ann-christin-on-flickr-commons.jpg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88024" y="1196752"/>
              <a:ext cx="2025848" cy="282625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8" name="TextBox 7"/>
            <p:cNvSpPr txBox="1"/>
            <p:nvPr/>
          </p:nvSpPr>
          <p:spPr>
            <a:xfrm>
              <a:off x="4867920" y="3684449"/>
              <a:ext cx="1945952" cy="338554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GB" sz="800" dirty="0" smtClean="0">
                  <a:solidFill>
                    <a:schemeClr val="tx2"/>
                  </a:solidFill>
                </a:rPr>
                <a:t>Newspaper by Ann Christin on Flickr Commons</a:t>
              </a:r>
              <a:endParaRPr lang="en-GB" sz="800" dirty="0">
                <a:solidFill>
                  <a:schemeClr val="tx2"/>
                </a:solidFill>
              </a:endParaRPr>
            </a:p>
          </p:txBody>
        </p:sp>
      </p:grpSp>
      <p:pic>
        <p:nvPicPr>
          <p:cNvPr id="2051" name="Picture 3" descr="Screenshot of the home page of Ben Goldacre's &quot;Bad Science&quot; blo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2946" y="4149080"/>
            <a:ext cx="5362550" cy="24375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 descr="Screenshot of Google search box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2658010"/>
            <a:ext cx="2256308" cy="10753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183883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25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250"/>
                            </p:stCondLst>
                            <p:childTnLst>
                              <p:par>
                                <p:cTn id="17" presetID="9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75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5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>
          <a:xfrm>
            <a:off x="251520" y="1988840"/>
            <a:ext cx="8389118" cy="4473585"/>
          </a:xfrm>
        </p:spPr>
        <p:txBody>
          <a:bodyPr/>
          <a:lstStyle/>
          <a:p>
            <a:endParaRPr lang="en-GB" dirty="0" smtClean="0"/>
          </a:p>
          <a:p>
            <a:r>
              <a:rPr lang="en-GB" sz="1800" dirty="0" smtClean="0"/>
              <a:t>… most of what you’ll find with a quick Web search is not academic information</a:t>
            </a:r>
          </a:p>
          <a:p>
            <a:endParaRPr lang="en-GB" sz="1800" dirty="0"/>
          </a:p>
          <a:p>
            <a:r>
              <a:rPr lang="en-GB" sz="1800" dirty="0" smtClean="0"/>
              <a:t>… Google puts the most </a:t>
            </a:r>
            <a:r>
              <a:rPr lang="en-GB" sz="1800" b="1" dirty="0" smtClean="0"/>
              <a:t>popular</a:t>
            </a:r>
            <a:r>
              <a:rPr lang="en-GB" sz="1800" dirty="0" smtClean="0"/>
              <a:t>, not the most </a:t>
            </a:r>
            <a:r>
              <a:rPr lang="en-GB" sz="1800" b="1" dirty="0" smtClean="0"/>
              <a:t>accurate or correct</a:t>
            </a:r>
            <a:r>
              <a:rPr lang="en-GB" sz="1800" dirty="0" smtClean="0"/>
              <a:t>, Web sites at the top of its search results (Google makes its money by getting you to click on ads!)</a:t>
            </a:r>
          </a:p>
          <a:p>
            <a:endParaRPr lang="en-GB" sz="1800" dirty="0"/>
          </a:p>
          <a:p>
            <a:r>
              <a:rPr lang="en-GB" sz="1800" dirty="0" smtClean="0"/>
              <a:t>… often companies pay for their sites to come at the top</a:t>
            </a:r>
          </a:p>
          <a:p>
            <a:endParaRPr lang="en-GB" sz="1800" dirty="0" smtClean="0"/>
          </a:p>
          <a:p>
            <a:r>
              <a:rPr lang="en-GB" sz="1800" dirty="0" smtClean="0"/>
              <a:t>… controversial social media posts &amp; articles (clickbait) rank highly but are much more likely to be fake (or biased) news</a:t>
            </a:r>
          </a:p>
          <a:p>
            <a:endParaRPr lang="en-GB" sz="1800" dirty="0"/>
          </a:p>
          <a:p>
            <a:r>
              <a:rPr lang="en-GB" sz="1800" dirty="0" smtClean="0"/>
              <a:t>… To get accurate, reliable information, and do well in your assignments, you’re going to need </a:t>
            </a:r>
            <a:r>
              <a:rPr lang="en-GB" sz="1800" b="1" dirty="0" smtClean="0"/>
              <a:t>credible</a:t>
            </a:r>
            <a:r>
              <a:rPr lang="en-GB" sz="1800" dirty="0" smtClean="0"/>
              <a:t> </a:t>
            </a:r>
            <a:r>
              <a:rPr lang="en-GB" sz="1800" b="1" dirty="0" smtClean="0"/>
              <a:t>academic sources</a:t>
            </a:r>
            <a:r>
              <a:rPr lang="en-GB" sz="1800" dirty="0" smtClean="0"/>
              <a:t>…</a:t>
            </a:r>
            <a:endParaRPr lang="en-GB" sz="1800" dirty="0"/>
          </a:p>
        </p:txBody>
      </p:sp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cap="none" dirty="0" smtClean="0"/>
              <a:t>Google Is Not Your Friend…</a:t>
            </a:r>
            <a:endParaRPr lang="en-GB" cap="none" dirty="0"/>
          </a:p>
        </p:txBody>
      </p:sp>
    </p:spTree>
    <p:extLst>
      <p:ext uri="{BB962C8B-B14F-4D97-AF65-F5344CB8AC3E}">
        <p14:creationId xmlns:p14="http://schemas.microsoft.com/office/powerpoint/2010/main" val="38920203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362536" y="316794"/>
            <a:ext cx="7772400" cy="1526948"/>
          </a:xfrm>
        </p:spPr>
        <p:txBody>
          <a:bodyPr/>
          <a:lstStyle/>
          <a:p>
            <a:r>
              <a:rPr lang="en-GB" cap="none" dirty="0" smtClean="0"/>
              <a:t>Group exercise – rate these sources</a:t>
            </a:r>
            <a:br>
              <a:rPr lang="en-GB" cap="none" dirty="0" smtClean="0"/>
            </a:br>
            <a:r>
              <a:rPr lang="en-GB" cap="none" dirty="0" smtClean="0"/>
              <a:t/>
            </a:r>
            <a:br>
              <a:rPr lang="en-GB" cap="none" dirty="0" smtClean="0"/>
            </a:br>
            <a:r>
              <a:rPr lang="en-GB" sz="2000" cap="none" dirty="0" smtClean="0"/>
              <a:t>Each group has:</a:t>
            </a:r>
            <a:endParaRPr lang="en-GB" sz="2000" cap="none" dirty="0"/>
          </a:p>
        </p:txBody>
      </p:sp>
      <p:sp>
        <p:nvSpPr>
          <p:cNvPr id="6" name="TextBox 5"/>
          <p:cNvSpPr txBox="1"/>
          <p:nvPr/>
        </p:nvSpPr>
        <p:spPr>
          <a:xfrm>
            <a:off x="179512" y="2043665"/>
            <a:ext cx="30243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800" dirty="0">
                <a:solidFill>
                  <a:srgbClr val="92D050"/>
                </a:solidFill>
              </a:rPr>
              <a:t>An academic journal </a:t>
            </a:r>
            <a:r>
              <a:rPr lang="en-GB" sz="1800" dirty="0" smtClean="0">
                <a:solidFill>
                  <a:srgbClr val="92D050"/>
                </a:solidFill>
              </a:rPr>
              <a:t>article</a:t>
            </a:r>
            <a:endParaRPr lang="en-GB" sz="1800" dirty="0">
              <a:solidFill>
                <a:srgbClr val="92D05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07504" y="3655656"/>
            <a:ext cx="23042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800" dirty="0" smtClean="0">
                <a:solidFill>
                  <a:srgbClr val="00B0F0"/>
                </a:solidFill>
              </a:rPr>
              <a:t>A newspaper article</a:t>
            </a:r>
            <a:endParaRPr lang="en-GB" sz="1800" dirty="0">
              <a:solidFill>
                <a:srgbClr val="00B0F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75031" y="5267647"/>
            <a:ext cx="13286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1800" dirty="0" smtClean="0">
                <a:solidFill>
                  <a:srgbClr val="FFFF00"/>
                </a:solidFill>
              </a:rPr>
              <a:t>A blog post</a:t>
            </a:r>
            <a:endParaRPr lang="en-GB" sz="1800" dirty="0">
              <a:solidFill>
                <a:srgbClr val="FFFF00"/>
              </a:solidFill>
            </a:endParaRPr>
          </a:p>
        </p:txBody>
      </p:sp>
      <p:pic>
        <p:nvPicPr>
          <p:cNvPr id="9" name="Picture 8" descr="Screenshot of the title of an academic journal article on fish oil supplementation and its effect on children's learning and behaviour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513" y="2424405"/>
            <a:ext cx="2513320" cy="1166899"/>
          </a:xfrm>
          <a:prstGeom prst="rect">
            <a:avLst/>
          </a:prstGeom>
        </p:spPr>
      </p:pic>
      <p:pic>
        <p:nvPicPr>
          <p:cNvPr id="10" name="Picture 9" descr="Screenshot of a newspaper article headline: &quot;Fish oil supplements for all schoolchildren&quot;"/>
          <p:cNvPicPr>
            <a:picLocks noChangeAspect="1"/>
          </p:cNvPicPr>
          <p:nvPr/>
        </p:nvPicPr>
        <p:blipFill rotWithShape="1">
          <a:blip r:embed="rId3"/>
          <a:srcRect b="51699"/>
          <a:stretch/>
        </p:blipFill>
        <p:spPr>
          <a:xfrm>
            <a:off x="176120" y="4024988"/>
            <a:ext cx="2441312" cy="1132204"/>
          </a:xfrm>
          <a:prstGeom prst="rect">
            <a:avLst/>
          </a:prstGeom>
        </p:spPr>
      </p:pic>
      <p:pic>
        <p:nvPicPr>
          <p:cNvPr id="12" name="Picture 11" descr="Screenshot of a blog post headline: &quot;Fish Oil Benefits: What You Need To Know&quot;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38393" y="5590876"/>
            <a:ext cx="1009747" cy="1073479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3635896" y="2132856"/>
            <a:ext cx="5112568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800" dirty="0" smtClean="0"/>
              <a:t>Pass round and quickly skim-read (you won’t have time to read in detail) each of the sources.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18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800" dirty="0" smtClean="0"/>
              <a:t>Then as a group, </a:t>
            </a:r>
            <a:r>
              <a:rPr lang="en-GB" sz="1800" b="1" dirty="0" smtClean="0"/>
              <a:t>rate each one</a:t>
            </a:r>
            <a:r>
              <a:rPr lang="en-GB" sz="1800" dirty="0" smtClean="0"/>
              <a:t> on the scoring grid you’ve been given, for each of the criteria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18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800" dirty="0" smtClean="0"/>
              <a:t>Scores can be Very, Quite, or Not at All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18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800" dirty="0" smtClean="0"/>
              <a:t>For example, is the blog post Very detailed? Not at all easy to understand? etc.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1800" i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800" i="1" dirty="0" smtClean="0"/>
              <a:t>You have ten minutes!</a:t>
            </a:r>
            <a:endParaRPr lang="en-GB" sz="1800" i="1" dirty="0"/>
          </a:p>
        </p:txBody>
      </p:sp>
    </p:spTree>
    <p:extLst>
      <p:ext uri="{BB962C8B-B14F-4D97-AF65-F5344CB8AC3E}">
        <p14:creationId xmlns:p14="http://schemas.microsoft.com/office/powerpoint/2010/main" val="40950371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1000"/>
                                        <p:tgtEl>
                                          <p:spTgt spid="1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000"/>
                                        <p:tgtEl>
                                          <p:spTgt spid="1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7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en-US" cap="none" dirty="0"/>
              <a:t>So what ARE </a:t>
            </a:r>
            <a:r>
              <a:rPr lang="en-US" cap="none" dirty="0" smtClean="0"/>
              <a:t>reliable academic sources?</a:t>
            </a:r>
            <a:endParaRPr lang="en-GB" cap="none" dirty="0" smtClean="0"/>
          </a:p>
        </p:txBody>
      </p:sp>
      <p:pic>
        <p:nvPicPr>
          <p:cNvPr id="11276" name="Picture 12" descr="MP900305818[1]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39552" y="2080519"/>
            <a:ext cx="1114654" cy="1561422"/>
          </a:xfrm>
        </p:spPr>
      </p:pic>
      <p:pic>
        <p:nvPicPr>
          <p:cNvPr id="11278" name="Picture 14" descr="MP900448290[1]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218660" y="2054481"/>
            <a:ext cx="1115616" cy="1678912"/>
          </a:xfrm>
        </p:spPr>
      </p:pic>
      <p:pic>
        <p:nvPicPr>
          <p:cNvPr id="11283" name="Picture 19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926" t="28595" r="18637" b="6760"/>
          <a:stretch>
            <a:fillRect/>
          </a:stretch>
        </p:blipFill>
        <p:spPr>
          <a:xfrm>
            <a:off x="7164288" y="3961491"/>
            <a:ext cx="1525587" cy="2187575"/>
          </a:xfrm>
          <a:noFill/>
          <a:ln w="25400">
            <a:solidFill>
              <a:schemeClr val="tx2"/>
            </a:solidFill>
            <a:miter lim="800000"/>
            <a:headEnd/>
            <a:tailEnd/>
          </a:ln>
        </p:spPr>
      </p:pic>
      <p:pic>
        <p:nvPicPr>
          <p:cNvPr id="11286" name="Picture 22" descr="primary_science_journal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11786" y="3963079"/>
            <a:ext cx="1506538" cy="2184400"/>
          </a:xfrm>
          <a:noFill/>
        </p:spPr>
      </p:pic>
      <p:sp>
        <p:nvSpPr>
          <p:cNvPr id="11277" name="Text Box 13"/>
          <p:cNvSpPr txBox="1">
            <a:spLocks noChangeArrowheads="1"/>
          </p:cNvSpPr>
          <p:nvPr/>
        </p:nvSpPr>
        <p:spPr bwMode="auto">
          <a:xfrm>
            <a:off x="2051049" y="2054481"/>
            <a:ext cx="2233613" cy="12772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sz="1400" b="1" dirty="0" err="1">
                <a:solidFill>
                  <a:schemeClr val="bg1"/>
                </a:solidFill>
              </a:rPr>
              <a:t>Encyclopedias</a:t>
            </a:r>
            <a:endParaRPr lang="en-GB" sz="1400" dirty="0">
              <a:solidFill>
                <a:schemeClr val="bg1"/>
              </a:solidFill>
            </a:endParaRPr>
          </a:p>
          <a:p>
            <a:pPr eaLnBrk="1" hangingPunct="1">
              <a:spcBef>
                <a:spcPct val="50000"/>
              </a:spcBef>
              <a:buFontTx/>
              <a:buChar char="•"/>
            </a:pPr>
            <a:r>
              <a:rPr lang="en-GB" sz="1400" b="1" dirty="0">
                <a:solidFill>
                  <a:schemeClr val="bg1"/>
                </a:solidFill>
              </a:rPr>
              <a:t> </a:t>
            </a:r>
            <a:r>
              <a:rPr lang="en-GB" sz="1400" dirty="0">
                <a:solidFill>
                  <a:schemeClr val="bg1"/>
                </a:solidFill>
              </a:rPr>
              <a:t>Overview</a:t>
            </a:r>
          </a:p>
          <a:p>
            <a:pPr eaLnBrk="1" hangingPunct="1">
              <a:spcBef>
                <a:spcPct val="50000"/>
              </a:spcBef>
              <a:buFontTx/>
              <a:buChar char="•"/>
            </a:pPr>
            <a:r>
              <a:rPr lang="en-GB" sz="1400" dirty="0">
                <a:solidFill>
                  <a:schemeClr val="bg1"/>
                </a:solidFill>
              </a:rPr>
              <a:t> Introduction </a:t>
            </a:r>
          </a:p>
          <a:p>
            <a:pPr eaLnBrk="1" hangingPunct="1">
              <a:spcBef>
                <a:spcPct val="50000"/>
              </a:spcBef>
              <a:buFontTx/>
              <a:buChar char="•"/>
            </a:pPr>
            <a:r>
              <a:rPr lang="en-GB" sz="1400" dirty="0">
                <a:solidFill>
                  <a:schemeClr val="bg1"/>
                </a:solidFill>
              </a:rPr>
              <a:t> Well-known facts</a:t>
            </a:r>
          </a:p>
        </p:txBody>
      </p:sp>
      <p:sp>
        <p:nvSpPr>
          <p:cNvPr id="11279" name="Text Box 15"/>
          <p:cNvSpPr txBox="1">
            <a:spLocks noChangeArrowheads="1"/>
          </p:cNvSpPr>
          <p:nvPr/>
        </p:nvSpPr>
        <p:spPr bwMode="auto">
          <a:xfrm>
            <a:off x="4499992" y="1844824"/>
            <a:ext cx="2232025" cy="17081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sz="1400" b="1" dirty="0">
                <a:solidFill>
                  <a:schemeClr val="bg1"/>
                </a:solidFill>
              </a:rPr>
              <a:t>Textbooks</a:t>
            </a:r>
            <a:endParaRPr lang="en-GB" sz="1400" dirty="0">
              <a:solidFill>
                <a:schemeClr val="bg1"/>
              </a:solidFill>
            </a:endParaRPr>
          </a:p>
          <a:p>
            <a:pPr eaLnBrk="1" hangingPunct="1">
              <a:spcBef>
                <a:spcPct val="50000"/>
              </a:spcBef>
              <a:buFontTx/>
              <a:buChar char="•"/>
            </a:pPr>
            <a:r>
              <a:rPr lang="en-GB" sz="1400" dirty="0">
                <a:solidFill>
                  <a:schemeClr val="bg1"/>
                </a:solidFill>
              </a:rPr>
              <a:t> General grounding in a topic</a:t>
            </a:r>
          </a:p>
          <a:p>
            <a:pPr eaLnBrk="1" hangingPunct="1">
              <a:spcBef>
                <a:spcPct val="50000"/>
              </a:spcBef>
              <a:buFontTx/>
              <a:buChar char="•"/>
            </a:pPr>
            <a:r>
              <a:rPr lang="en-GB" sz="1400" dirty="0">
                <a:solidFill>
                  <a:schemeClr val="bg1"/>
                </a:solidFill>
              </a:rPr>
              <a:t> Chapters on different aspects</a:t>
            </a:r>
          </a:p>
          <a:p>
            <a:pPr eaLnBrk="1" hangingPunct="1">
              <a:spcBef>
                <a:spcPct val="50000"/>
              </a:spcBef>
              <a:buFontTx/>
              <a:buChar char="•"/>
            </a:pPr>
            <a:r>
              <a:rPr lang="en-GB" sz="1400" dirty="0">
                <a:solidFill>
                  <a:schemeClr val="bg1"/>
                </a:solidFill>
              </a:rPr>
              <a:t> Established knowledge </a:t>
            </a:r>
          </a:p>
        </p:txBody>
      </p:sp>
      <p:sp>
        <p:nvSpPr>
          <p:cNvPr id="11282" name="Text Box 18"/>
          <p:cNvSpPr txBox="1">
            <a:spLocks noChangeArrowheads="1"/>
          </p:cNvSpPr>
          <p:nvPr/>
        </p:nvSpPr>
        <p:spPr bwMode="auto">
          <a:xfrm>
            <a:off x="1944018" y="3501008"/>
            <a:ext cx="2447676" cy="31085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sz="1400" b="1" dirty="0">
                <a:solidFill>
                  <a:schemeClr val="bg1"/>
                </a:solidFill>
              </a:rPr>
              <a:t>Journals</a:t>
            </a:r>
            <a:endParaRPr lang="en-GB" sz="1400" dirty="0">
              <a:solidFill>
                <a:schemeClr val="bg1"/>
              </a:solidFill>
            </a:endParaRPr>
          </a:p>
          <a:p>
            <a:pPr eaLnBrk="1" hangingPunct="1">
              <a:spcBef>
                <a:spcPct val="50000"/>
              </a:spcBef>
              <a:buFontTx/>
              <a:buChar char="•"/>
            </a:pPr>
            <a:r>
              <a:rPr lang="en-GB" sz="1400" dirty="0">
                <a:solidFill>
                  <a:schemeClr val="bg1"/>
                </a:solidFill>
              </a:rPr>
              <a:t> Publish several issues a year </a:t>
            </a:r>
          </a:p>
          <a:p>
            <a:pPr eaLnBrk="1" hangingPunct="1">
              <a:spcBef>
                <a:spcPct val="50000"/>
              </a:spcBef>
              <a:buFontTx/>
              <a:buChar char="•"/>
            </a:pPr>
            <a:r>
              <a:rPr lang="en-GB" sz="1400" dirty="0">
                <a:solidFill>
                  <a:schemeClr val="bg1"/>
                </a:solidFill>
              </a:rPr>
              <a:t> Range of articles in each issue – research, opinion, news</a:t>
            </a:r>
          </a:p>
          <a:p>
            <a:pPr eaLnBrk="1" hangingPunct="1">
              <a:spcBef>
                <a:spcPct val="50000"/>
              </a:spcBef>
              <a:buFontTx/>
              <a:buChar char="•"/>
            </a:pPr>
            <a:r>
              <a:rPr lang="en-GB" sz="1400" dirty="0">
                <a:solidFill>
                  <a:schemeClr val="bg1"/>
                </a:solidFill>
              </a:rPr>
              <a:t> Some are “peer-reviewed</a:t>
            </a:r>
            <a:r>
              <a:rPr lang="en-GB" sz="1400" dirty="0" smtClean="0">
                <a:solidFill>
                  <a:schemeClr val="bg1"/>
                </a:solidFill>
              </a:rPr>
              <a:t>” – a badge of academic quality. Most journals tell you this either inside the front cover or on their Web site.</a:t>
            </a:r>
          </a:p>
          <a:p>
            <a:pPr eaLnBrk="1" hangingPunct="1">
              <a:spcBef>
                <a:spcPct val="50000"/>
              </a:spcBef>
              <a:buFontTx/>
              <a:buChar char="•"/>
            </a:pPr>
            <a:r>
              <a:rPr lang="en-GB" sz="1400" dirty="0">
                <a:solidFill>
                  <a:schemeClr val="bg1"/>
                </a:solidFill>
              </a:rPr>
              <a:t> </a:t>
            </a:r>
            <a:r>
              <a:rPr lang="en-GB" sz="1400" dirty="0" smtClean="0">
                <a:solidFill>
                  <a:schemeClr val="bg1"/>
                </a:solidFill>
              </a:rPr>
              <a:t>Journals contain…</a:t>
            </a:r>
            <a:endParaRPr lang="en-GB" sz="1400" dirty="0">
              <a:solidFill>
                <a:schemeClr val="bg1"/>
              </a:solidFill>
            </a:endParaRPr>
          </a:p>
        </p:txBody>
      </p:sp>
      <p:sp>
        <p:nvSpPr>
          <p:cNvPr id="11284" name="Text Box 20"/>
          <p:cNvSpPr txBox="1">
            <a:spLocks noChangeArrowheads="1"/>
          </p:cNvSpPr>
          <p:nvPr/>
        </p:nvSpPr>
        <p:spPr bwMode="auto">
          <a:xfrm>
            <a:off x="4716016" y="4145643"/>
            <a:ext cx="2376488" cy="17081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sz="1400" b="1" dirty="0">
                <a:solidFill>
                  <a:schemeClr val="bg1"/>
                </a:solidFill>
              </a:rPr>
              <a:t>Journal articles</a:t>
            </a:r>
          </a:p>
          <a:p>
            <a:pPr eaLnBrk="1" hangingPunct="1">
              <a:spcBef>
                <a:spcPct val="50000"/>
              </a:spcBef>
              <a:buFontTx/>
              <a:buChar char="•"/>
            </a:pPr>
            <a:r>
              <a:rPr lang="en-GB" sz="1400" dirty="0">
                <a:solidFill>
                  <a:schemeClr val="bg1"/>
                </a:solidFill>
              </a:rPr>
              <a:t> In-depth examination of a topic</a:t>
            </a:r>
          </a:p>
          <a:p>
            <a:pPr eaLnBrk="1" hangingPunct="1">
              <a:spcBef>
                <a:spcPct val="50000"/>
              </a:spcBef>
              <a:buFontTx/>
              <a:buChar char="•"/>
            </a:pPr>
            <a:r>
              <a:rPr lang="en-GB" sz="1400" dirty="0">
                <a:solidFill>
                  <a:schemeClr val="bg1"/>
                </a:solidFill>
              </a:rPr>
              <a:t> May report on a research study</a:t>
            </a:r>
          </a:p>
          <a:p>
            <a:pPr eaLnBrk="1" hangingPunct="1">
              <a:spcBef>
                <a:spcPct val="50000"/>
              </a:spcBef>
              <a:buFontTx/>
              <a:buChar char="•"/>
            </a:pPr>
            <a:r>
              <a:rPr lang="en-GB" sz="1400" dirty="0">
                <a:solidFill>
                  <a:schemeClr val="bg1"/>
                </a:solidFill>
              </a:rPr>
              <a:t> Cutting-edge in their field</a:t>
            </a:r>
          </a:p>
        </p:txBody>
      </p:sp>
    </p:spTree>
    <p:extLst>
      <p:ext uri="{BB962C8B-B14F-4D97-AF65-F5344CB8AC3E}">
        <p14:creationId xmlns:p14="http://schemas.microsoft.com/office/powerpoint/2010/main" val="4990495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12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2000"/>
                                        <p:tgtEl>
                                          <p:spTgt spid="112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2000"/>
                                        <p:tgtEl>
                                          <p:spTgt spid="1127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2000"/>
                                        <p:tgtEl>
                                          <p:spTgt spid="1127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2000"/>
                                        <p:tgtEl>
                                          <p:spTgt spid="1127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112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2000"/>
                                        <p:tgtEl>
                                          <p:spTgt spid="112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6" dur="500"/>
                                        <p:tgtEl>
                                          <p:spTgt spid="112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2000"/>
                                        <p:tgtEl>
                                          <p:spTgt spid="112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6" dur="500"/>
                                        <p:tgtEl>
                                          <p:spTgt spid="112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2000"/>
                                        <p:tgtEl>
                                          <p:spTgt spid="112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79" grpId="0"/>
      <p:bldP spid="11282" grpId="0"/>
      <p:bldP spid="1128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cap="none" dirty="0" smtClean="0"/>
              <a:t>But I can’t understand the journal articles…</a:t>
            </a:r>
            <a:endParaRPr lang="en-GB" cap="none" dirty="0"/>
          </a:p>
        </p:txBody>
      </p:sp>
      <p:pic>
        <p:nvPicPr>
          <p:cNvPr id="3076" name="Picture 4" descr="Ladder leaning up against a wall. Bottom rung is an encyclopedia article or reliable Web site. Second rung is a dictionary. Third rung is a textbook. Fourth rung is article abstracts. Top rung is the in-depth research findings." title="The Information Ladde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0292" y="2232247"/>
            <a:ext cx="3779895" cy="42657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51520" y="6007536"/>
            <a:ext cx="44644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… then you’ll need to work your way up the information ladder!</a:t>
            </a:r>
            <a:endParaRPr lang="en-GB" dirty="0"/>
          </a:p>
        </p:txBody>
      </p:sp>
      <p:sp>
        <p:nvSpPr>
          <p:cNvPr id="5" name="TextBox 4"/>
          <p:cNvSpPr txBox="1"/>
          <p:nvPr/>
        </p:nvSpPr>
        <p:spPr>
          <a:xfrm>
            <a:off x="251520" y="5013176"/>
            <a:ext cx="32403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800" dirty="0" smtClean="0"/>
              <a:t>Read a basic but reliable introduction to the topic…</a:t>
            </a:r>
            <a:endParaRPr lang="en-GB" sz="1800" dirty="0"/>
          </a:p>
        </p:txBody>
      </p:sp>
      <p:sp>
        <p:nvSpPr>
          <p:cNvPr id="6" name="TextBox 5"/>
          <p:cNvSpPr txBox="1"/>
          <p:nvPr/>
        </p:nvSpPr>
        <p:spPr>
          <a:xfrm>
            <a:off x="107504" y="4221088"/>
            <a:ext cx="41764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800" dirty="0" smtClean="0"/>
              <a:t>… use a dictionary to learn any words you’re not familiar with…</a:t>
            </a:r>
            <a:endParaRPr lang="en-GB" sz="1800" dirty="0"/>
          </a:p>
        </p:txBody>
      </p:sp>
      <p:sp>
        <p:nvSpPr>
          <p:cNvPr id="7" name="TextBox 6"/>
          <p:cNvSpPr txBox="1"/>
          <p:nvPr/>
        </p:nvSpPr>
        <p:spPr>
          <a:xfrm>
            <a:off x="251520" y="2132856"/>
            <a:ext cx="42484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800" dirty="0" smtClean="0"/>
              <a:t>…until you can understand the in-depth research findings.</a:t>
            </a:r>
            <a:endParaRPr lang="en-GB" sz="1800" dirty="0"/>
          </a:p>
        </p:txBody>
      </p:sp>
      <p:sp>
        <p:nvSpPr>
          <p:cNvPr id="8" name="TextBox 7"/>
          <p:cNvSpPr txBox="1"/>
          <p:nvPr/>
        </p:nvSpPr>
        <p:spPr>
          <a:xfrm>
            <a:off x="610597" y="3127216"/>
            <a:ext cx="28803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800" dirty="0" smtClean="0"/>
              <a:t>… read article abstracts</a:t>
            </a:r>
            <a:endParaRPr lang="en-GB" sz="1800" dirty="0"/>
          </a:p>
        </p:txBody>
      </p:sp>
      <p:sp>
        <p:nvSpPr>
          <p:cNvPr id="9" name="Right Arrow 8"/>
          <p:cNvSpPr/>
          <p:nvPr/>
        </p:nvSpPr>
        <p:spPr>
          <a:xfrm>
            <a:off x="3635896" y="5013176"/>
            <a:ext cx="2304256" cy="707886"/>
          </a:xfrm>
          <a:prstGeom prst="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Rounded Rectangle 9"/>
          <p:cNvSpPr/>
          <p:nvPr/>
        </p:nvSpPr>
        <p:spPr>
          <a:xfrm>
            <a:off x="6749978" y="5367119"/>
            <a:ext cx="2286517" cy="64041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dirty="0" smtClean="0">
                <a:solidFill>
                  <a:schemeClr val="bg1"/>
                </a:solidFill>
              </a:rPr>
              <a:t>(good quality Wikipedia article, </a:t>
            </a:r>
            <a:r>
              <a:rPr lang="en-GB" sz="1400" dirty="0" err="1" smtClean="0">
                <a:solidFill>
                  <a:schemeClr val="bg1"/>
                </a:solidFill>
              </a:rPr>
              <a:t>encyclopedia</a:t>
            </a:r>
            <a:r>
              <a:rPr lang="en-GB" sz="1400" dirty="0" smtClean="0">
                <a:solidFill>
                  <a:schemeClr val="bg1"/>
                </a:solidFill>
              </a:rPr>
              <a:t> entry, reliable Web site)</a:t>
            </a:r>
            <a:endParaRPr lang="en-GB" sz="1400" dirty="0">
              <a:solidFill>
                <a:schemeClr val="bg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58717" y="3691870"/>
            <a:ext cx="42484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800" dirty="0" smtClean="0"/>
              <a:t>…get the background from a textbook…</a:t>
            </a:r>
            <a:endParaRPr lang="en-GB" sz="1800" dirty="0"/>
          </a:p>
        </p:txBody>
      </p:sp>
      <p:sp>
        <p:nvSpPr>
          <p:cNvPr id="2" name="Right Arrow 1"/>
          <p:cNvSpPr/>
          <p:nvPr/>
        </p:nvSpPr>
        <p:spPr>
          <a:xfrm>
            <a:off x="4283968" y="4544253"/>
            <a:ext cx="1440160" cy="323166"/>
          </a:xfrm>
          <a:prstGeom prst="rightArrow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Rounded Rectangle 11"/>
          <p:cNvSpPr/>
          <p:nvPr/>
        </p:nvSpPr>
        <p:spPr>
          <a:xfrm>
            <a:off x="6749978" y="4736177"/>
            <a:ext cx="2142502" cy="38042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dirty="0" smtClean="0"/>
              <a:t>Look in our Quick Ref section or online</a:t>
            </a:r>
            <a:endParaRPr lang="en-GB" sz="1400" dirty="0"/>
          </a:p>
        </p:txBody>
      </p:sp>
      <p:sp>
        <p:nvSpPr>
          <p:cNvPr id="13" name="Right Arrow 12"/>
          <p:cNvSpPr/>
          <p:nvPr/>
        </p:nvSpPr>
        <p:spPr>
          <a:xfrm>
            <a:off x="3923928" y="3933056"/>
            <a:ext cx="1872208" cy="432048"/>
          </a:xfrm>
          <a:prstGeom prst="rightArrow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Rounded Rectangle 13"/>
          <p:cNvSpPr/>
          <p:nvPr/>
        </p:nvSpPr>
        <p:spPr>
          <a:xfrm>
            <a:off x="6625300" y="3212976"/>
            <a:ext cx="2249988" cy="72008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dirty="0" smtClean="0"/>
              <a:t>Abstracts </a:t>
            </a:r>
            <a:r>
              <a:rPr lang="en-GB" sz="1400" dirty="0"/>
              <a:t>are </a:t>
            </a:r>
            <a:r>
              <a:rPr lang="en-GB" sz="1400" b="1" dirty="0"/>
              <a:t>summaries </a:t>
            </a:r>
            <a:r>
              <a:rPr lang="en-GB" sz="1400" dirty="0" smtClean="0"/>
              <a:t>of the key points of a journal article</a:t>
            </a:r>
            <a:r>
              <a:rPr lang="en-GB" sz="1400" b="1" dirty="0" smtClean="0"/>
              <a:t> </a:t>
            </a:r>
            <a:endParaRPr lang="en-GB" sz="1400" dirty="0"/>
          </a:p>
        </p:txBody>
      </p:sp>
      <p:sp>
        <p:nvSpPr>
          <p:cNvPr id="15" name="Right Arrow 14"/>
          <p:cNvSpPr/>
          <p:nvPr/>
        </p:nvSpPr>
        <p:spPr>
          <a:xfrm>
            <a:off x="4499992" y="3353310"/>
            <a:ext cx="1512168" cy="383466"/>
          </a:xfrm>
          <a:prstGeom prst="rightArrow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Right Arrow 15"/>
          <p:cNvSpPr/>
          <p:nvPr/>
        </p:nvSpPr>
        <p:spPr>
          <a:xfrm>
            <a:off x="4607479" y="2392337"/>
            <a:ext cx="1512168" cy="577903"/>
          </a:xfrm>
          <a:prstGeom prst="rightArrow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Rounded Rectangle 16"/>
          <p:cNvSpPr/>
          <p:nvPr/>
        </p:nvSpPr>
        <p:spPr>
          <a:xfrm>
            <a:off x="7452319" y="2132856"/>
            <a:ext cx="1547647" cy="93610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dirty="0" smtClean="0"/>
              <a:t>Research is mostly reported in </a:t>
            </a:r>
            <a:r>
              <a:rPr lang="en-GB" sz="1400" b="1" dirty="0" smtClean="0"/>
              <a:t>journal articles</a:t>
            </a:r>
            <a:endParaRPr lang="en-GB" sz="1400" dirty="0"/>
          </a:p>
        </p:txBody>
      </p:sp>
      <p:sp>
        <p:nvSpPr>
          <p:cNvPr id="18" name="Rounded Rectangle 17"/>
          <p:cNvSpPr/>
          <p:nvPr/>
        </p:nvSpPr>
        <p:spPr>
          <a:xfrm>
            <a:off x="6948264" y="4127865"/>
            <a:ext cx="1536159" cy="39615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dirty="0" smtClean="0"/>
              <a:t>Textbooks from the Library</a:t>
            </a:r>
            <a:endParaRPr lang="en-GB" sz="1400" dirty="0"/>
          </a:p>
        </p:txBody>
      </p:sp>
    </p:spTree>
    <p:extLst>
      <p:ext uri="{BB962C8B-B14F-4D97-AF65-F5344CB8AC3E}">
        <p14:creationId xmlns:p14="http://schemas.microsoft.com/office/powerpoint/2010/main" val="39593709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750"/>
                            </p:stCondLst>
                            <p:childTnLst>
                              <p:par>
                                <p:cTn id="14" presetID="2" presetClass="entr" presetSubtype="4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750"/>
                            </p:stCondLst>
                            <p:childTnLst>
                              <p:par>
                                <p:cTn id="28" presetID="2" presetClass="entr" presetSubtype="4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5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"/>
                            </p:stCondLst>
                            <p:childTnLst>
                              <p:par>
                                <p:cTn id="42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000"/>
                            </p:stCondLst>
                            <p:childTnLst>
                              <p:par>
                                <p:cTn id="4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grpId="0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750"/>
                            </p:stCondLst>
                            <p:childTnLst>
                              <p:par>
                                <p:cTn id="56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1250"/>
                            </p:stCondLst>
                            <p:childTnLst>
                              <p:par>
                                <p:cTn id="6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500"/>
                            </p:stCondLst>
                            <p:childTnLst>
                              <p:par>
                                <p:cTn id="7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1000"/>
                            </p:stCondLst>
                            <p:childTnLst>
                              <p:par>
                                <p:cTn id="75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  <p:bldP spid="9" grpId="0" animBg="1"/>
      <p:bldP spid="10" grpId="0" animBg="1"/>
      <p:bldP spid="11" grpId="0"/>
      <p:bldP spid="2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</p:bldLst>
  </p:timing>
</p:sld>
</file>

<file path=ppt/theme/theme1.xml><?xml version="1.0" encoding="utf-8"?>
<a:theme xmlns:a="http://schemas.openxmlformats.org/drawingml/2006/main" name="ob-template-2007-grey">
  <a:themeElements>
    <a:clrScheme name="Custom 17">
      <a:dk1>
        <a:srgbClr val="A2AD00"/>
      </a:dk1>
      <a:lt1>
        <a:srgbClr val="FFFFFF"/>
      </a:lt1>
      <a:dk2>
        <a:srgbClr val="000000"/>
      </a:dk2>
      <a:lt2>
        <a:srgbClr val="36424A"/>
      </a:lt2>
      <a:accent1>
        <a:srgbClr val="A2AD00"/>
      </a:accent1>
      <a:accent2>
        <a:srgbClr val="970074"/>
      </a:accent2>
      <a:accent3>
        <a:srgbClr val="C90044"/>
      </a:accent3>
      <a:accent4>
        <a:srgbClr val="EDB700"/>
      </a:accent4>
      <a:accent5>
        <a:srgbClr val="00338E"/>
      </a:accent5>
      <a:accent6>
        <a:srgbClr val="00693E"/>
      </a:accent6>
      <a:hlink>
        <a:srgbClr val="A2AD00"/>
      </a:hlink>
      <a:folHlink>
        <a:srgbClr val="36424A"/>
      </a:folHlink>
    </a:clrScheme>
    <a:fontScheme name="Custom 6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b-template-2007-white">
  <a:themeElements>
    <a:clrScheme name="Custom 18">
      <a:dk1>
        <a:srgbClr val="A2AD00"/>
      </a:dk1>
      <a:lt1>
        <a:srgbClr val="FFFFFF"/>
      </a:lt1>
      <a:dk2>
        <a:srgbClr val="000000"/>
      </a:dk2>
      <a:lt2>
        <a:srgbClr val="36424A"/>
      </a:lt2>
      <a:accent1>
        <a:srgbClr val="A2AD00"/>
      </a:accent1>
      <a:accent2>
        <a:srgbClr val="970074"/>
      </a:accent2>
      <a:accent3>
        <a:srgbClr val="C90044"/>
      </a:accent3>
      <a:accent4>
        <a:srgbClr val="EDB700"/>
      </a:accent4>
      <a:accent5>
        <a:srgbClr val="00338E"/>
      </a:accent5>
      <a:accent6>
        <a:srgbClr val="00693E"/>
      </a:accent6>
      <a:hlink>
        <a:srgbClr val="A2AD00"/>
      </a:hlink>
      <a:folHlink>
        <a:srgbClr val="36424A"/>
      </a:folHlink>
    </a:clrScheme>
    <a:fontScheme name="Custom 6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ob-template-2007-grey</Template>
  <TotalTime>693</TotalTime>
  <Words>916</Words>
  <Application>Microsoft Office PowerPoint</Application>
  <PresentationFormat>On-screen Show (4:3)</PresentationFormat>
  <Paragraphs>123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14</vt:i4>
      </vt:variant>
    </vt:vector>
  </HeadingPairs>
  <TitlesOfParts>
    <vt:vector size="19" baseType="lpstr">
      <vt:lpstr>ＭＳ Ｐゴシック</vt:lpstr>
      <vt:lpstr>Arial</vt:lpstr>
      <vt:lpstr>Wingdings</vt:lpstr>
      <vt:lpstr>ob-template-2007-grey</vt:lpstr>
      <vt:lpstr>ob-template-2007-white</vt:lpstr>
      <vt:lpstr>Finding The Best Sources</vt:lpstr>
      <vt:lpstr>What’s this session for ?</vt:lpstr>
      <vt:lpstr>We all like information to be…</vt:lpstr>
      <vt:lpstr>One-minute exercises:  which are the most important 3 in each of these scenarios?</vt:lpstr>
      <vt:lpstr>Information sources are not all the same!</vt:lpstr>
      <vt:lpstr>Google Is Not Your Friend…</vt:lpstr>
      <vt:lpstr>Group exercise – rate these sources  Each group has:</vt:lpstr>
      <vt:lpstr>So what ARE reliable academic sources?</vt:lpstr>
      <vt:lpstr>But I can’t understand the journal articles…</vt:lpstr>
      <vt:lpstr>PowerPoint Presentation</vt:lpstr>
      <vt:lpstr>Books, reports, journals and journal articles are all easy to find…</vt:lpstr>
      <vt:lpstr>Practise finding these on LibrarySearch…</vt:lpstr>
      <vt:lpstr>Two-minute Reflection…</vt:lpstr>
      <vt:lpstr>And finally, remember…</vt:lpstr>
    </vt:vector>
  </TitlesOfParts>
  <Company>Oxford Brookes University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Finding The Best Sources</dc:title>
  <dc:creator>Hazel Rothera</dc:creator>
  <dc:description>Eyeful Presentations</dc:description>
  <cp:lastModifiedBy>Hazel Rothera</cp:lastModifiedBy>
  <cp:revision>66</cp:revision>
  <dcterms:created xsi:type="dcterms:W3CDTF">2017-10-13T13:28:55Z</dcterms:created>
  <dcterms:modified xsi:type="dcterms:W3CDTF">2019-11-19T12:00:12Z</dcterms:modified>
</cp:coreProperties>
</file>