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18"/>
  </p:notesMasterIdLst>
  <p:handoutMasterIdLst>
    <p:handoutMasterId r:id="rId19"/>
  </p:handout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560"/>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howGuides="1">
      <p:cViewPr varScale="1">
        <p:scale>
          <a:sx n="107" d="100"/>
          <a:sy n="107" d="100"/>
        </p:scale>
        <p:origin x="-1734" y="-96"/>
      </p:cViewPr>
      <p:guideLst>
        <p:guide orient="horz" pos="197"/>
        <p:guide orient="horz" pos="572"/>
        <p:guide orient="horz" pos="1389"/>
        <p:guide orient="horz" pos="1525"/>
        <p:guide orient="horz" pos="799"/>
        <p:guide orient="horz" pos="4123"/>
        <p:guide pos="657"/>
        <p:guide pos="5239"/>
        <p:guide pos="195"/>
        <p:guide pos="29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CA6619C-9F65-4277-9ACE-0D62D1860763}" type="datetimeFigureOut">
              <a:rPr lang="en-US"/>
              <a:pPr>
                <a:defRPr/>
              </a:pPr>
              <a:t>10/15/2014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73F3D7E-3153-4F38-891B-6AE8360C76DD}" type="slidenum">
              <a:rPr lang="en-GB"/>
              <a:pPr>
                <a:defRPr/>
              </a:pPr>
              <a:t>‹#›</a:t>
            </a:fld>
            <a:endParaRPr lang="en-GB"/>
          </a:p>
        </p:txBody>
      </p:sp>
    </p:spTree>
    <p:extLst>
      <p:ext uri="{BB962C8B-B14F-4D97-AF65-F5344CB8AC3E}">
        <p14:creationId xmlns:p14="http://schemas.microsoft.com/office/powerpoint/2010/main" val="205124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56A7B1A-1364-4FF3-A30F-89F3569427D6}" type="slidenum">
              <a:rPr lang="en-US"/>
              <a:pPr>
                <a:defRPr/>
              </a:pPr>
              <a:t>‹#›</a:t>
            </a:fld>
            <a:endParaRPr lang="en-US"/>
          </a:p>
        </p:txBody>
      </p:sp>
    </p:spTree>
    <p:extLst>
      <p:ext uri="{BB962C8B-B14F-4D97-AF65-F5344CB8AC3E}">
        <p14:creationId xmlns:p14="http://schemas.microsoft.com/office/powerpoint/2010/main" val="4020494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5B077A1-F603-4932-BD61-DE20420BE13F}" type="slidenum">
              <a:rPr lang="en-US" smtClean="0"/>
              <a:pPr/>
              <a:t>1</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E4D42-89EC-48E5-9A5D-EDB7EA075212}" type="slidenum">
              <a:rPr lang="en-GB" altLang="en-GB"/>
              <a:pPr/>
              <a:t>11</a:t>
            </a:fld>
            <a:endParaRPr lang="en-GB" altLang="en-GB"/>
          </a:p>
        </p:txBody>
      </p:sp>
      <p:sp>
        <p:nvSpPr>
          <p:cNvPr id="244738" name="Rectangle 2"/>
          <p:cNvSpPr>
            <a:spLocks noChangeArrowheads="1" noTextEdit="1"/>
          </p:cNvSpPr>
          <p:nvPr>
            <p:ph type="sldImg"/>
          </p:nvPr>
        </p:nvSpPr>
        <p:spPr>
          <a:ln/>
        </p:spPr>
      </p:sp>
      <p:sp>
        <p:nvSpPr>
          <p:cNvPr id="244739" name="Rectangle 3"/>
          <p:cNvSpPr>
            <a:spLocks noGrp="1" noChangeArrowheads="1"/>
          </p:cNvSpPr>
          <p:nvPr>
            <p:ph type="body" idx="1"/>
          </p:nvPr>
        </p:nvSpPr>
        <p:spPr>
          <a:xfrm>
            <a:off x="685800" y="4343400"/>
            <a:ext cx="5486400" cy="4114800"/>
          </a:xfrm>
        </p:spPr>
        <p:txBody>
          <a:bodyPr/>
          <a:lstStyle/>
          <a:p>
            <a:r>
              <a:rPr lang="en-US" altLang="en-US"/>
              <a:t>…in which case that is fine.  If there were a number sentences that were identical then this would indicate a problem. For example, take a look at the following example….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43819-63A0-489B-98DE-107E4A81B3B7}" type="slidenum">
              <a:rPr lang="en-GB" altLang="en-GB"/>
              <a:pPr/>
              <a:t>12</a:t>
            </a:fld>
            <a:endParaRPr lang="en-GB" altLang="en-GB"/>
          </a:p>
        </p:txBody>
      </p:sp>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altLang="en-US"/>
              <a:t>This student has interjected or changed the occasional word/phrase in to text that is heavily matched. The Primary Source again is student work submitted to Oxford Brookes University. However, these are not common phrases or coincidental series of words. This would require further investigation by your tutors.</a:t>
            </a:r>
          </a:p>
          <a:p>
            <a:endParaRPr lang="en-US" altLang="en-US"/>
          </a:p>
          <a:p>
            <a:r>
              <a:rPr lang="en-US" altLang="en-US"/>
              <a:t>A common problem we do see is poorly paraphrased worked.  Take the next example……….</a:t>
            </a:r>
            <a:endParaRPr lang="en-GB" altLang="en-US"/>
          </a:p>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E83C4-A44C-4368-B084-E6CD41EA8C29}" type="slidenum">
              <a:rPr lang="en-GB" altLang="en-GB"/>
              <a:pPr/>
              <a:t>13</a:t>
            </a:fld>
            <a:endParaRPr lang="en-GB" altLang="en-GB"/>
          </a:p>
        </p:txBody>
      </p:sp>
      <p:sp>
        <p:nvSpPr>
          <p:cNvPr id="246786" name="Rectangle 2"/>
          <p:cNvSpPr>
            <a:spLocks noChangeArrowheads="1" noTextEdit="1"/>
          </p:cNvSpPr>
          <p:nvPr>
            <p:ph type="sldImg"/>
          </p:nvPr>
        </p:nvSpPr>
        <p:spPr>
          <a:ln/>
        </p:spPr>
      </p:sp>
      <p:sp>
        <p:nvSpPr>
          <p:cNvPr id="246787" name="Rectangle 3"/>
          <p:cNvSpPr>
            <a:spLocks noGrp="1" noChangeArrowheads="1"/>
          </p:cNvSpPr>
          <p:nvPr>
            <p:ph type="body" idx="1"/>
          </p:nvPr>
        </p:nvSpPr>
        <p:spPr>
          <a:xfrm>
            <a:off x="685800" y="4343400"/>
            <a:ext cx="5486400" cy="4114800"/>
          </a:xfrm>
        </p:spPr>
        <p:txBody>
          <a:bodyPr/>
          <a:lstStyle/>
          <a:p>
            <a:r>
              <a:rPr lang="en-US" altLang="en-US"/>
              <a:t>The absence of speech marks and a page number indicates that this is an indirect quote in which case the student should be rewording the original source without loosing the meaning.  Replacing the occasional word is not paraphrasing.  Replacing ‘growing’ with ‘increasing’ and ‘extremely’ with ‘particularly’ is not paraphrasing.  So this is therefore problematic unless referenced correctly.  Let’s look at another example….</a:t>
            </a:r>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41E61-F4D2-4857-B951-48A8B0A9A42D}" type="slidenum">
              <a:rPr lang="en-GB" altLang="en-GB"/>
              <a:pPr/>
              <a:t>14</a:t>
            </a:fld>
            <a:endParaRPr lang="en-GB" altLang="en-GB"/>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ltLang="en-US"/>
              <a:t>Read the text in the student’s work highlighted in read.  Compare that to the Mintel source shown in the box above – the wording is too similar for paraphrasing.  </a:t>
            </a:r>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1756E-EF52-4FA3-9472-FB612622A6C2}" type="slidenum">
              <a:rPr lang="en-GB" altLang="en-GB"/>
              <a:pPr/>
              <a:t>15</a:t>
            </a:fld>
            <a:endParaRPr lang="en-GB" altLang="en-GB"/>
          </a:p>
        </p:txBody>
      </p:sp>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p:txBody>
          <a:bodyPr/>
          <a:lstStyle/>
          <a:p>
            <a:pPr>
              <a:buFontTx/>
              <a:buChar char="•"/>
            </a:pPr>
            <a:r>
              <a:rPr lang="en-US" altLang="en-US"/>
              <a:t>Your Similarity Index Score may be high because of your reference list – if it contains sources that are stored in Turnitin or other authors using the same sources are you</a:t>
            </a:r>
          </a:p>
          <a:p>
            <a:pPr>
              <a:buFontTx/>
              <a:buChar char="•"/>
            </a:pPr>
            <a:r>
              <a:rPr lang="en-US" altLang="en-US"/>
              <a:t>Your score may be high because you are using ‘Headers and Footers’ that have the assignment title included on every page of your work.  These two points are nothing to worry about and won’t be taken in to account by your tutor when interpreting your report</a:t>
            </a:r>
          </a:p>
          <a:p>
            <a:pPr>
              <a:buFontTx/>
              <a:buChar char="•"/>
            </a:pPr>
            <a:r>
              <a:rPr lang="en-US" altLang="en-US"/>
              <a:t>If some of your work matches the content of a ‘Student Paper’ submitted at your University or another institution, you will not be able to access the original source (i.e. the other student’s work).  Only your tutors and University will be able to request that information from Turnitin</a:t>
            </a:r>
          </a:p>
          <a:p>
            <a:pPr>
              <a:buFontTx/>
              <a:buChar char="•"/>
            </a:pPr>
            <a:r>
              <a:rPr lang="en-US" altLang="en-US"/>
              <a:t>Please try not to worry! You have the opportunity to use Turnitin in a developmental way on a formative/draft piece of work – in other words before you submit the final version which counts towards your grades.  This means that if you </a:t>
            </a:r>
            <a:r>
              <a:rPr lang="en-US" altLang="en-US" b="1" i="1"/>
              <a:t>have</a:t>
            </a:r>
            <a:r>
              <a:rPr lang="en-US" altLang="en-US"/>
              <a:t> accidently plagiarised in your draft piece of work then you have an opportunity to put any errors right before you submit the final version.  You will then also you will know what to do in all your future assessments</a:t>
            </a:r>
            <a:endParaRPr lang="en-GB" altLang="en-US"/>
          </a:p>
          <a:p>
            <a:pPr>
              <a:buFontTx/>
              <a:buChar char="•"/>
            </a:pPr>
            <a:endParaRPr lang="en-GB" altLang="en-US"/>
          </a:p>
          <a:p>
            <a:pPr>
              <a:buFontTx/>
              <a:buChar char="•"/>
            </a:pPr>
            <a:endParaRPr lang="en-GB" altLang="en-US"/>
          </a:p>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A57F-EE02-4756-8226-8C055437B698}" type="slidenum">
              <a:rPr lang="en-GB" altLang="en-GB"/>
              <a:pPr/>
              <a:t>16</a:t>
            </a:fld>
            <a:endParaRPr lang="en-GB" altLang="en-GB"/>
          </a:p>
        </p:txBody>
      </p:sp>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6BF98-83C8-43B0-905A-C7AF7F051ABE}" type="slidenum">
              <a:rPr lang="en-GB" altLang="en-GB"/>
              <a:pPr/>
              <a:t>2</a:t>
            </a:fld>
            <a:endParaRPr lang="en-GB" altLang="en-GB"/>
          </a:p>
        </p:txBody>
      </p:sp>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ltLang="en-US"/>
              <a:t>This short video introduces you to the basics of how to interpret a Turnitin report.  The aim is to:</a:t>
            </a:r>
          </a:p>
          <a:p>
            <a:endParaRPr lang="en-US" altLang="en-US"/>
          </a:p>
          <a:p>
            <a:pPr>
              <a:buFontTx/>
              <a:buChar char="•"/>
            </a:pPr>
            <a:r>
              <a:rPr lang="en-US" altLang="en-US"/>
              <a:t>Introduce you to Turnitin and explain why we use it</a:t>
            </a:r>
          </a:p>
          <a:p>
            <a:pPr>
              <a:buFontTx/>
              <a:buChar char="•"/>
            </a:pPr>
            <a:r>
              <a:rPr lang="en-US" altLang="en-US"/>
              <a:t>Go through some real examples of Turnitin reports to show you how to interpret the information</a:t>
            </a:r>
          </a:p>
          <a:p>
            <a:pPr>
              <a:buFontTx/>
              <a:buChar char="•"/>
            </a:pPr>
            <a:r>
              <a:rPr lang="en-US" altLang="en-US"/>
              <a:t>Identify some common errors that students make when trying to reference correctly</a:t>
            </a:r>
          </a:p>
          <a:p>
            <a:pPr>
              <a:buFontTx/>
              <a:buChar char="•"/>
            </a:pPr>
            <a:r>
              <a:rPr lang="en-US" altLang="en-US"/>
              <a:t>Signpost some further sources of help</a:t>
            </a:r>
          </a:p>
          <a:p>
            <a:pPr>
              <a:buFontTx/>
              <a:buChar char="•"/>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6BFD2-5540-4FEB-A7F4-1B38E025F314}" type="slidenum">
              <a:rPr lang="en-GB" altLang="en-GB"/>
              <a:pPr/>
              <a:t>3</a:t>
            </a:fld>
            <a:endParaRPr lang="en-GB" altLang="en-GB"/>
          </a:p>
        </p:txBody>
      </p:sp>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altLang="en-US"/>
              <a:t>So, what does a Turnitin report look like?……..</a:t>
            </a:r>
            <a:endParaRPr lang="en-GB" altLang="en-US"/>
          </a:p>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97280-0986-4316-B52B-90DB7D186CD9}" type="slidenum">
              <a:rPr lang="en-GB" altLang="en-GB"/>
              <a:pPr/>
              <a:t>4</a:t>
            </a:fld>
            <a:endParaRPr lang="en-GB" altLang="en-GB"/>
          </a:p>
        </p:txBody>
      </p:sp>
      <p:sp>
        <p:nvSpPr>
          <p:cNvPr id="232450" name="Rectangle 2"/>
          <p:cNvSpPr>
            <a:spLocks noChangeArrowheads="1" noTextEdit="1"/>
          </p:cNvSpPr>
          <p:nvPr>
            <p:ph type="sldImg"/>
          </p:nvPr>
        </p:nvSpPr>
        <p:spPr>
          <a:ln/>
        </p:spPr>
      </p:sp>
      <p:sp>
        <p:nvSpPr>
          <p:cNvPr id="232451" name="Rectangle 3"/>
          <p:cNvSpPr>
            <a:spLocks noGrp="1" noChangeArrowheads="1"/>
          </p:cNvSpPr>
          <p:nvPr>
            <p:ph type="body" idx="1"/>
          </p:nvPr>
        </p:nvSpPr>
        <p:spPr>
          <a:xfrm>
            <a:off x="685800" y="4343400"/>
            <a:ext cx="5486400" cy="4114800"/>
          </a:xfrm>
        </p:spPr>
        <p:txBody>
          <a:bodyPr/>
          <a:lstStyle/>
          <a:p>
            <a:pPr>
              <a:buFontTx/>
              <a:buChar char="•"/>
            </a:pPr>
            <a:r>
              <a:rPr lang="en-US" altLang="en-US"/>
              <a:t>This is an example of what you will see once you open your Turnitin Report</a:t>
            </a:r>
          </a:p>
          <a:p>
            <a:pPr>
              <a:buFontTx/>
              <a:buChar char="•"/>
            </a:pPr>
            <a:r>
              <a:rPr lang="en-US" altLang="en-US"/>
              <a:t>The text on the left hand side is your report</a:t>
            </a:r>
          </a:p>
          <a:p>
            <a:pPr>
              <a:buFontTx/>
              <a:buChar char="•"/>
            </a:pPr>
            <a:r>
              <a:rPr lang="en-US" altLang="en-US"/>
              <a:t>On the right hand side you will see the ‘Primary Source View’ – this show the sources that parts of your assignment have matched with.  Note that they are colour coded so that you identify the sources within your report more easily.  I will talk more about this later.</a:t>
            </a:r>
          </a:p>
          <a:p>
            <a:pPr>
              <a:buFontTx/>
              <a:buChar char="•"/>
            </a:pPr>
            <a:endParaRPr lang="en-US" altLang="en-US"/>
          </a:p>
          <a:p>
            <a:pPr>
              <a:buFontTx/>
              <a:buChar char="•"/>
            </a:pPr>
            <a:r>
              <a:rPr lang="en-US" altLang="en-US"/>
              <a:t>So, how do you interpret your turnitin report?</a:t>
            </a:r>
          </a:p>
          <a:p>
            <a:pPr>
              <a:buFontTx/>
              <a:buChar char="•"/>
            </a:pPr>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97EFB-178B-4E42-A7AC-670395E8A92D}" type="slidenum">
              <a:rPr lang="en-GB" altLang="en-GB"/>
              <a:pPr/>
              <a:t>6</a:t>
            </a:fld>
            <a:endParaRPr lang="en-GB" altLang="en-GB"/>
          </a:p>
        </p:txBody>
      </p:sp>
      <p:sp>
        <p:nvSpPr>
          <p:cNvPr id="235522" name="Rectangle 2"/>
          <p:cNvSpPr>
            <a:spLocks noChangeArrowheads="1" noTextEdit="1"/>
          </p:cNvSpPr>
          <p:nvPr>
            <p:ph type="sldImg"/>
          </p:nvPr>
        </p:nvSpPr>
        <p:spPr>
          <a:ln/>
        </p:spPr>
      </p:sp>
      <p:sp>
        <p:nvSpPr>
          <p:cNvPr id="235523" name="Rectangle 3"/>
          <p:cNvSpPr>
            <a:spLocks noGrp="1" noChangeArrowheads="1"/>
          </p:cNvSpPr>
          <p:nvPr>
            <p:ph type="body" idx="1"/>
          </p:nvPr>
        </p:nvSpPr>
        <p:spPr>
          <a:xfrm>
            <a:off x="685800" y="4343400"/>
            <a:ext cx="5486400" cy="4114800"/>
          </a:xfrm>
        </p:spPr>
        <p:txBody>
          <a:bodyPr/>
          <a:lstStyle/>
          <a:p>
            <a:r>
              <a:rPr lang="en-US" altLang="en-US"/>
              <a:t>….to find out what the match is then scroll down the Turnitin report using the vertical blue scroll bar until you find text in your report that is highlight in red (as this is the colour code for this source).  Alternatively you can click on the source name itself in the Primary Source View</a:t>
            </a:r>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E0C73-7A27-4B4B-8AAE-320D66E17148}" type="slidenum">
              <a:rPr lang="en-GB" altLang="en-GB"/>
              <a:pPr/>
              <a:t>7</a:t>
            </a:fld>
            <a:endParaRPr lang="en-GB" altLang="en-GB"/>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a:xfrm>
            <a:off x="685800" y="4343400"/>
            <a:ext cx="5486400" cy="4114800"/>
          </a:xfrm>
        </p:spPr>
        <p:txBody>
          <a:bodyPr/>
          <a:lstStyle/>
          <a:p>
            <a:r>
              <a:rPr lang="en-US" altLang="en-US"/>
              <a:t>To find the text in the original Mintel report then click on the number 1 in the small red box above the red shading</a:t>
            </a:r>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14F07-3394-4066-B7AB-BC156B740836}" type="slidenum">
              <a:rPr lang="en-GB" altLang="en-GB"/>
              <a:pPr/>
              <a:t>8</a:t>
            </a:fld>
            <a:endParaRPr lang="en-GB" altLang="en-GB"/>
          </a:p>
        </p:txBody>
      </p:sp>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a:xfrm>
            <a:off x="685800" y="4343400"/>
            <a:ext cx="5486400" cy="4114800"/>
          </a:xfrm>
        </p:spPr>
        <p:txBody>
          <a:bodyPr/>
          <a:lstStyle/>
          <a:p>
            <a:pPr>
              <a:buFontTx/>
              <a:buChar char="•"/>
            </a:pPr>
            <a:r>
              <a:rPr lang="en-US" altLang="en-US"/>
              <a:t>As you can see, the text in the student report matches exactly the section of text in the Mintel Report. </a:t>
            </a:r>
          </a:p>
          <a:p>
            <a:pPr>
              <a:buFontTx/>
              <a:buChar char="•"/>
            </a:pPr>
            <a:r>
              <a:rPr lang="en-US" altLang="en-US"/>
              <a:t>Whilst the student has indicated the source of the work – Mintel 2010 – the text is not in speech marks to denote that it is a direct quote.  Remember, a direct quote is when you use somebody else’s words verbatim.  You are allowed to do this but you must acknowledge this properly according to your referencing guidelines.</a:t>
            </a:r>
            <a:endParaRPr lang="en-GB" altLang="en-US"/>
          </a:p>
          <a:p>
            <a:pPr>
              <a:buFontTx/>
              <a:buChar char="•"/>
            </a:pPr>
            <a:r>
              <a:rPr lang="en-US" altLang="en-US"/>
              <a:t>Now compare this to a student who has used a direct quote but has referenced it properly…..</a:t>
            </a:r>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9E1DD-8991-49A1-A2E7-D9596881A715}" type="slidenum">
              <a:rPr lang="en-GB" altLang="en-GB"/>
              <a:pPr/>
              <a:t>9</a:t>
            </a:fld>
            <a:endParaRPr lang="en-GB" altLang="en-GB"/>
          </a:p>
        </p:txBody>
      </p:sp>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ltLang="en-US"/>
              <a:t>Although it is still showing as a match and counts in your overall similarity index percentage, the work has been referenced correctly it is therefore not plagiarised……….This match would not be taken in to account by your tutors when interpreting your Turnitin report. </a:t>
            </a:r>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BE3E7-2D5C-4B29-88CA-E1327EA99B6B}" type="slidenum">
              <a:rPr lang="en-GB" altLang="en-GB"/>
              <a:pPr/>
              <a:t>10</a:t>
            </a:fld>
            <a:endParaRPr lang="en-GB" altLang="en-GB"/>
          </a:p>
        </p:txBody>
      </p:sp>
      <p:sp>
        <p:nvSpPr>
          <p:cNvPr id="242690" name="Rectangle 2"/>
          <p:cNvSpPr>
            <a:spLocks noChangeArrowheads="1" noTextEdit="1"/>
          </p:cNvSpPr>
          <p:nvPr>
            <p:ph type="sldImg"/>
          </p:nvPr>
        </p:nvSpPr>
        <p:spPr>
          <a:ln/>
        </p:spPr>
      </p:sp>
      <p:sp>
        <p:nvSpPr>
          <p:cNvPr id="242691" name="Rectangle 3"/>
          <p:cNvSpPr>
            <a:spLocks noGrp="1" noChangeArrowheads="1"/>
          </p:cNvSpPr>
          <p:nvPr>
            <p:ph type="body" idx="1"/>
          </p:nvPr>
        </p:nvSpPr>
        <p:spPr>
          <a:xfrm>
            <a:off x="685800" y="4343400"/>
            <a:ext cx="5486400" cy="4114800"/>
          </a:xfrm>
        </p:spPr>
        <p:txBody>
          <a:bodyPr/>
          <a:lstStyle/>
          <a:p>
            <a:pPr>
              <a:buFontTx/>
              <a:buChar char="•"/>
            </a:pPr>
            <a:r>
              <a:rPr lang="en-US" altLang="en-US"/>
              <a:t>Let’s go back to the first piece of work we were looking at.  As mentioned at the beginning of this presentation, Turnitin also stores work submitted by other students at your University or institution.  This helps your tutors identify any potential sharing and copying of work.</a:t>
            </a:r>
          </a:p>
          <a:p>
            <a:pPr>
              <a:buFontTx/>
              <a:buChar char="•"/>
            </a:pPr>
            <a:r>
              <a:rPr lang="en-US" altLang="en-US"/>
              <a:t>Of course, some matches are just common phrases such as the next example…</a:t>
            </a:r>
          </a:p>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OB PPT banner white 150"/>
          <p:cNvPicPr>
            <a:picLocks noChangeAspect="1" noChangeArrowheads="1"/>
          </p:cNvPicPr>
          <p:nvPr userDrawn="1"/>
        </p:nvPicPr>
        <p:blipFill>
          <a:blip r:embed="rId2" cstate="print"/>
          <a:srcRect/>
          <a:stretch>
            <a:fillRect/>
          </a:stretch>
        </p:blipFill>
        <p:spPr bwMode="auto">
          <a:xfrm>
            <a:off x="311150" y="304800"/>
            <a:ext cx="8528050" cy="1536700"/>
          </a:xfrm>
          <a:prstGeom prst="rect">
            <a:avLst/>
          </a:prstGeom>
          <a:noFill/>
          <a:ln w="9525">
            <a:noFill/>
            <a:miter lim="800000"/>
            <a:headEnd/>
            <a:tailEnd/>
          </a:ln>
        </p:spPr>
      </p:pic>
      <p:sp>
        <p:nvSpPr>
          <p:cNvPr id="3" name="Subtitle 2"/>
          <p:cNvSpPr>
            <a:spLocks noGrp="1"/>
          </p:cNvSpPr>
          <p:nvPr>
            <p:ph type="subTitle" idx="1"/>
          </p:nvPr>
        </p:nvSpPr>
        <p:spPr>
          <a:xfrm>
            <a:off x="1042987" y="2071678"/>
            <a:ext cx="7813675" cy="4473585"/>
          </a:xfrm>
        </p:spPr>
        <p:txBody>
          <a:bodyPr/>
          <a:lstStyle>
            <a:lvl1pPr marL="0" indent="0" algn="l">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55560"/>
        </a:solidFill>
        <a:effectLst/>
      </p:bgPr>
    </p:bg>
    <p:spTree>
      <p:nvGrpSpPr>
        <p:cNvPr id="1" name=""/>
        <p:cNvGrpSpPr/>
        <p:nvPr/>
      </p:nvGrpSpPr>
      <p:grpSpPr>
        <a:xfrm>
          <a:off x="0" y="0"/>
          <a:ext cx="0" cy="0"/>
          <a:chOff x="0" y="0"/>
          <a:chExt cx="0" cy="0"/>
        </a:xfrm>
      </p:grpSpPr>
      <p:pic>
        <p:nvPicPr>
          <p:cNvPr id="3" name="Picture 10" descr="OB PPT banner 150"/>
          <p:cNvPicPr>
            <a:picLocks noChangeAspect="1" noChangeArrowheads="1"/>
          </p:cNvPicPr>
          <p:nvPr userDrawn="1"/>
        </p:nvPicPr>
        <p:blipFill>
          <a:blip r:embed="rId2" cstate="print"/>
          <a:srcRect/>
          <a:stretch>
            <a:fillRect/>
          </a:stretch>
        </p:blipFill>
        <p:spPr bwMode="auto">
          <a:xfrm>
            <a:off x="304800" y="303213"/>
            <a:ext cx="8534400" cy="1539875"/>
          </a:xfrm>
          <a:prstGeom prst="rect">
            <a:avLst/>
          </a:prstGeom>
          <a:noFill/>
          <a:ln w="9525">
            <a:noFill/>
            <a:miter lim="800000"/>
            <a:headEnd/>
            <a:tailEnd/>
          </a:ln>
        </p:spPr>
      </p:pic>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1113" y="2071678"/>
            <a:ext cx="8105549" cy="4054485"/>
          </a:xfrm>
        </p:spPr>
        <p:txBody>
          <a:bodyPr/>
          <a:lstStyle>
            <a:lvl1pPr marL="180975" indent="-180975">
              <a:spcBef>
                <a:spcPts val="1500"/>
              </a:spcBef>
              <a:defRPr b="0"/>
            </a:lvl1pPr>
            <a:lvl2pPr marL="449263" indent="-177800">
              <a:spcBef>
                <a:spcPts val="300"/>
              </a:spcBef>
              <a:defRPr sz="1600"/>
            </a:lvl2pPr>
            <a:lvl3pPr marL="715963" indent="-182563">
              <a:spcBef>
                <a:spcPts val="300"/>
              </a:spcBef>
              <a:defRPr sz="1600"/>
            </a:lvl3pPr>
            <a:lvl4pPr marL="982663" indent="-177800">
              <a:spcBef>
                <a:spcPts val="300"/>
              </a:spcBef>
              <a:defRPr sz="1600"/>
            </a:lvl4pPr>
            <a:lvl5pPr marL="1258888" indent="-180975">
              <a:spcBef>
                <a:spcPts val="3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42987"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53656"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30" descr="OB PPT logo white 150"/>
          <p:cNvPicPr>
            <a:picLocks noChangeAspect="1" noChangeArrowheads="1"/>
          </p:cNvPicPr>
          <p:nvPr userDrawn="1"/>
        </p:nvPicPr>
        <p:blipFill>
          <a:blip r:embed="rId8" cstate="print"/>
          <a:srcRect/>
          <a:stretch>
            <a:fillRect/>
          </a:stretch>
        </p:blipFill>
        <p:spPr bwMode="auto">
          <a:xfrm>
            <a:off x="304800" y="304800"/>
            <a:ext cx="8528050" cy="1536700"/>
          </a:xfrm>
          <a:prstGeom prst="rect">
            <a:avLst/>
          </a:prstGeom>
          <a:noFill/>
          <a:ln w="9525">
            <a:noFill/>
            <a:miter lim="800000"/>
            <a:headEnd/>
            <a:tailEnd/>
          </a:ln>
        </p:spPr>
      </p:pic>
      <p:sp>
        <p:nvSpPr>
          <p:cNvPr id="2" name="Title Placeholder 1"/>
          <p:cNvSpPr>
            <a:spLocks noGrp="1"/>
          </p:cNvSpPr>
          <p:nvPr>
            <p:ph type="title"/>
          </p:nvPr>
        </p:nvSpPr>
        <p:spPr>
          <a:xfrm>
            <a:off x="1028700" y="338138"/>
            <a:ext cx="7827963" cy="947737"/>
          </a:xfrm>
          <a:prstGeom prst="rect">
            <a:avLst/>
          </a:prstGeom>
        </p:spPr>
        <p:txBody>
          <a:bodyPr vert="horz" lIns="0" tIns="45720" rIns="91440" bIns="45720" rtlCol="0" anchor="ctr">
            <a:normAutofit/>
          </a:bodyPr>
          <a:lstStyle/>
          <a:p>
            <a:r>
              <a:rPr lang="en-US" dirty="0" smtClean="0"/>
              <a:t>Click to edit Master title style</a:t>
            </a:r>
            <a:endParaRPr lang="en-GB" dirty="0"/>
          </a:p>
        </p:txBody>
      </p:sp>
      <p:sp>
        <p:nvSpPr>
          <p:cNvPr id="1028" name="Text Placeholder 2"/>
          <p:cNvSpPr>
            <a:spLocks noGrp="1"/>
          </p:cNvSpPr>
          <p:nvPr>
            <p:ph type="body" idx="1"/>
          </p:nvPr>
        </p:nvSpPr>
        <p:spPr bwMode="auto">
          <a:xfrm>
            <a:off x="857250" y="2071688"/>
            <a:ext cx="7829550" cy="40544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48" r:id="rId3"/>
    <p:sldLayoutId id="2147483749" r:id="rId4"/>
    <p:sldLayoutId id="2147483750" r:id="rId5"/>
    <p:sldLayoutId id="2147483751" r:id="rId6"/>
  </p:sldLayoutIdLst>
  <p:txStyles>
    <p:titleStyle>
      <a:lvl1pPr algn="l" rtl="0" fontAlgn="base">
        <a:spcBef>
          <a:spcPct val="0"/>
        </a:spcBef>
        <a:spcAft>
          <a:spcPct val="0"/>
        </a:spcAft>
        <a:defRPr sz="2800" b="1" kern="1200" cap="all">
          <a:solidFill>
            <a:schemeClr val="tx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p:titleStyle>
    <p:bodyStyle>
      <a:lvl1pPr marL="180975" indent="-1809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1pPr>
      <a:lvl2pPr marL="630238" indent="-173038"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2pPr>
      <a:lvl3pPr marL="1077913" indent="-163513"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3pPr>
      <a:lvl4pPr marL="1527175" indent="-1555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4pPr>
      <a:lvl5pPr marL="1974850" indent="-146050"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lagiarismadvice.org/resources/item/price-gm-positive-experience-transcri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citethemrightonline.com.oxfordbrookes.idm.oclc.org/Home" TargetMode="External"/><Relationship Id="rId7" Type="http://schemas.openxmlformats.org/officeDocument/2006/relationships/hyperlink" Target="https://www.brookes.ac.uk/regulation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radar.brookes.ac.uk/radar/access/home.do" TargetMode="External"/><Relationship Id="rId5" Type="http://schemas.openxmlformats.org/officeDocument/2006/relationships/hyperlink" Target="http://www.brookes.ac.uk/services/upgrade/study-skills/" TargetMode="External"/><Relationship Id="rId4" Type="http://schemas.openxmlformats.org/officeDocument/2006/relationships/hyperlink" Target="http://www.brookes.ac.uk/library/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55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38225" y="312738"/>
            <a:ext cx="7772400" cy="1527175"/>
          </a:xfrm>
        </p:spPr>
        <p:txBody>
          <a:bodyPr/>
          <a:lstStyle/>
          <a:p>
            <a:pPr fontAlgn="auto">
              <a:spcAft>
                <a:spcPts val="0"/>
              </a:spcAft>
              <a:defRPr/>
            </a:pPr>
            <a:r>
              <a:rPr lang="en-US" dirty="0" smtClean="0"/>
              <a:t>How to use your Turnitin Report</a:t>
            </a:r>
            <a:endParaRPr lang="en-US" dirty="0" smtClean="0"/>
          </a:p>
        </p:txBody>
      </p:sp>
      <p:sp>
        <p:nvSpPr>
          <p:cNvPr id="2" name="Rectangle 1"/>
          <p:cNvSpPr/>
          <p:nvPr/>
        </p:nvSpPr>
        <p:spPr>
          <a:xfrm>
            <a:off x="251520" y="1813173"/>
            <a:ext cx="8712968" cy="5047536"/>
          </a:xfrm>
          <a:prstGeom prst="rect">
            <a:avLst/>
          </a:prstGeom>
        </p:spPr>
        <p:txBody>
          <a:bodyPr wrap="square">
            <a:spAutoFit/>
          </a:bodyPr>
          <a:lstStyle/>
          <a:p>
            <a:r>
              <a:rPr lang="en-GB" dirty="0">
                <a:solidFill>
                  <a:schemeClr val="bg1"/>
                </a:solidFill>
              </a:rPr>
              <a:t>I think it is a very positive tool that enhances student learning. </a:t>
            </a:r>
            <a:r>
              <a:rPr lang="en-GB" dirty="0" smtClean="0">
                <a:solidFill>
                  <a:schemeClr val="bg1"/>
                </a:solidFill>
              </a:rPr>
              <a:t>It can be </a:t>
            </a:r>
            <a:r>
              <a:rPr lang="en-GB" dirty="0">
                <a:solidFill>
                  <a:schemeClr val="bg1"/>
                </a:solidFill>
              </a:rPr>
              <a:t>used for the purposes of developing and learning on how to write </a:t>
            </a:r>
            <a:r>
              <a:rPr lang="en-GB" dirty="0" smtClean="0">
                <a:solidFill>
                  <a:schemeClr val="bg1"/>
                </a:solidFill>
              </a:rPr>
              <a:t>assignment </a:t>
            </a:r>
            <a:r>
              <a:rPr lang="en-GB" dirty="0">
                <a:solidFill>
                  <a:schemeClr val="bg1"/>
                </a:solidFill>
              </a:rPr>
              <a:t>in the proper way. </a:t>
            </a:r>
            <a:endParaRPr lang="en-GB" dirty="0" smtClean="0">
              <a:solidFill>
                <a:schemeClr val="bg1"/>
              </a:solidFill>
            </a:endParaRPr>
          </a:p>
          <a:p>
            <a:r>
              <a:rPr lang="en-GB" dirty="0" smtClean="0">
                <a:solidFill>
                  <a:schemeClr val="bg1"/>
                </a:solidFill>
              </a:rPr>
              <a:t>I </a:t>
            </a:r>
            <a:r>
              <a:rPr lang="en-GB" dirty="0">
                <a:solidFill>
                  <a:schemeClr val="bg1"/>
                </a:solidFill>
              </a:rPr>
              <a:t>found that very useful tool to see where I am going </a:t>
            </a:r>
            <a:r>
              <a:rPr lang="en-GB" dirty="0" smtClean="0">
                <a:solidFill>
                  <a:schemeClr val="bg1"/>
                </a:solidFill>
              </a:rPr>
              <a:t>wrong </a:t>
            </a:r>
            <a:r>
              <a:rPr lang="en-GB" dirty="0">
                <a:solidFill>
                  <a:schemeClr val="bg1"/>
                </a:solidFill>
              </a:rPr>
              <a:t>and if </a:t>
            </a:r>
            <a:r>
              <a:rPr lang="en-GB" dirty="0" err="1">
                <a:solidFill>
                  <a:schemeClr val="bg1"/>
                </a:solidFill>
              </a:rPr>
              <a:t>there‟s</a:t>
            </a:r>
            <a:r>
              <a:rPr lang="en-GB" dirty="0">
                <a:solidFill>
                  <a:schemeClr val="bg1"/>
                </a:solidFill>
              </a:rPr>
              <a:t> anything I can correct the referencing and </a:t>
            </a:r>
            <a:r>
              <a:rPr lang="en-GB" dirty="0" smtClean="0">
                <a:solidFill>
                  <a:schemeClr val="bg1"/>
                </a:solidFill>
              </a:rPr>
              <a:t>citations</a:t>
            </a:r>
            <a:r>
              <a:rPr lang="en-GB" dirty="0">
                <a:solidFill>
                  <a:schemeClr val="bg1"/>
                </a:solidFill>
              </a:rPr>
              <a:t>. </a:t>
            </a:r>
            <a:endParaRPr lang="en-GB" dirty="0" smtClean="0">
              <a:solidFill>
                <a:schemeClr val="bg1"/>
              </a:solidFill>
            </a:endParaRPr>
          </a:p>
          <a:p>
            <a:r>
              <a:rPr lang="en-GB" dirty="0" smtClean="0">
                <a:solidFill>
                  <a:schemeClr val="bg1"/>
                </a:solidFill>
              </a:rPr>
              <a:t>The Turnitin programme </a:t>
            </a:r>
            <a:r>
              <a:rPr lang="en-GB" dirty="0">
                <a:solidFill>
                  <a:schemeClr val="bg1"/>
                </a:solidFill>
              </a:rPr>
              <a:t>“caught” me few times. I just realised that I forgot to put quotations or </a:t>
            </a:r>
            <a:r>
              <a:rPr lang="en-GB" dirty="0" smtClean="0">
                <a:solidFill>
                  <a:schemeClr val="bg1"/>
                </a:solidFill>
              </a:rPr>
              <a:t>references </a:t>
            </a:r>
            <a:r>
              <a:rPr lang="en-GB" dirty="0">
                <a:solidFill>
                  <a:schemeClr val="bg1"/>
                </a:solidFill>
              </a:rPr>
              <a:t>[unintentional plagiarism]. </a:t>
            </a:r>
            <a:endParaRPr lang="en-GB" dirty="0" smtClean="0">
              <a:solidFill>
                <a:schemeClr val="bg1"/>
              </a:solidFill>
            </a:endParaRPr>
          </a:p>
          <a:p>
            <a:r>
              <a:rPr lang="en-GB" dirty="0" smtClean="0">
                <a:solidFill>
                  <a:schemeClr val="bg1"/>
                </a:solidFill>
              </a:rPr>
              <a:t>This </a:t>
            </a:r>
            <a:r>
              <a:rPr lang="en-GB" dirty="0">
                <a:solidFill>
                  <a:schemeClr val="bg1"/>
                </a:solidFill>
              </a:rPr>
              <a:t>is a very good tool for students to learn </a:t>
            </a:r>
            <a:r>
              <a:rPr lang="en-GB" dirty="0" smtClean="0">
                <a:solidFill>
                  <a:schemeClr val="bg1"/>
                </a:solidFill>
              </a:rPr>
              <a:t>how </a:t>
            </a:r>
            <a:r>
              <a:rPr lang="en-GB" dirty="0">
                <a:solidFill>
                  <a:schemeClr val="bg1"/>
                </a:solidFill>
              </a:rPr>
              <a:t>to progress and develop assignment writing. </a:t>
            </a:r>
            <a:endParaRPr lang="en-GB" dirty="0" smtClean="0">
              <a:solidFill>
                <a:schemeClr val="bg1"/>
              </a:solidFill>
            </a:endParaRPr>
          </a:p>
          <a:p>
            <a:endParaRPr lang="en-GB" dirty="0">
              <a:solidFill>
                <a:schemeClr val="bg1"/>
              </a:solidFill>
            </a:endParaRPr>
          </a:p>
          <a:p>
            <a:r>
              <a:rPr lang="en-GB" sz="1400" dirty="0" smtClean="0">
                <a:solidFill>
                  <a:schemeClr val="bg1"/>
                </a:solidFill>
              </a:rPr>
              <a:t>Price</a:t>
            </a:r>
            <a:r>
              <a:rPr lang="en-GB" sz="1400" dirty="0">
                <a:solidFill>
                  <a:schemeClr val="bg1"/>
                </a:solidFill>
              </a:rPr>
              <a:t>, T. &amp; Chew, E. (</a:t>
            </a:r>
            <a:r>
              <a:rPr lang="en-GB" sz="1400" dirty="0" smtClean="0">
                <a:solidFill>
                  <a:schemeClr val="bg1"/>
                </a:solidFill>
              </a:rPr>
              <a:t>2011) </a:t>
            </a:r>
            <a:r>
              <a:rPr lang="en-GB" sz="1400" i="1" dirty="0" smtClean="0">
                <a:solidFill>
                  <a:schemeClr val="bg1"/>
                </a:solidFill>
              </a:rPr>
              <a:t>Using Turnitin, </a:t>
            </a:r>
            <a:r>
              <a:rPr lang="en-GB" sz="1400" i="1" dirty="0" err="1" smtClean="0">
                <a:solidFill>
                  <a:schemeClr val="bg1"/>
                </a:solidFill>
              </a:rPr>
              <a:t>Grademark</a:t>
            </a:r>
            <a:r>
              <a:rPr lang="en-GB" sz="1400" i="1" dirty="0" smtClean="0">
                <a:solidFill>
                  <a:schemeClr val="bg1"/>
                </a:solidFill>
              </a:rPr>
              <a:t> and </a:t>
            </a:r>
            <a:r>
              <a:rPr lang="en-GB" sz="1400" i="1" dirty="0" err="1" smtClean="0">
                <a:solidFill>
                  <a:schemeClr val="bg1"/>
                </a:solidFill>
              </a:rPr>
              <a:t>Peermark</a:t>
            </a:r>
            <a:r>
              <a:rPr lang="en-GB" sz="1400" i="1" dirty="0" smtClean="0">
                <a:solidFill>
                  <a:schemeClr val="bg1"/>
                </a:solidFill>
              </a:rPr>
              <a:t> in assessment for learning: students’ positive experiences of using </a:t>
            </a:r>
            <a:r>
              <a:rPr lang="en-GB" sz="1400" i="1" dirty="0" err="1" smtClean="0">
                <a:solidFill>
                  <a:schemeClr val="bg1"/>
                </a:solidFill>
              </a:rPr>
              <a:t>Grademark</a:t>
            </a:r>
            <a:r>
              <a:rPr lang="en-GB" sz="1400" i="1" dirty="0" smtClean="0">
                <a:solidFill>
                  <a:schemeClr val="bg1"/>
                </a:solidFill>
              </a:rPr>
              <a:t>. </a:t>
            </a:r>
            <a:r>
              <a:rPr lang="en-GB" sz="1400" dirty="0" smtClean="0">
                <a:solidFill>
                  <a:schemeClr val="bg1"/>
                </a:solidFill>
              </a:rPr>
              <a:t>Available </a:t>
            </a:r>
            <a:r>
              <a:rPr lang="en-GB" sz="1400" dirty="0">
                <a:solidFill>
                  <a:schemeClr val="bg1"/>
                </a:solidFill>
              </a:rPr>
              <a:t>at: </a:t>
            </a:r>
            <a:r>
              <a:rPr lang="en-GB" sz="1400" dirty="0">
                <a:solidFill>
                  <a:schemeClr val="bg1"/>
                </a:solidFill>
                <a:hlinkClick r:id="rId3"/>
              </a:rPr>
              <a:t>http://</a:t>
            </a:r>
            <a:r>
              <a:rPr lang="en-GB" sz="1400" dirty="0" smtClean="0">
                <a:solidFill>
                  <a:schemeClr val="bg1"/>
                </a:solidFill>
                <a:hlinkClick r:id="rId3"/>
              </a:rPr>
              <a:t>www.plagiarismadvice.org/resources/item/price-gm-positive-experience-transcript</a:t>
            </a:r>
            <a:r>
              <a:rPr lang="en-GB" sz="1400" dirty="0" smtClean="0">
                <a:solidFill>
                  <a:schemeClr val="bg1"/>
                </a:solidFill>
              </a:rPr>
              <a:t> (Accessed 15 October 2014)</a:t>
            </a:r>
          </a:p>
          <a:p>
            <a:endParaRPr lang="en-GB"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41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667" name="Rectangle 3"/>
          <p:cNvSpPr>
            <a:spLocks noChangeArrowheads="1"/>
          </p:cNvSpPr>
          <p:nvPr/>
        </p:nvSpPr>
        <p:spPr bwMode="auto">
          <a:xfrm>
            <a:off x="3886200" y="990600"/>
            <a:ext cx="914400" cy="152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68" name="Rectangle 4"/>
          <p:cNvSpPr>
            <a:spLocks noChangeArrowheads="1"/>
          </p:cNvSpPr>
          <p:nvPr/>
        </p:nvSpPr>
        <p:spPr bwMode="auto">
          <a:xfrm>
            <a:off x="990600" y="228600"/>
            <a:ext cx="5562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69" name="Rectangle 5"/>
          <p:cNvSpPr>
            <a:spLocks noChangeArrowheads="1"/>
          </p:cNvSpPr>
          <p:nvPr/>
        </p:nvSpPr>
        <p:spPr bwMode="auto">
          <a:xfrm>
            <a:off x="685800" y="1676400"/>
            <a:ext cx="1905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1000">
              <a:latin typeface="Arial" charset="0"/>
            </a:endParaRPr>
          </a:p>
        </p:txBody>
      </p:sp>
      <p:sp>
        <p:nvSpPr>
          <p:cNvPr id="241670" name="Oval 6"/>
          <p:cNvSpPr>
            <a:spLocks noChangeArrowheads="1"/>
          </p:cNvSpPr>
          <p:nvPr/>
        </p:nvSpPr>
        <p:spPr bwMode="auto">
          <a:xfrm>
            <a:off x="8229600" y="2057400"/>
            <a:ext cx="685800" cy="685800"/>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71" name="AutoShape 7"/>
          <p:cNvSpPr>
            <a:spLocks/>
          </p:cNvSpPr>
          <p:nvPr/>
        </p:nvSpPr>
        <p:spPr bwMode="auto">
          <a:xfrm>
            <a:off x="2286000" y="1219200"/>
            <a:ext cx="3429000" cy="1219200"/>
          </a:xfrm>
          <a:prstGeom prst="borderCallout1">
            <a:avLst>
              <a:gd name="adj1" fmla="val 9375"/>
              <a:gd name="adj2" fmla="val 102222"/>
              <a:gd name="adj3" fmla="val 87370"/>
              <a:gd name="adj4" fmla="val 173194"/>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1800">
                <a:latin typeface="Arial" charset="0"/>
              </a:rPr>
              <a:t>This shows that 6% matches an assignment submitted to Oxford Brookes University by another student</a:t>
            </a:r>
            <a:endParaRPr lang="en-GB" altLang="en-US" sz="1800">
              <a:latin typeface="Arial" charset="0"/>
            </a:endParaRPr>
          </a:p>
        </p:txBody>
      </p:sp>
      <p:sp>
        <p:nvSpPr>
          <p:cNvPr id="241672" name="Rectangle 8"/>
          <p:cNvSpPr>
            <a:spLocks noChangeArrowheads="1"/>
          </p:cNvSpPr>
          <p:nvPr/>
        </p:nvSpPr>
        <p:spPr bwMode="auto">
          <a:xfrm>
            <a:off x="-1514475" y="-387350"/>
            <a:ext cx="1549400"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73" name="Rectangle 9"/>
          <p:cNvSpPr>
            <a:spLocks noChangeArrowheads="1"/>
          </p:cNvSpPr>
          <p:nvPr/>
        </p:nvSpPr>
        <p:spPr bwMode="auto">
          <a:xfrm>
            <a:off x="8999538" y="-387350"/>
            <a:ext cx="1693862"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4284217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43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716" name="Rectangle 4"/>
          <p:cNvSpPr>
            <a:spLocks noChangeArrowheads="1"/>
          </p:cNvSpPr>
          <p:nvPr/>
        </p:nvSpPr>
        <p:spPr bwMode="auto">
          <a:xfrm>
            <a:off x="304800" y="1143000"/>
            <a:ext cx="1828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3717" name="AutoShape 5"/>
          <p:cNvSpPr>
            <a:spLocks/>
          </p:cNvSpPr>
          <p:nvPr/>
        </p:nvSpPr>
        <p:spPr bwMode="auto">
          <a:xfrm>
            <a:off x="3733800" y="3162300"/>
            <a:ext cx="5410200" cy="952500"/>
          </a:xfrm>
          <a:prstGeom prst="borderCallout1">
            <a:avLst>
              <a:gd name="adj1" fmla="val 12000"/>
              <a:gd name="adj2" fmla="val -1407"/>
              <a:gd name="adj3" fmla="val -62667"/>
              <a:gd name="adj4" fmla="val -3875"/>
            </a:avLst>
          </a:prstGeom>
          <a:solidFill>
            <a:schemeClr val="bg1"/>
          </a:solid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1800">
                <a:latin typeface="Arial" charset="0"/>
              </a:rPr>
              <a:t>It is likely that another student on your course completing the same assignment has written the same series of words</a:t>
            </a:r>
            <a:endParaRPr lang="en-GB" altLang="en-US" sz="1800">
              <a:latin typeface="Arial" charset="0"/>
            </a:endParaRPr>
          </a:p>
        </p:txBody>
      </p:sp>
      <p:sp>
        <p:nvSpPr>
          <p:cNvPr id="243718" name="Rectangle 6"/>
          <p:cNvSpPr>
            <a:spLocks noChangeArrowheads="1"/>
          </p:cNvSpPr>
          <p:nvPr/>
        </p:nvSpPr>
        <p:spPr bwMode="auto">
          <a:xfrm>
            <a:off x="533400" y="152400"/>
            <a:ext cx="5562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3719" name="Rectangle 7"/>
          <p:cNvSpPr>
            <a:spLocks noChangeArrowheads="1"/>
          </p:cNvSpPr>
          <p:nvPr/>
        </p:nvSpPr>
        <p:spPr bwMode="auto">
          <a:xfrm>
            <a:off x="4038600" y="914400"/>
            <a:ext cx="914400" cy="152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3720" name="Line 8"/>
          <p:cNvSpPr>
            <a:spLocks noChangeShapeType="1"/>
          </p:cNvSpPr>
          <p:nvPr/>
        </p:nvSpPr>
        <p:spPr bwMode="auto">
          <a:xfrm flipH="1" flipV="1">
            <a:off x="8077200" y="2514600"/>
            <a:ext cx="304800" cy="60960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3721" name="Rectangle 9"/>
          <p:cNvSpPr>
            <a:spLocks noChangeArrowheads="1"/>
          </p:cNvSpPr>
          <p:nvPr/>
        </p:nvSpPr>
        <p:spPr bwMode="auto">
          <a:xfrm>
            <a:off x="-1549400" y="-387350"/>
            <a:ext cx="1152525"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3722" name="Rectangle 10"/>
          <p:cNvSpPr>
            <a:spLocks noChangeArrowheads="1"/>
          </p:cNvSpPr>
          <p:nvPr/>
        </p:nvSpPr>
        <p:spPr bwMode="auto">
          <a:xfrm>
            <a:off x="9756775" y="-387350"/>
            <a:ext cx="936625"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242830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61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125" name="Rectangle 5"/>
          <p:cNvSpPr>
            <a:spLocks noChangeArrowheads="1"/>
          </p:cNvSpPr>
          <p:nvPr/>
        </p:nvSpPr>
        <p:spPr bwMode="auto">
          <a:xfrm>
            <a:off x="-1549400" y="-387350"/>
            <a:ext cx="1152525"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1126" name="Rectangle 6"/>
          <p:cNvSpPr>
            <a:spLocks noChangeArrowheads="1"/>
          </p:cNvSpPr>
          <p:nvPr/>
        </p:nvSpPr>
        <p:spPr bwMode="auto">
          <a:xfrm>
            <a:off x="9828213" y="-387350"/>
            <a:ext cx="865187"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1127" name="Rectangle 7"/>
          <p:cNvSpPr>
            <a:spLocks noChangeArrowheads="1"/>
          </p:cNvSpPr>
          <p:nvPr/>
        </p:nvSpPr>
        <p:spPr bwMode="auto">
          <a:xfrm>
            <a:off x="3708400" y="692150"/>
            <a:ext cx="1584325" cy="2159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1128" name="Rectangle 8"/>
          <p:cNvSpPr>
            <a:spLocks noChangeArrowheads="1"/>
          </p:cNvSpPr>
          <p:nvPr/>
        </p:nvSpPr>
        <p:spPr bwMode="auto">
          <a:xfrm>
            <a:off x="539750" y="-107950"/>
            <a:ext cx="5616575" cy="2968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64488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45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5771" name="Group 11"/>
          <p:cNvGrpSpPr>
            <a:grpSpLocks/>
          </p:cNvGrpSpPr>
          <p:nvPr/>
        </p:nvGrpSpPr>
        <p:grpSpPr bwMode="auto">
          <a:xfrm>
            <a:off x="914400" y="2819400"/>
            <a:ext cx="2286000" cy="1295400"/>
            <a:chOff x="576" y="1776"/>
            <a:chExt cx="1440" cy="816"/>
          </a:xfrm>
        </p:grpSpPr>
        <p:sp>
          <p:nvSpPr>
            <p:cNvPr id="245763" name="Oval 3"/>
            <p:cNvSpPr>
              <a:spLocks noChangeArrowheads="1"/>
            </p:cNvSpPr>
            <p:nvPr/>
          </p:nvSpPr>
          <p:spPr bwMode="auto">
            <a:xfrm>
              <a:off x="1344" y="1776"/>
              <a:ext cx="384" cy="288"/>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764" name="Line 4"/>
            <p:cNvSpPr>
              <a:spLocks noChangeShapeType="1"/>
            </p:cNvSpPr>
            <p:nvPr/>
          </p:nvSpPr>
          <p:spPr bwMode="auto">
            <a:xfrm>
              <a:off x="1680" y="2064"/>
              <a:ext cx="336" cy="432"/>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765" name="Oval 5"/>
            <p:cNvSpPr>
              <a:spLocks noChangeArrowheads="1"/>
            </p:cNvSpPr>
            <p:nvPr/>
          </p:nvSpPr>
          <p:spPr bwMode="auto">
            <a:xfrm>
              <a:off x="576" y="1872"/>
              <a:ext cx="384" cy="288"/>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766" name="Line 6"/>
            <p:cNvSpPr>
              <a:spLocks noChangeShapeType="1"/>
            </p:cNvSpPr>
            <p:nvPr/>
          </p:nvSpPr>
          <p:spPr bwMode="auto">
            <a:xfrm>
              <a:off x="912" y="2160"/>
              <a:ext cx="432" cy="432"/>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45767" name="Rectangle 7"/>
          <p:cNvSpPr>
            <a:spLocks noChangeArrowheads="1"/>
          </p:cNvSpPr>
          <p:nvPr/>
        </p:nvSpPr>
        <p:spPr bwMode="auto">
          <a:xfrm>
            <a:off x="3962400" y="685800"/>
            <a:ext cx="1219200" cy="2286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768" name="Rectangle 8"/>
          <p:cNvSpPr>
            <a:spLocks noChangeArrowheads="1"/>
          </p:cNvSpPr>
          <p:nvPr/>
        </p:nvSpPr>
        <p:spPr bwMode="auto">
          <a:xfrm>
            <a:off x="685800" y="0"/>
            <a:ext cx="5867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769" name="Rectangle 9"/>
          <p:cNvSpPr>
            <a:spLocks noChangeArrowheads="1"/>
          </p:cNvSpPr>
          <p:nvPr/>
        </p:nvSpPr>
        <p:spPr bwMode="auto">
          <a:xfrm>
            <a:off x="-1549400" y="-387350"/>
            <a:ext cx="1296987"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770" name="Rectangle 10"/>
          <p:cNvSpPr>
            <a:spLocks noChangeArrowheads="1"/>
          </p:cNvSpPr>
          <p:nvPr/>
        </p:nvSpPr>
        <p:spPr bwMode="auto">
          <a:xfrm>
            <a:off x="9828213" y="-387350"/>
            <a:ext cx="865187"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922729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63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387350"/>
            <a:ext cx="12192001"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3173" name="Rectangle 5"/>
          <p:cNvSpPr>
            <a:spLocks noChangeArrowheads="1"/>
          </p:cNvSpPr>
          <p:nvPr/>
        </p:nvSpPr>
        <p:spPr bwMode="auto">
          <a:xfrm>
            <a:off x="-1549400" y="-387350"/>
            <a:ext cx="1008062"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174" name="Rectangle 6"/>
          <p:cNvSpPr>
            <a:spLocks noChangeArrowheads="1"/>
          </p:cNvSpPr>
          <p:nvPr/>
        </p:nvSpPr>
        <p:spPr bwMode="auto">
          <a:xfrm>
            <a:off x="9612313" y="-387350"/>
            <a:ext cx="1008062"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175" name="Rectangle 7"/>
          <p:cNvSpPr>
            <a:spLocks noChangeArrowheads="1"/>
          </p:cNvSpPr>
          <p:nvPr/>
        </p:nvSpPr>
        <p:spPr bwMode="auto">
          <a:xfrm>
            <a:off x="3708400" y="620713"/>
            <a:ext cx="1584325" cy="2159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176" name="Rectangle 8"/>
          <p:cNvSpPr>
            <a:spLocks noChangeArrowheads="1"/>
          </p:cNvSpPr>
          <p:nvPr/>
        </p:nvSpPr>
        <p:spPr bwMode="auto">
          <a:xfrm>
            <a:off x="323850" y="-149225"/>
            <a:ext cx="5472113" cy="2968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63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3178" name="Rectangle 10"/>
          <p:cNvSpPr>
            <a:spLocks noChangeArrowheads="1"/>
          </p:cNvSpPr>
          <p:nvPr/>
        </p:nvSpPr>
        <p:spPr bwMode="auto">
          <a:xfrm>
            <a:off x="-1620838" y="-387350"/>
            <a:ext cx="1296988"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179" name="Rectangle 11"/>
          <p:cNvSpPr>
            <a:spLocks noChangeArrowheads="1"/>
          </p:cNvSpPr>
          <p:nvPr/>
        </p:nvSpPr>
        <p:spPr bwMode="auto">
          <a:xfrm>
            <a:off x="9972675" y="-387350"/>
            <a:ext cx="792163"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6318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3182" name="Rectangle 14"/>
          <p:cNvSpPr>
            <a:spLocks noChangeArrowheads="1"/>
          </p:cNvSpPr>
          <p:nvPr/>
        </p:nvSpPr>
        <p:spPr bwMode="auto">
          <a:xfrm>
            <a:off x="-1620838" y="-387350"/>
            <a:ext cx="1296988"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183" name="Rectangle 15"/>
          <p:cNvSpPr>
            <a:spLocks noChangeArrowheads="1"/>
          </p:cNvSpPr>
          <p:nvPr/>
        </p:nvSpPr>
        <p:spPr bwMode="auto">
          <a:xfrm>
            <a:off x="9901238" y="-387350"/>
            <a:ext cx="863600"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184" name="Rectangle 16"/>
          <p:cNvSpPr>
            <a:spLocks noChangeArrowheads="1"/>
          </p:cNvSpPr>
          <p:nvPr/>
        </p:nvSpPr>
        <p:spPr bwMode="auto">
          <a:xfrm>
            <a:off x="4140200" y="692150"/>
            <a:ext cx="863600" cy="14446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185" name="Rectangle 17"/>
          <p:cNvSpPr>
            <a:spLocks noChangeArrowheads="1"/>
          </p:cNvSpPr>
          <p:nvPr/>
        </p:nvSpPr>
        <p:spPr bwMode="auto">
          <a:xfrm>
            <a:off x="539750" y="-73025"/>
            <a:ext cx="5761038" cy="2619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186" name="Rectangle 18"/>
          <p:cNvSpPr>
            <a:spLocks noChangeArrowheads="1"/>
          </p:cNvSpPr>
          <p:nvPr/>
        </p:nvSpPr>
        <p:spPr bwMode="auto">
          <a:xfrm>
            <a:off x="395288" y="5300663"/>
            <a:ext cx="863600"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187" name="Rectangle 19"/>
          <p:cNvSpPr>
            <a:spLocks noChangeArrowheads="1"/>
          </p:cNvSpPr>
          <p:nvPr/>
        </p:nvSpPr>
        <p:spPr bwMode="auto">
          <a:xfrm>
            <a:off x="4932363" y="5300663"/>
            <a:ext cx="863600"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85657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sp>
        <p:nvSpPr>
          <p:cNvPr id="247810" name="Rectangle 2"/>
          <p:cNvSpPr>
            <a:spLocks noGrp="1" noChangeArrowheads="1"/>
          </p:cNvSpPr>
          <p:nvPr>
            <p:ph type="title"/>
          </p:nvPr>
        </p:nvSpPr>
        <p:spPr/>
        <p:txBody>
          <a:bodyPr/>
          <a:lstStyle/>
          <a:p>
            <a:pPr algn="r"/>
            <a:r>
              <a:rPr lang="en-US" altLang="en-US" sz="2400"/>
              <a:t>Other points to note</a:t>
            </a:r>
            <a:endParaRPr lang="en-GB" altLang="en-US" sz="2400"/>
          </a:p>
        </p:txBody>
      </p:sp>
      <p:sp>
        <p:nvSpPr>
          <p:cNvPr id="247811" name="Rectangle 3"/>
          <p:cNvSpPr>
            <a:spLocks noGrp="1" noChangeArrowheads="1"/>
          </p:cNvSpPr>
          <p:nvPr>
            <p:ph type="body" idx="1"/>
          </p:nvPr>
        </p:nvSpPr>
        <p:spPr>
          <a:xfrm>
            <a:off x="539552" y="1196752"/>
            <a:ext cx="8105549" cy="4054485"/>
          </a:xfrm>
        </p:spPr>
        <p:txBody>
          <a:bodyPr/>
          <a:lstStyle/>
          <a:p>
            <a:r>
              <a:rPr lang="en-US" altLang="en-US" dirty="0"/>
              <a:t>Your Similarity Index Score may be high because of your reference </a:t>
            </a:r>
            <a:r>
              <a:rPr lang="en-US" altLang="en-US" dirty="0" smtClean="0"/>
              <a:t>list</a:t>
            </a:r>
            <a:endParaRPr lang="en-US" altLang="en-US" dirty="0"/>
          </a:p>
          <a:p>
            <a:r>
              <a:rPr lang="en-US" altLang="en-US" dirty="0">
                <a:solidFill>
                  <a:schemeClr val="accent2"/>
                </a:solidFill>
              </a:rPr>
              <a:t>You score may be high because you are using ‘Headers and Footers’ that have the assignment title included on every page of your </a:t>
            </a:r>
            <a:r>
              <a:rPr lang="en-US" altLang="en-US" dirty="0" smtClean="0">
                <a:solidFill>
                  <a:schemeClr val="accent2"/>
                </a:solidFill>
              </a:rPr>
              <a:t>work</a:t>
            </a:r>
            <a:endParaRPr lang="en-US" altLang="en-US" dirty="0">
              <a:solidFill>
                <a:schemeClr val="accent2"/>
              </a:solidFill>
            </a:endParaRPr>
          </a:p>
          <a:p>
            <a:r>
              <a:rPr lang="en-US" altLang="en-US" dirty="0"/>
              <a:t>If some of your work matches the content of a ‘Student Paper’ submitted at your University or another institution, you will not be able to access the original source (i.e. the other student’s work) on screen when you view your report.  Only your tutors and University will be able to request that information from Turnitin</a:t>
            </a:r>
          </a:p>
          <a:p>
            <a:r>
              <a:rPr lang="en-US" altLang="en-US" dirty="0" smtClean="0">
                <a:solidFill>
                  <a:schemeClr val="accent2"/>
                </a:solidFill>
              </a:rPr>
              <a:t>Please </a:t>
            </a:r>
            <a:r>
              <a:rPr lang="en-US" altLang="en-US" dirty="0">
                <a:solidFill>
                  <a:schemeClr val="accent2"/>
                </a:solidFill>
              </a:rPr>
              <a:t>try not to worry! </a:t>
            </a:r>
            <a:endParaRPr lang="en-GB" altLang="en-US" dirty="0">
              <a:solidFill>
                <a:schemeClr val="accent2"/>
              </a:solidFill>
            </a:endParaRPr>
          </a:p>
        </p:txBody>
      </p:sp>
    </p:spTree>
    <p:extLst>
      <p:ext uri="{BB962C8B-B14F-4D97-AF65-F5344CB8AC3E}">
        <p14:creationId xmlns:p14="http://schemas.microsoft.com/office/powerpoint/2010/main" val="1784862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ltLang="en-US" dirty="0"/>
              <a:t>Sources of Help</a:t>
            </a:r>
            <a:endParaRPr lang="en-GB" altLang="en-US" dirty="0"/>
          </a:p>
        </p:txBody>
      </p:sp>
      <p:sp>
        <p:nvSpPr>
          <p:cNvPr id="256003" name="Rectangle 3"/>
          <p:cNvSpPr>
            <a:spLocks noGrp="1" noChangeArrowheads="1"/>
          </p:cNvSpPr>
          <p:nvPr>
            <p:ph type="body" idx="1"/>
          </p:nvPr>
        </p:nvSpPr>
        <p:spPr>
          <a:xfrm>
            <a:off x="395536" y="1196752"/>
            <a:ext cx="8105549" cy="4054485"/>
          </a:xfrm>
        </p:spPr>
        <p:txBody>
          <a:bodyPr/>
          <a:lstStyle/>
          <a:p>
            <a:pPr marL="0" indent="0">
              <a:lnSpc>
                <a:spcPct val="80000"/>
              </a:lnSpc>
              <a:buNone/>
            </a:pPr>
            <a:r>
              <a:rPr lang="en-US" altLang="en-US" sz="2000" dirty="0"/>
              <a:t>If you are unsure about any aspect of </a:t>
            </a:r>
            <a:r>
              <a:rPr lang="en-US" altLang="en-US" sz="2000" dirty="0" smtClean="0"/>
              <a:t>good academic writing </a:t>
            </a:r>
            <a:r>
              <a:rPr lang="en-US" altLang="en-US" sz="2000" dirty="0"/>
              <a:t>please make contact </a:t>
            </a:r>
            <a:r>
              <a:rPr lang="en-US" altLang="en-US" sz="2000" dirty="0" smtClean="0"/>
              <a:t>with your </a:t>
            </a:r>
            <a:r>
              <a:rPr lang="en-US" altLang="en-US" sz="2000" dirty="0"/>
              <a:t>tutor or Academic </a:t>
            </a:r>
            <a:r>
              <a:rPr lang="en-US" altLang="en-US" sz="2000" dirty="0" smtClean="0"/>
              <a:t>Adviser</a:t>
            </a:r>
            <a:endParaRPr lang="en-US" altLang="en-US" sz="2000" dirty="0"/>
          </a:p>
          <a:p>
            <a:pPr marL="0" indent="0">
              <a:lnSpc>
                <a:spcPct val="80000"/>
              </a:lnSpc>
              <a:buNone/>
            </a:pPr>
            <a:r>
              <a:rPr lang="en-US" altLang="en-US" sz="2000" dirty="0">
                <a:solidFill>
                  <a:schemeClr val="accent2"/>
                </a:solidFill>
              </a:rPr>
              <a:t>There are a number of supporting guides to help you</a:t>
            </a:r>
            <a:r>
              <a:rPr lang="en-US" altLang="en-US" sz="2000" dirty="0" smtClean="0">
                <a:solidFill>
                  <a:schemeClr val="accent2"/>
                </a:solidFill>
              </a:rPr>
              <a:t>:</a:t>
            </a:r>
          </a:p>
          <a:p>
            <a:pPr>
              <a:lnSpc>
                <a:spcPct val="80000"/>
              </a:lnSpc>
            </a:pPr>
            <a:r>
              <a:rPr lang="en-US" altLang="en-US" sz="2000" dirty="0" smtClean="0">
                <a:solidFill>
                  <a:schemeClr val="accent2"/>
                </a:solidFill>
              </a:rPr>
              <a:t>Cite them right – online guidance and tutorials for using Harvard referencing (including how to reference foreign language papers)</a:t>
            </a:r>
          </a:p>
          <a:p>
            <a:pPr lvl="1">
              <a:lnSpc>
                <a:spcPct val="80000"/>
              </a:lnSpc>
            </a:pPr>
            <a:r>
              <a:rPr lang="en-US" altLang="en-US" sz="1200" dirty="0" smtClean="0">
                <a:solidFill>
                  <a:schemeClr val="accent2"/>
                </a:solidFill>
                <a:hlinkClick r:id="rId3"/>
              </a:rPr>
              <a:t>http</a:t>
            </a:r>
            <a:r>
              <a:rPr lang="en-US" altLang="en-US" sz="1200" dirty="0">
                <a:solidFill>
                  <a:schemeClr val="accent2"/>
                </a:solidFill>
                <a:hlinkClick r:id="rId3"/>
              </a:rPr>
              <a:t>://</a:t>
            </a:r>
            <a:r>
              <a:rPr lang="en-US" altLang="en-US" sz="1200" dirty="0" smtClean="0">
                <a:solidFill>
                  <a:schemeClr val="accent2"/>
                </a:solidFill>
                <a:hlinkClick r:id="rId3"/>
              </a:rPr>
              <a:t>www.citethemrightonline.com.oxfordbrookes.idm.oclc.org/Home</a:t>
            </a:r>
            <a:endParaRPr lang="en-US" altLang="en-US" sz="1200" dirty="0" smtClean="0">
              <a:solidFill>
                <a:schemeClr val="accent2"/>
              </a:solidFill>
            </a:endParaRPr>
          </a:p>
          <a:p>
            <a:pPr>
              <a:lnSpc>
                <a:spcPct val="80000"/>
              </a:lnSpc>
            </a:pPr>
            <a:r>
              <a:rPr lang="en-US" altLang="en-US" sz="2000" dirty="0">
                <a:solidFill>
                  <a:schemeClr val="accent2"/>
                </a:solidFill>
              </a:rPr>
              <a:t>The Library provides help with identifying appropriate databases and advice on successful  searching strategies </a:t>
            </a:r>
          </a:p>
          <a:p>
            <a:pPr lvl="1">
              <a:lnSpc>
                <a:spcPct val="80000"/>
              </a:lnSpc>
            </a:pPr>
            <a:r>
              <a:rPr lang="en-US" altLang="en-US" sz="1200" dirty="0">
                <a:solidFill>
                  <a:schemeClr val="accent2"/>
                </a:solidFill>
                <a:hlinkClick r:id="rId4"/>
              </a:rPr>
              <a:t>http://www.brookes.ac.uk/library/index.html</a:t>
            </a:r>
            <a:endParaRPr lang="en-US" altLang="en-US" sz="1200" dirty="0">
              <a:solidFill>
                <a:schemeClr val="accent2"/>
              </a:solidFill>
            </a:endParaRPr>
          </a:p>
          <a:p>
            <a:pPr>
              <a:lnSpc>
                <a:spcPct val="80000"/>
              </a:lnSpc>
            </a:pPr>
            <a:r>
              <a:rPr lang="en-US" altLang="en-US" sz="2000" dirty="0" smtClean="0">
                <a:solidFill>
                  <a:schemeClr val="accent2"/>
                </a:solidFill>
              </a:rPr>
              <a:t>UPGRADE : on-line study skills resources</a:t>
            </a:r>
          </a:p>
          <a:p>
            <a:pPr lvl="1">
              <a:lnSpc>
                <a:spcPct val="80000"/>
              </a:lnSpc>
            </a:pPr>
            <a:r>
              <a:rPr lang="en-US" altLang="en-US" sz="1200" dirty="0">
                <a:solidFill>
                  <a:schemeClr val="accent2"/>
                </a:solidFill>
                <a:hlinkClick r:id="rId5"/>
              </a:rPr>
              <a:t>http://www.brookes.ac.uk/services/upgrade/study-skills</a:t>
            </a:r>
            <a:r>
              <a:rPr lang="en-US" altLang="en-US" sz="1200" dirty="0" smtClean="0">
                <a:solidFill>
                  <a:schemeClr val="accent2"/>
                </a:solidFill>
                <a:hlinkClick r:id="rId5"/>
              </a:rPr>
              <a:t>/</a:t>
            </a:r>
            <a:endParaRPr lang="en-US" altLang="en-US" sz="1200" dirty="0" smtClean="0">
              <a:solidFill>
                <a:schemeClr val="accent2"/>
              </a:solidFill>
            </a:endParaRPr>
          </a:p>
          <a:p>
            <a:pPr>
              <a:lnSpc>
                <a:spcPct val="80000"/>
              </a:lnSpc>
            </a:pPr>
            <a:r>
              <a:rPr lang="en-GB" altLang="en-US" sz="2000" dirty="0" smtClean="0">
                <a:solidFill>
                  <a:schemeClr val="accent2"/>
                </a:solidFill>
              </a:rPr>
              <a:t>RADAR holds a wide range of resources to help with Turnitin e.g. </a:t>
            </a:r>
            <a:r>
              <a:rPr lang="en-GB" altLang="en-US" sz="1600" dirty="0" smtClean="0">
                <a:solidFill>
                  <a:schemeClr val="accent2"/>
                </a:solidFill>
              </a:rPr>
              <a:t>How </a:t>
            </a:r>
            <a:r>
              <a:rPr lang="en-GB" altLang="en-US" sz="1600" dirty="0">
                <a:solidFill>
                  <a:schemeClr val="accent2"/>
                </a:solidFill>
              </a:rPr>
              <a:t>to submit a Turnitin </a:t>
            </a:r>
            <a:r>
              <a:rPr lang="en-GB" altLang="en-US" sz="1600" dirty="0" smtClean="0">
                <a:solidFill>
                  <a:schemeClr val="accent2"/>
                </a:solidFill>
              </a:rPr>
              <a:t>Assignment, Dissertation </a:t>
            </a:r>
            <a:r>
              <a:rPr lang="en-GB" altLang="en-US" sz="1600" dirty="0">
                <a:solidFill>
                  <a:schemeClr val="accent2"/>
                </a:solidFill>
              </a:rPr>
              <a:t>Turnitin Submission </a:t>
            </a:r>
            <a:r>
              <a:rPr lang="en-GB" altLang="en-US" sz="1600" dirty="0" smtClean="0">
                <a:solidFill>
                  <a:schemeClr val="accent2"/>
                </a:solidFill>
              </a:rPr>
              <a:t>Guidance</a:t>
            </a:r>
          </a:p>
          <a:p>
            <a:pPr lvl="1">
              <a:lnSpc>
                <a:spcPct val="80000"/>
              </a:lnSpc>
            </a:pPr>
            <a:r>
              <a:rPr lang="en-GB" altLang="en-US" sz="1200" dirty="0" smtClean="0">
                <a:solidFill>
                  <a:schemeClr val="accent2"/>
                </a:solidFill>
                <a:hlinkClick r:id="rId6"/>
              </a:rPr>
              <a:t>https</a:t>
            </a:r>
            <a:r>
              <a:rPr lang="en-GB" altLang="en-US" sz="1200" dirty="0">
                <a:solidFill>
                  <a:schemeClr val="accent2"/>
                </a:solidFill>
                <a:hlinkClick r:id="rId6"/>
              </a:rPr>
              <a:t>://</a:t>
            </a:r>
            <a:r>
              <a:rPr lang="en-GB" altLang="en-US" sz="1200" dirty="0" smtClean="0">
                <a:solidFill>
                  <a:schemeClr val="accent2"/>
                </a:solidFill>
                <a:hlinkClick r:id="rId6"/>
              </a:rPr>
              <a:t>radar.brookes.ac.uk/radar/access/home.do</a:t>
            </a:r>
            <a:endParaRPr lang="en-US" altLang="en-US" sz="1200" dirty="0">
              <a:solidFill>
                <a:schemeClr val="accent2"/>
              </a:solidFill>
            </a:endParaRPr>
          </a:p>
          <a:p>
            <a:pPr>
              <a:lnSpc>
                <a:spcPct val="80000"/>
              </a:lnSpc>
            </a:pPr>
            <a:r>
              <a:rPr lang="en-US" altLang="en-US" sz="2400" dirty="0">
                <a:solidFill>
                  <a:schemeClr val="accent2"/>
                </a:solidFill>
              </a:rPr>
              <a:t>The University website (Student Regulations</a:t>
            </a:r>
            <a:r>
              <a:rPr lang="en-US" altLang="en-US" sz="2400" dirty="0" smtClean="0">
                <a:solidFill>
                  <a:schemeClr val="accent2"/>
                </a:solidFill>
              </a:rPr>
              <a:t>)</a:t>
            </a:r>
          </a:p>
          <a:p>
            <a:pPr lvl="1">
              <a:lnSpc>
                <a:spcPct val="80000"/>
              </a:lnSpc>
            </a:pPr>
            <a:r>
              <a:rPr lang="en-US" altLang="en-US" sz="1200" dirty="0">
                <a:solidFill>
                  <a:schemeClr val="accent2"/>
                </a:solidFill>
                <a:hlinkClick r:id="rId7"/>
              </a:rPr>
              <a:t>https://www.brookes.ac.uk/regulations</a:t>
            </a:r>
            <a:r>
              <a:rPr lang="en-US" altLang="en-US" sz="1200" dirty="0" smtClean="0">
                <a:solidFill>
                  <a:schemeClr val="accent2"/>
                </a:solidFill>
                <a:hlinkClick r:id="rId7"/>
              </a:rPr>
              <a:t>/</a:t>
            </a:r>
            <a:endParaRPr lang="en-US" altLang="en-US" sz="1200" dirty="0" smtClean="0">
              <a:solidFill>
                <a:schemeClr val="accent2"/>
              </a:solidFill>
            </a:endParaRPr>
          </a:p>
          <a:p>
            <a:pPr lvl="1">
              <a:lnSpc>
                <a:spcPct val="80000"/>
              </a:lnSpc>
            </a:pPr>
            <a:endParaRPr lang="en-US" altLang="en-US" sz="1600" dirty="0">
              <a:solidFill>
                <a:schemeClr val="accent2"/>
              </a:solidFill>
            </a:endParaRPr>
          </a:p>
          <a:p>
            <a:pPr algn="ctr">
              <a:lnSpc>
                <a:spcPct val="80000"/>
              </a:lnSpc>
              <a:buFontTx/>
              <a:buNone/>
            </a:pPr>
            <a:endParaRPr lang="en-US" altLang="en-US" sz="1600" dirty="0" smtClean="0"/>
          </a:p>
          <a:p>
            <a:pPr algn="ctr">
              <a:lnSpc>
                <a:spcPct val="80000"/>
              </a:lnSpc>
              <a:buFontTx/>
              <a:buNone/>
            </a:pPr>
            <a:endParaRPr lang="en-US" altLang="en-US" sz="1600" dirty="0"/>
          </a:p>
          <a:p>
            <a:pPr algn="ctr">
              <a:lnSpc>
                <a:spcPct val="80000"/>
              </a:lnSpc>
              <a:buFontTx/>
              <a:buNone/>
            </a:pPr>
            <a:r>
              <a:rPr lang="en-US" altLang="en-US" sz="1600" dirty="0" smtClean="0"/>
              <a:t>Good </a:t>
            </a:r>
            <a:r>
              <a:rPr lang="en-US" altLang="en-US" sz="1600" dirty="0"/>
              <a:t>luck with your studies!</a:t>
            </a:r>
          </a:p>
          <a:p>
            <a:pPr lvl="1">
              <a:lnSpc>
                <a:spcPct val="80000"/>
              </a:lnSpc>
            </a:pPr>
            <a:endParaRPr lang="en-GB" altLang="en-US" sz="1600" dirty="0"/>
          </a:p>
        </p:txBody>
      </p:sp>
    </p:spTree>
    <p:extLst>
      <p:ext uri="{BB962C8B-B14F-4D97-AF65-F5344CB8AC3E}">
        <p14:creationId xmlns:p14="http://schemas.microsoft.com/office/powerpoint/2010/main" val="779989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ltLang="en-US" dirty="0"/>
              <a:t>Overview</a:t>
            </a:r>
            <a:endParaRPr lang="en-GB" altLang="en-US" dirty="0"/>
          </a:p>
        </p:txBody>
      </p:sp>
      <p:sp>
        <p:nvSpPr>
          <p:cNvPr id="248835" name="Rectangle 3"/>
          <p:cNvSpPr>
            <a:spLocks noGrp="1" noChangeArrowheads="1"/>
          </p:cNvSpPr>
          <p:nvPr>
            <p:ph type="body" idx="1"/>
          </p:nvPr>
        </p:nvSpPr>
        <p:spPr/>
        <p:txBody>
          <a:bodyPr/>
          <a:lstStyle/>
          <a:p>
            <a:r>
              <a:rPr lang="en-US" altLang="en-US" sz="2400"/>
              <a:t>What is ‘Turnitin’?</a:t>
            </a:r>
          </a:p>
          <a:p>
            <a:endParaRPr lang="en-US" altLang="en-US" sz="2400"/>
          </a:p>
          <a:p>
            <a:r>
              <a:rPr lang="en-US" altLang="en-US" sz="2400">
                <a:solidFill>
                  <a:schemeClr val="accent2"/>
                </a:solidFill>
              </a:rPr>
              <a:t>How to interpret your Turnitin report</a:t>
            </a:r>
          </a:p>
          <a:p>
            <a:endParaRPr lang="en-US" altLang="en-US" sz="2400">
              <a:solidFill>
                <a:schemeClr val="accent2"/>
              </a:solidFill>
            </a:endParaRPr>
          </a:p>
          <a:p>
            <a:r>
              <a:rPr lang="en-US" altLang="en-US" sz="2400"/>
              <a:t>Common mistakes and errors</a:t>
            </a:r>
          </a:p>
          <a:p>
            <a:endParaRPr lang="en-US" altLang="en-US" sz="2400"/>
          </a:p>
          <a:p>
            <a:r>
              <a:rPr lang="en-US" altLang="en-US" sz="2400">
                <a:solidFill>
                  <a:schemeClr val="accent2"/>
                </a:solidFill>
              </a:rPr>
              <a:t>Sources of help</a:t>
            </a:r>
            <a:endParaRPr lang="en-GB" altLang="en-US" sz="2400">
              <a:solidFill>
                <a:schemeClr val="accent2"/>
              </a:solidFill>
            </a:endParaRPr>
          </a:p>
        </p:txBody>
      </p:sp>
    </p:spTree>
    <p:extLst>
      <p:ext uri="{BB962C8B-B14F-4D97-AF65-F5344CB8AC3E}">
        <p14:creationId xmlns:p14="http://schemas.microsoft.com/office/powerpoint/2010/main" val="15666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ltLang="en-US" dirty="0"/>
              <a:t>What is Turnitin?</a:t>
            </a:r>
            <a:endParaRPr lang="en-GB" altLang="en-US" dirty="0"/>
          </a:p>
        </p:txBody>
      </p:sp>
      <p:sp>
        <p:nvSpPr>
          <p:cNvPr id="253955" name="Rectangle 3"/>
          <p:cNvSpPr>
            <a:spLocks noGrp="1" noChangeArrowheads="1"/>
          </p:cNvSpPr>
          <p:nvPr>
            <p:ph type="body" idx="1"/>
          </p:nvPr>
        </p:nvSpPr>
        <p:spPr>
          <a:xfrm>
            <a:off x="827088" y="1196975"/>
            <a:ext cx="7772400" cy="5040313"/>
          </a:xfrm>
        </p:spPr>
        <p:txBody>
          <a:bodyPr/>
          <a:lstStyle/>
          <a:p>
            <a:pPr>
              <a:lnSpc>
                <a:spcPct val="90000"/>
              </a:lnSpc>
            </a:pPr>
            <a:r>
              <a:rPr lang="en-US" altLang="en-US" sz="2000"/>
              <a:t>Turnitin is a ‘text matching’ or ‘plagiarism detection’ software</a:t>
            </a:r>
          </a:p>
          <a:p>
            <a:pPr>
              <a:lnSpc>
                <a:spcPct val="90000"/>
              </a:lnSpc>
            </a:pPr>
            <a:endParaRPr lang="en-US" altLang="en-US" sz="2000"/>
          </a:p>
          <a:p>
            <a:pPr>
              <a:lnSpc>
                <a:spcPct val="90000"/>
              </a:lnSpc>
            </a:pPr>
            <a:r>
              <a:rPr lang="en-US" altLang="en-US" sz="2000">
                <a:solidFill>
                  <a:schemeClr val="accent2"/>
                </a:solidFill>
              </a:rPr>
              <a:t>It is used as a developmental tool for students and to help staff detect plagiarism and copying</a:t>
            </a:r>
          </a:p>
          <a:p>
            <a:pPr>
              <a:lnSpc>
                <a:spcPct val="90000"/>
              </a:lnSpc>
            </a:pPr>
            <a:endParaRPr lang="en-US" altLang="en-US" sz="2000">
              <a:solidFill>
                <a:schemeClr val="accent2"/>
              </a:solidFill>
            </a:endParaRPr>
          </a:p>
          <a:p>
            <a:pPr>
              <a:lnSpc>
                <a:spcPct val="90000"/>
              </a:lnSpc>
            </a:pPr>
            <a:r>
              <a:rPr lang="en-US" altLang="en-US" sz="2000"/>
              <a:t>A </a:t>
            </a:r>
            <a:r>
              <a:rPr lang="en-US" altLang="en-US" sz="2000" u="sng">
                <a:solidFill>
                  <a:schemeClr val="accent2"/>
                </a:solidFill>
              </a:rPr>
              <a:t>high</a:t>
            </a:r>
            <a:r>
              <a:rPr lang="en-US" altLang="en-US" sz="2000">
                <a:solidFill>
                  <a:schemeClr val="accent2"/>
                </a:solidFill>
              </a:rPr>
              <a:t> </a:t>
            </a:r>
            <a:r>
              <a:rPr lang="en-US" altLang="en-US" sz="2000"/>
              <a:t>similarity match does not necessarily mean plagiarism or copying.  It could be because:</a:t>
            </a:r>
          </a:p>
          <a:p>
            <a:pPr lvl="1">
              <a:lnSpc>
                <a:spcPct val="90000"/>
              </a:lnSpc>
            </a:pPr>
            <a:r>
              <a:rPr lang="en-US" altLang="en-US" sz="2000"/>
              <a:t>there is an overuse of direct quotations within the work</a:t>
            </a:r>
          </a:p>
          <a:p>
            <a:pPr lvl="1">
              <a:lnSpc>
                <a:spcPct val="90000"/>
              </a:lnSpc>
            </a:pPr>
            <a:r>
              <a:rPr lang="en-US" altLang="en-US" sz="2000"/>
              <a:t>common phrases or series of words are being used that are the same  </a:t>
            </a:r>
          </a:p>
          <a:p>
            <a:pPr lvl="2">
              <a:lnSpc>
                <a:spcPct val="90000"/>
              </a:lnSpc>
            </a:pPr>
            <a:endParaRPr lang="en-US" altLang="en-US" sz="2000"/>
          </a:p>
          <a:p>
            <a:pPr>
              <a:lnSpc>
                <a:spcPct val="90000"/>
              </a:lnSpc>
            </a:pPr>
            <a:r>
              <a:rPr lang="en-US" altLang="en-US" sz="2000">
                <a:solidFill>
                  <a:schemeClr val="accent2"/>
                </a:solidFill>
              </a:rPr>
              <a:t>A </a:t>
            </a:r>
            <a:r>
              <a:rPr lang="en-US" altLang="en-US" sz="2000" u="sng"/>
              <a:t>low</a:t>
            </a:r>
            <a:r>
              <a:rPr lang="en-US" altLang="en-US" sz="2000">
                <a:solidFill>
                  <a:schemeClr val="accent2"/>
                </a:solidFill>
              </a:rPr>
              <a:t> match does not necessarily mean that cheating has not occurred</a:t>
            </a:r>
          </a:p>
          <a:p>
            <a:pPr lvl="1">
              <a:lnSpc>
                <a:spcPct val="90000"/>
              </a:lnSpc>
            </a:pPr>
            <a:r>
              <a:rPr lang="en-US" altLang="en-US" sz="2000">
                <a:solidFill>
                  <a:schemeClr val="accent2"/>
                </a:solidFill>
              </a:rPr>
              <a:t>some sections (albeit small) may be plagiarised or copied</a:t>
            </a:r>
          </a:p>
          <a:p>
            <a:pPr lvl="1">
              <a:lnSpc>
                <a:spcPct val="90000"/>
              </a:lnSpc>
            </a:pPr>
            <a:r>
              <a:rPr lang="en-US" altLang="en-US" sz="2000">
                <a:solidFill>
                  <a:schemeClr val="accent2"/>
                </a:solidFill>
              </a:rPr>
              <a:t>there are increasing sophisticated methods….</a:t>
            </a:r>
            <a:endParaRPr lang="en-GB" altLang="en-US" sz="2000">
              <a:solidFill>
                <a:schemeClr val="accent2"/>
              </a:solidFill>
            </a:endParaRPr>
          </a:p>
        </p:txBody>
      </p:sp>
    </p:spTree>
    <p:extLst>
      <p:ext uri="{BB962C8B-B14F-4D97-AF65-F5344CB8AC3E}">
        <p14:creationId xmlns:p14="http://schemas.microsoft.com/office/powerpoint/2010/main" val="811087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31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427" name="Rectangle 3"/>
          <p:cNvSpPr>
            <a:spLocks noChangeArrowheads="1"/>
          </p:cNvSpPr>
          <p:nvPr/>
        </p:nvSpPr>
        <p:spPr bwMode="auto">
          <a:xfrm>
            <a:off x="3886200" y="990600"/>
            <a:ext cx="914400" cy="152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428" name="Rectangle 4"/>
          <p:cNvSpPr>
            <a:spLocks noChangeArrowheads="1"/>
          </p:cNvSpPr>
          <p:nvPr/>
        </p:nvSpPr>
        <p:spPr bwMode="auto">
          <a:xfrm>
            <a:off x="990600" y="228600"/>
            <a:ext cx="5562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429" name="Rectangle 5"/>
          <p:cNvSpPr>
            <a:spLocks noChangeArrowheads="1"/>
          </p:cNvSpPr>
          <p:nvPr/>
        </p:nvSpPr>
        <p:spPr bwMode="auto">
          <a:xfrm>
            <a:off x="685800" y="1676400"/>
            <a:ext cx="1905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1000">
              <a:latin typeface="Arial" charset="0"/>
            </a:endParaRPr>
          </a:p>
        </p:txBody>
      </p:sp>
      <p:sp>
        <p:nvSpPr>
          <p:cNvPr id="231430" name="Rectangle 6"/>
          <p:cNvSpPr>
            <a:spLocks noChangeArrowheads="1"/>
          </p:cNvSpPr>
          <p:nvPr/>
        </p:nvSpPr>
        <p:spPr bwMode="auto">
          <a:xfrm>
            <a:off x="-1514475" y="-387350"/>
            <a:ext cx="1549400"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431" name="Rectangle 7"/>
          <p:cNvSpPr>
            <a:spLocks noChangeArrowheads="1"/>
          </p:cNvSpPr>
          <p:nvPr/>
        </p:nvSpPr>
        <p:spPr bwMode="auto">
          <a:xfrm>
            <a:off x="8999538" y="-387350"/>
            <a:ext cx="1693862"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500031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33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5" name="Rectangle 3"/>
          <p:cNvSpPr>
            <a:spLocks noChangeArrowheads="1"/>
          </p:cNvSpPr>
          <p:nvPr/>
        </p:nvSpPr>
        <p:spPr bwMode="auto">
          <a:xfrm>
            <a:off x="3886200" y="990600"/>
            <a:ext cx="914400" cy="152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3476" name="Rectangle 4"/>
          <p:cNvSpPr>
            <a:spLocks noChangeArrowheads="1"/>
          </p:cNvSpPr>
          <p:nvPr/>
        </p:nvSpPr>
        <p:spPr bwMode="auto">
          <a:xfrm>
            <a:off x="990600" y="228600"/>
            <a:ext cx="5562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3477" name="Rectangle 5"/>
          <p:cNvSpPr>
            <a:spLocks noChangeArrowheads="1"/>
          </p:cNvSpPr>
          <p:nvPr/>
        </p:nvSpPr>
        <p:spPr bwMode="auto">
          <a:xfrm>
            <a:off x="685800" y="1676400"/>
            <a:ext cx="1905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1000">
              <a:latin typeface="Arial" charset="0"/>
            </a:endParaRPr>
          </a:p>
        </p:txBody>
      </p:sp>
      <p:sp>
        <p:nvSpPr>
          <p:cNvPr id="233478" name="Oval 6"/>
          <p:cNvSpPr>
            <a:spLocks noChangeArrowheads="1"/>
          </p:cNvSpPr>
          <p:nvPr/>
        </p:nvSpPr>
        <p:spPr bwMode="auto">
          <a:xfrm>
            <a:off x="7086600" y="533400"/>
            <a:ext cx="1143000" cy="762000"/>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3479" name="AutoShape 7"/>
          <p:cNvSpPr>
            <a:spLocks/>
          </p:cNvSpPr>
          <p:nvPr/>
        </p:nvSpPr>
        <p:spPr bwMode="auto">
          <a:xfrm>
            <a:off x="1752600" y="1219200"/>
            <a:ext cx="3352800" cy="990600"/>
          </a:xfrm>
          <a:prstGeom prst="borderCallout1">
            <a:avLst>
              <a:gd name="adj1" fmla="val 11537"/>
              <a:gd name="adj2" fmla="val 102273"/>
              <a:gd name="adj3" fmla="val -15384"/>
              <a:gd name="adj4" fmla="val 159093"/>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1800">
                <a:latin typeface="Arial" charset="0"/>
              </a:rPr>
              <a:t>This shows how much of your assignment ‘matches’ text in the Turnitin database</a:t>
            </a:r>
            <a:endParaRPr lang="en-GB" altLang="en-US" sz="1800">
              <a:latin typeface="Arial" charset="0"/>
            </a:endParaRPr>
          </a:p>
        </p:txBody>
      </p:sp>
      <p:sp>
        <p:nvSpPr>
          <p:cNvPr id="233480" name="Rectangle 8"/>
          <p:cNvSpPr>
            <a:spLocks noChangeArrowheads="1"/>
          </p:cNvSpPr>
          <p:nvPr/>
        </p:nvSpPr>
        <p:spPr bwMode="auto">
          <a:xfrm>
            <a:off x="-1514475" y="-387350"/>
            <a:ext cx="1549400"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3481" name="Rectangle 9"/>
          <p:cNvSpPr>
            <a:spLocks noChangeArrowheads="1"/>
          </p:cNvSpPr>
          <p:nvPr/>
        </p:nvSpPr>
        <p:spPr bwMode="auto">
          <a:xfrm>
            <a:off x="-1549400" y="-387350"/>
            <a:ext cx="1549400"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3482" name="Rectangle 10"/>
          <p:cNvSpPr>
            <a:spLocks noChangeArrowheads="1"/>
          </p:cNvSpPr>
          <p:nvPr/>
        </p:nvSpPr>
        <p:spPr bwMode="auto">
          <a:xfrm>
            <a:off x="8999538" y="-242888"/>
            <a:ext cx="1693862" cy="76327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574423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34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499" name="Rectangle 3"/>
          <p:cNvSpPr>
            <a:spLocks noChangeArrowheads="1"/>
          </p:cNvSpPr>
          <p:nvPr/>
        </p:nvSpPr>
        <p:spPr bwMode="auto">
          <a:xfrm>
            <a:off x="3886200" y="990600"/>
            <a:ext cx="914400" cy="152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500" name="Rectangle 4"/>
          <p:cNvSpPr>
            <a:spLocks noChangeArrowheads="1"/>
          </p:cNvSpPr>
          <p:nvPr/>
        </p:nvSpPr>
        <p:spPr bwMode="auto">
          <a:xfrm>
            <a:off x="990600" y="228600"/>
            <a:ext cx="5562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501" name="Rectangle 5"/>
          <p:cNvSpPr>
            <a:spLocks noChangeArrowheads="1"/>
          </p:cNvSpPr>
          <p:nvPr/>
        </p:nvSpPr>
        <p:spPr bwMode="auto">
          <a:xfrm>
            <a:off x="685800" y="1676400"/>
            <a:ext cx="1905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1000">
              <a:latin typeface="Arial" charset="0"/>
            </a:endParaRPr>
          </a:p>
        </p:txBody>
      </p:sp>
      <p:sp>
        <p:nvSpPr>
          <p:cNvPr id="234502" name="Oval 6"/>
          <p:cNvSpPr>
            <a:spLocks noChangeArrowheads="1"/>
          </p:cNvSpPr>
          <p:nvPr/>
        </p:nvSpPr>
        <p:spPr bwMode="auto">
          <a:xfrm>
            <a:off x="8229600" y="1524000"/>
            <a:ext cx="685800" cy="685800"/>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503" name="AutoShape 7"/>
          <p:cNvSpPr>
            <a:spLocks/>
          </p:cNvSpPr>
          <p:nvPr/>
        </p:nvSpPr>
        <p:spPr bwMode="auto">
          <a:xfrm>
            <a:off x="2438400" y="1371600"/>
            <a:ext cx="3429000" cy="647700"/>
          </a:xfrm>
          <a:prstGeom prst="borderCallout1">
            <a:avLst>
              <a:gd name="adj1" fmla="val 17648"/>
              <a:gd name="adj2" fmla="val 102222"/>
              <a:gd name="adj3" fmla="val 53676"/>
              <a:gd name="adj4" fmla="val 169537"/>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1800">
                <a:latin typeface="Arial" charset="0"/>
              </a:rPr>
              <a:t>This shows that 9% matches a Mintel Report</a:t>
            </a:r>
            <a:endParaRPr lang="en-GB" altLang="en-US" sz="1800">
              <a:latin typeface="Arial" charset="0"/>
            </a:endParaRPr>
          </a:p>
        </p:txBody>
      </p:sp>
      <p:sp>
        <p:nvSpPr>
          <p:cNvPr id="234504" name="Rectangle 8"/>
          <p:cNvSpPr>
            <a:spLocks noChangeArrowheads="1"/>
          </p:cNvSpPr>
          <p:nvPr/>
        </p:nvSpPr>
        <p:spPr bwMode="auto">
          <a:xfrm>
            <a:off x="-1514475" y="-387350"/>
            <a:ext cx="1549400"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505" name="Rectangle 9"/>
          <p:cNvSpPr>
            <a:spLocks noChangeArrowheads="1"/>
          </p:cNvSpPr>
          <p:nvPr/>
        </p:nvSpPr>
        <p:spPr bwMode="auto">
          <a:xfrm>
            <a:off x="9036050" y="-387350"/>
            <a:ext cx="1728788"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52292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36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5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548" name="Rectangle 4"/>
          <p:cNvSpPr>
            <a:spLocks noChangeArrowheads="1"/>
          </p:cNvSpPr>
          <p:nvPr/>
        </p:nvSpPr>
        <p:spPr bwMode="auto">
          <a:xfrm>
            <a:off x="304800" y="1143000"/>
            <a:ext cx="1828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549" name="AutoShape 5"/>
          <p:cNvSpPr>
            <a:spLocks/>
          </p:cNvSpPr>
          <p:nvPr/>
        </p:nvSpPr>
        <p:spPr bwMode="auto">
          <a:xfrm>
            <a:off x="3886200" y="3162300"/>
            <a:ext cx="4495800" cy="723900"/>
          </a:xfrm>
          <a:prstGeom prst="borderCallout1">
            <a:avLst>
              <a:gd name="adj1" fmla="val 15792"/>
              <a:gd name="adj2" fmla="val -1694"/>
              <a:gd name="adj3" fmla="val 178509"/>
              <a:gd name="adj4" fmla="val -31676"/>
            </a:avLst>
          </a:prstGeom>
          <a:solidFill>
            <a:schemeClr val="bg1"/>
          </a:solid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1800">
                <a:latin typeface="Arial" charset="0"/>
              </a:rPr>
              <a:t>This is a section of your report which matches text within the Mintel Report</a:t>
            </a:r>
            <a:endParaRPr lang="en-GB" altLang="en-US" sz="1800">
              <a:latin typeface="Arial" charset="0"/>
            </a:endParaRPr>
          </a:p>
        </p:txBody>
      </p:sp>
      <p:sp>
        <p:nvSpPr>
          <p:cNvPr id="236550" name="Rectangle 6"/>
          <p:cNvSpPr>
            <a:spLocks noChangeArrowheads="1"/>
          </p:cNvSpPr>
          <p:nvPr/>
        </p:nvSpPr>
        <p:spPr bwMode="auto">
          <a:xfrm>
            <a:off x="533400" y="152400"/>
            <a:ext cx="5562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551" name="Rectangle 7"/>
          <p:cNvSpPr>
            <a:spLocks noChangeArrowheads="1"/>
          </p:cNvSpPr>
          <p:nvPr/>
        </p:nvSpPr>
        <p:spPr bwMode="auto">
          <a:xfrm>
            <a:off x="4038600" y="914400"/>
            <a:ext cx="914400" cy="152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552" name="Rectangle 8"/>
          <p:cNvSpPr>
            <a:spLocks noChangeArrowheads="1"/>
          </p:cNvSpPr>
          <p:nvPr/>
        </p:nvSpPr>
        <p:spPr bwMode="auto">
          <a:xfrm>
            <a:off x="-1549400" y="-387350"/>
            <a:ext cx="1152525"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553" name="Rectangle 9"/>
          <p:cNvSpPr>
            <a:spLocks noChangeArrowheads="1"/>
          </p:cNvSpPr>
          <p:nvPr/>
        </p:nvSpPr>
        <p:spPr bwMode="auto">
          <a:xfrm>
            <a:off x="9756775" y="-387350"/>
            <a:ext cx="936625"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61354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sp>
        <p:nvSpPr>
          <p:cNvPr id="238594" name="Rectangle 2"/>
          <p:cNvSpPr>
            <a:spLocks noGrp="1" noChangeArrowheads="1"/>
          </p:cNvSpPr>
          <p:nvPr>
            <p:ph type="title"/>
          </p:nvPr>
        </p:nvSpPr>
        <p:spPr/>
        <p:txBody>
          <a:bodyPr/>
          <a:lstStyle/>
          <a:p>
            <a:endParaRPr lang="en-GB" altLang="en-US"/>
          </a:p>
        </p:txBody>
      </p:sp>
      <p:sp>
        <p:nvSpPr>
          <p:cNvPr id="238595" name="Rectangle 3"/>
          <p:cNvSpPr>
            <a:spLocks noGrp="1" noChangeArrowheads="1"/>
          </p:cNvSpPr>
          <p:nvPr>
            <p:ph type="body" idx="1"/>
          </p:nvPr>
        </p:nvSpPr>
        <p:spPr/>
        <p:txBody>
          <a:bodyPr/>
          <a:lstStyle/>
          <a:p>
            <a:endParaRPr lang="en-GB" altLang="en-US"/>
          </a:p>
        </p:txBody>
      </p:sp>
      <p:pic>
        <p:nvPicPr>
          <p:cNvPr id="238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38735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597" name="Rectangle 5"/>
          <p:cNvSpPr>
            <a:spLocks noChangeArrowheads="1"/>
          </p:cNvSpPr>
          <p:nvPr/>
        </p:nvSpPr>
        <p:spPr bwMode="auto">
          <a:xfrm>
            <a:off x="533400" y="152400"/>
            <a:ext cx="5715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8598" name="Rectangle 6"/>
          <p:cNvSpPr>
            <a:spLocks noChangeArrowheads="1"/>
          </p:cNvSpPr>
          <p:nvPr/>
        </p:nvSpPr>
        <p:spPr bwMode="auto">
          <a:xfrm>
            <a:off x="4038600" y="914400"/>
            <a:ext cx="838200" cy="152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8599" name="Rectangle 7"/>
          <p:cNvSpPr>
            <a:spLocks noChangeArrowheads="1"/>
          </p:cNvSpPr>
          <p:nvPr/>
        </p:nvSpPr>
        <p:spPr bwMode="auto">
          <a:xfrm>
            <a:off x="-1477963" y="-387350"/>
            <a:ext cx="1081088"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8600" name="Rectangle 8"/>
          <p:cNvSpPr>
            <a:spLocks noChangeArrowheads="1"/>
          </p:cNvSpPr>
          <p:nvPr/>
        </p:nvSpPr>
        <p:spPr bwMode="auto">
          <a:xfrm>
            <a:off x="9756775" y="-387350"/>
            <a:ext cx="936625" cy="763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16671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4294967295"/>
          </p:nvPr>
        </p:nvSpPr>
        <p:spPr>
          <a:xfrm>
            <a:off x="2211388" y="6440488"/>
            <a:ext cx="5040312" cy="265112"/>
          </a:xfrm>
          <a:prstGeom prst="rect">
            <a:avLst/>
          </a:prstGeom>
        </p:spPr>
        <p:txBody>
          <a:bodyPr/>
          <a:lstStyle/>
          <a:p>
            <a:r>
              <a:rPr lang="en-GB" altLang="en-GB"/>
              <a:t>Business School</a:t>
            </a:r>
          </a:p>
        </p:txBody>
      </p:sp>
      <p:pic>
        <p:nvPicPr>
          <p:cNvPr id="240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12192000" cy="7620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643" name="Oval 3"/>
          <p:cNvSpPr>
            <a:spLocks noChangeArrowheads="1"/>
          </p:cNvSpPr>
          <p:nvPr/>
        </p:nvSpPr>
        <p:spPr bwMode="auto">
          <a:xfrm>
            <a:off x="2971800" y="3276600"/>
            <a:ext cx="2209800" cy="1219200"/>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4" name="Rectangle 4"/>
          <p:cNvSpPr>
            <a:spLocks noChangeArrowheads="1"/>
          </p:cNvSpPr>
          <p:nvPr/>
        </p:nvSpPr>
        <p:spPr bwMode="auto">
          <a:xfrm>
            <a:off x="4267200" y="381000"/>
            <a:ext cx="1143000" cy="228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5" name="Rectangle 5"/>
          <p:cNvSpPr>
            <a:spLocks noChangeArrowheads="1"/>
          </p:cNvSpPr>
          <p:nvPr/>
        </p:nvSpPr>
        <p:spPr bwMode="auto">
          <a:xfrm>
            <a:off x="1447800" y="0"/>
            <a:ext cx="556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6" name="Rectangle 6"/>
          <p:cNvSpPr>
            <a:spLocks noChangeArrowheads="1"/>
          </p:cNvSpPr>
          <p:nvPr/>
        </p:nvSpPr>
        <p:spPr bwMode="auto">
          <a:xfrm>
            <a:off x="1447800" y="-381000"/>
            <a:ext cx="5562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7" name="Rectangle 7"/>
          <p:cNvSpPr>
            <a:spLocks noChangeArrowheads="1"/>
          </p:cNvSpPr>
          <p:nvPr/>
        </p:nvSpPr>
        <p:spPr bwMode="auto">
          <a:xfrm>
            <a:off x="-1549400" y="-747713"/>
            <a:ext cx="2017713" cy="76327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8" name="Rectangle 8"/>
          <p:cNvSpPr>
            <a:spLocks noChangeArrowheads="1"/>
          </p:cNvSpPr>
          <p:nvPr/>
        </p:nvSpPr>
        <p:spPr bwMode="auto">
          <a:xfrm>
            <a:off x="9540875" y="-747713"/>
            <a:ext cx="1152525" cy="76327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35279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8">
      <a:dk1>
        <a:srgbClr val="A2AD00"/>
      </a:dk1>
      <a:lt1>
        <a:srgbClr val="FFFFFF"/>
      </a:lt1>
      <a:dk2>
        <a:srgbClr val="000000"/>
      </a:dk2>
      <a:lt2>
        <a:srgbClr val="36424A"/>
      </a:lt2>
      <a:accent1>
        <a:srgbClr val="A2AD00"/>
      </a:accent1>
      <a:accent2>
        <a:srgbClr val="970074"/>
      </a:accent2>
      <a:accent3>
        <a:srgbClr val="C90044"/>
      </a:accent3>
      <a:accent4>
        <a:srgbClr val="EDB700"/>
      </a:accent4>
      <a:accent5>
        <a:srgbClr val="00338E"/>
      </a:accent5>
      <a:accent6>
        <a:srgbClr val="00693E"/>
      </a:accent6>
      <a:hlink>
        <a:srgbClr val="A2AD00"/>
      </a:hlink>
      <a:folHlink>
        <a:srgbClr val="36424A"/>
      </a:folHlink>
    </a:clrScheme>
    <a:fontScheme name="Custom 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TotalTime>
  <Words>1512</Words>
  <Application>Microsoft Office PowerPoint</Application>
  <PresentationFormat>On-screen Show (4:3)</PresentationFormat>
  <Paragraphs>112</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How to use your Turnitin Report</vt:lpstr>
      <vt:lpstr>Overview</vt:lpstr>
      <vt:lpstr>What is Turnitin?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points to note</vt:lpstr>
      <vt:lpstr>Sources of Help</vt:lpstr>
    </vt:vector>
  </TitlesOfParts>
  <Company>RADFORD WALLIS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OBU Template</dc:title>
  <dc:creator>Lana</dc:creator>
  <dc:description>Eyeful Presentations</dc:description>
  <cp:lastModifiedBy>Debbie Witney</cp:lastModifiedBy>
  <cp:revision>52</cp:revision>
  <dcterms:created xsi:type="dcterms:W3CDTF">2011-07-14T13:56:01Z</dcterms:created>
  <dcterms:modified xsi:type="dcterms:W3CDTF">2014-10-15T10:50:58Z</dcterms:modified>
</cp:coreProperties>
</file>